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7" r:id="rId3"/>
    <p:sldId id="298" r:id="rId4"/>
    <p:sldId id="296" r:id="rId5"/>
    <p:sldId id="265" r:id="rId6"/>
    <p:sldId id="293" r:id="rId7"/>
    <p:sldId id="269" r:id="rId8"/>
    <p:sldId id="256" r:id="rId9"/>
    <p:sldId id="294" r:id="rId10"/>
    <p:sldId id="295" r:id="rId11"/>
    <p:sldId id="263" r:id="rId12"/>
    <p:sldId id="257" r:id="rId13"/>
    <p:sldId id="258" r:id="rId14"/>
    <p:sldId id="259" r:id="rId15"/>
    <p:sldId id="260" r:id="rId16"/>
    <p:sldId id="266" r:id="rId17"/>
    <p:sldId id="264" r:id="rId18"/>
    <p:sldId id="268" r:id="rId19"/>
    <p:sldId id="267" r:id="rId20"/>
    <p:sldId id="274" r:id="rId21"/>
    <p:sldId id="270" r:id="rId22"/>
    <p:sldId id="271" r:id="rId23"/>
    <p:sldId id="272" r:id="rId24"/>
    <p:sldId id="291" r:id="rId25"/>
    <p:sldId id="273" r:id="rId26"/>
    <p:sldId id="275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96" y="-6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D6D30-1797-4670-A29B-4B21C6023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666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CDB18-BDEB-464F-A398-432E2FD18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860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32BC3C-BCE5-43A4-ABAF-A90D30575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451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43247-74BC-4A44-9FFD-BCB0CE931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161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4AE638-606C-4A63-B299-3DD4C3007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834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8FB25A-36D4-4E74-9697-CDC45B408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067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C7DF92-66FA-47CA-8BA0-7CE255037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769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BD3BD-84B7-4777-BEAE-33E06CA14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376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D7E5F-8781-458F-89E8-8EB7AF03F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360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B862CB-47F8-4C00-93B7-512F90A49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4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963AA-9A5A-41B7-8477-5E53E932B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5112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465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697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121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866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698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3515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632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5984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127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6158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430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B79D3DA-8DCB-431A-99D9-44BDB754A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F3C6FF67-C6D4-4FC3-8BC4-DA8E1AFCAC17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15.3.2013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852A225-663C-434B-A643-9CA70ABC66CE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9138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273645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„Úvod do jazyka HTML“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8005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popisuje postupně krok za krokem vytváření webové stránky pomocí jazyka HTML v programu Poznámkový blok. Obsahuje úkoly pro žáky. Vhodná i pro samostudium.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846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/>
          <a:lstStyle/>
          <a:p>
            <a:r>
              <a:rPr lang="cs-CZ" dirty="0" smtClean="0"/>
              <a:t>Úvod do jazyka 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556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Jazyk HTML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700213"/>
            <a:ext cx="8229600" cy="4321175"/>
          </a:xfrm>
        </p:spPr>
        <p:txBody>
          <a:bodyPr/>
          <a:lstStyle/>
          <a:p>
            <a:pPr eaLnBrk="1" hangingPunct="1"/>
            <a:r>
              <a:rPr lang="cs-CZ" dirty="0" smtClean="0"/>
              <a:t>Zkratka z </a:t>
            </a:r>
            <a:r>
              <a:rPr lang="cs-CZ" dirty="0" err="1" smtClean="0"/>
              <a:t>HyperText</a:t>
            </a:r>
            <a:r>
              <a:rPr lang="cs-CZ" dirty="0" smtClean="0"/>
              <a:t> </a:t>
            </a:r>
            <a:r>
              <a:rPr lang="cs-CZ" dirty="0" err="1" smtClean="0"/>
              <a:t>Markup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= hypertextový značkovací jazyk.</a:t>
            </a:r>
          </a:p>
          <a:p>
            <a:pPr eaLnBrk="1" hangingPunct="1"/>
            <a:r>
              <a:rPr lang="cs-CZ" dirty="0" smtClean="0"/>
              <a:t>Jazyk pro vytváření webových stránek.</a:t>
            </a:r>
          </a:p>
          <a:p>
            <a:pPr eaLnBrk="1" hangingPunct="1"/>
            <a:r>
              <a:rPr lang="cs-CZ" dirty="0" smtClean="0"/>
              <a:t>Pro vytvoření stránky můžeme použít speciální program, ale stačí nám i textový editor – např. Poznámkový blok.</a:t>
            </a:r>
          </a:p>
          <a:p>
            <a:pPr eaLnBrk="1" hangingPunct="1"/>
            <a:r>
              <a:rPr lang="cs-CZ" dirty="0" smtClean="0"/>
              <a:t>V něm vytvořený soubor = webovou stránku ukládáme s koncovkou </a:t>
            </a:r>
            <a:r>
              <a:rPr lang="cs-CZ" b="1" dirty="0" smtClean="0"/>
              <a:t>.</a:t>
            </a:r>
            <a:r>
              <a:rPr lang="cs-CZ" b="1" dirty="0" err="1" smtClean="0"/>
              <a:t>html</a:t>
            </a:r>
            <a:r>
              <a:rPr lang="cs-CZ" dirty="0" smtClean="0"/>
              <a:t>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Značky = tagy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Základem stránky je značka (tag), která se píše do závorek &lt; &gt;.</a:t>
            </a:r>
          </a:p>
          <a:p>
            <a:pPr eaLnBrk="1" hangingPunct="1"/>
            <a:r>
              <a:rPr lang="cs-CZ" smtClean="0"/>
              <a:t>Příklad &lt;p&gt;, &lt;/br&gt;</a:t>
            </a:r>
          </a:p>
          <a:p>
            <a:pPr eaLnBrk="1" hangingPunct="1"/>
            <a:r>
              <a:rPr lang="cs-CZ" smtClean="0"/>
              <a:t>Ostré závorky napíšete pomocí pravého tlačítka Alt + &lt; nebo &gt;</a:t>
            </a:r>
          </a:p>
          <a:p>
            <a:pPr eaLnBrk="1" hangingPunct="1"/>
            <a:r>
              <a:rPr lang="cs-CZ" smtClean="0"/>
              <a:t>Každá značka nějakým způsobem formátuje text, který je za značkou, nebo mezi dvěma značkami.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Dělení značek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Párové</a:t>
            </a:r>
            <a:r>
              <a:rPr lang="cs-CZ" dirty="0" smtClean="0"/>
              <a:t> = formátuje se text mezi značkami</a:t>
            </a:r>
          </a:p>
          <a:p>
            <a:pPr eaLnBrk="1" hangingPunct="1"/>
            <a:r>
              <a:rPr lang="cs-CZ" dirty="0" smtClean="0"/>
              <a:t>Jedna značka je před formátovaným textem např. &lt;p&gt; a druhá text uzavírá – obsahuje lomítko &lt;/p&gt;</a:t>
            </a:r>
          </a:p>
          <a:p>
            <a:pPr eaLnBrk="1" hangingPunct="1"/>
            <a:r>
              <a:rPr lang="cs-CZ" dirty="0" smtClean="0"/>
              <a:t>Např. &lt;p&gt;  </a:t>
            </a:r>
            <a:r>
              <a:rPr lang="cs-CZ" b="1" dirty="0" smtClean="0"/>
              <a:t>text</a:t>
            </a:r>
            <a:r>
              <a:rPr lang="cs-CZ" dirty="0" smtClean="0"/>
              <a:t>   &lt;/p&gt;</a:t>
            </a:r>
          </a:p>
          <a:p>
            <a:pPr eaLnBrk="1" hangingPunct="1"/>
            <a:r>
              <a:rPr lang="cs-CZ" b="1" dirty="0" smtClean="0"/>
              <a:t>Nepárové</a:t>
            </a:r>
            <a:r>
              <a:rPr lang="cs-CZ" dirty="0" smtClean="0"/>
              <a:t> = formátuje se text za značkou</a:t>
            </a:r>
          </a:p>
          <a:p>
            <a:pPr eaLnBrk="1" hangingPunct="1"/>
            <a:r>
              <a:rPr lang="cs-CZ" dirty="0" smtClean="0"/>
              <a:t>Např. </a:t>
            </a:r>
            <a:r>
              <a:rPr lang="cs-CZ" b="1" dirty="0" smtClean="0"/>
              <a:t>text</a:t>
            </a:r>
            <a:r>
              <a:rPr lang="cs-CZ" dirty="0" smtClean="0"/>
              <a:t> &lt;/br&gt; </a:t>
            </a:r>
            <a:r>
              <a:rPr lang="cs-CZ" b="1" dirty="0" smtClean="0"/>
              <a:t>text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cs-CZ" dirty="0" smtClean="0"/>
              <a:t>Vytvoření stránky</a:t>
            </a:r>
          </a:p>
        </p:txBody>
      </p:sp>
      <p:sp>
        <p:nvSpPr>
          <p:cNvPr id="6147" name="Text Box 4"/>
          <p:cNvSpPr txBox="1">
            <a:spLocks noChangeArrowheads="1"/>
          </p:cNvSpPr>
          <p:nvPr/>
        </p:nvSpPr>
        <p:spPr bwMode="auto">
          <a:xfrm>
            <a:off x="395288" y="1268413"/>
            <a:ext cx="8424862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dirty="0"/>
              <a:t>Vytvoříme stránku – otevřete si v Programy - Příslušenství - Poznámkový blok a napište do něj:</a:t>
            </a:r>
          </a:p>
          <a:p>
            <a:pPr eaLnBrk="1" hangingPunct="1"/>
            <a:r>
              <a:rPr lang="cs-CZ" sz="3200" dirty="0">
                <a:solidFill>
                  <a:srgbClr val="3333CC"/>
                </a:solidFill>
              </a:rPr>
              <a:t>&lt;</a:t>
            </a:r>
            <a:r>
              <a:rPr lang="cs-CZ" sz="3200" dirty="0" err="1">
                <a:solidFill>
                  <a:srgbClr val="3333CC"/>
                </a:solidFill>
              </a:rPr>
              <a:t>html</a:t>
            </a:r>
            <a:r>
              <a:rPr lang="cs-CZ" sz="3200" dirty="0">
                <a:solidFill>
                  <a:srgbClr val="3333CC"/>
                </a:solidFill>
              </a:rPr>
              <a:t>&gt;</a:t>
            </a:r>
          </a:p>
          <a:p>
            <a:pPr eaLnBrk="1" hangingPunct="1"/>
            <a:r>
              <a:rPr lang="cs-CZ" sz="3200" dirty="0"/>
              <a:t>(Tady zmáčkněte několikrát klávesu </a:t>
            </a:r>
            <a:r>
              <a:rPr lang="cs-CZ" sz="3200" dirty="0" smtClean="0"/>
              <a:t>Enter, abychom si udělali místo pro další text)</a:t>
            </a:r>
            <a:endParaRPr lang="cs-CZ" sz="3200" dirty="0"/>
          </a:p>
          <a:p>
            <a:pPr eaLnBrk="1" hangingPunct="1"/>
            <a:r>
              <a:rPr lang="cs-CZ" sz="3200" dirty="0">
                <a:solidFill>
                  <a:srgbClr val="3333CC"/>
                </a:solidFill>
              </a:rPr>
              <a:t>&lt;/</a:t>
            </a:r>
            <a:r>
              <a:rPr lang="cs-CZ" sz="3200" dirty="0" err="1">
                <a:solidFill>
                  <a:srgbClr val="3333CC"/>
                </a:solidFill>
              </a:rPr>
              <a:t>html</a:t>
            </a:r>
            <a:r>
              <a:rPr lang="cs-CZ" sz="3200" dirty="0">
                <a:solidFill>
                  <a:srgbClr val="3333CC"/>
                </a:solidFill>
              </a:rPr>
              <a:t>&gt;</a:t>
            </a:r>
          </a:p>
          <a:p>
            <a:pPr eaLnBrk="1" hangingPunct="1">
              <a:spcBef>
                <a:spcPct val="50000"/>
              </a:spcBef>
            </a:pPr>
            <a:r>
              <a:rPr lang="cs-CZ" sz="3200" dirty="0"/>
              <a:t>Tohle je základ webové stránky, vše co má být na stránce, musí být mezi těmito </a:t>
            </a:r>
            <a:r>
              <a:rPr lang="cs-CZ" sz="3200" dirty="0" err="1" smtClean="0"/>
              <a:t>dvěmi</a:t>
            </a:r>
            <a:r>
              <a:rPr lang="cs-CZ" sz="3200" dirty="0" smtClean="0"/>
              <a:t> značkami - </a:t>
            </a:r>
            <a:r>
              <a:rPr lang="cs-CZ" sz="3200" dirty="0" err="1" smtClean="0"/>
              <a:t>tagy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865187"/>
          </a:xfrm>
        </p:spPr>
        <p:txBody>
          <a:bodyPr/>
          <a:lstStyle/>
          <a:p>
            <a:r>
              <a:rPr lang="cs-CZ" smtClean="0"/>
              <a:t>Ukládání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4525963"/>
          </a:xfrm>
        </p:spPr>
        <p:txBody>
          <a:bodyPr/>
          <a:lstStyle/>
          <a:p>
            <a:r>
              <a:rPr lang="cs-CZ" sz="2400" dirty="0" smtClean="0"/>
              <a:t>Nyní si stránku uložíme.</a:t>
            </a:r>
          </a:p>
          <a:p>
            <a:r>
              <a:rPr lang="cs-CZ" sz="2400" dirty="0" smtClean="0"/>
              <a:t>Klikněte na Soubor – Uložit jako.</a:t>
            </a:r>
          </a:p>
          <a:p>
            <a:r>
              <a:rPr lang="cs-CZ" sz="2400" dirty="0" smtClean="0"/>
              <a:t>V názvech složek a souborů nepoužívejte diakritiku</a:t>
            </a:r>
          </a:p>
          <a:p>
            <a:endParaRPr lang="cs-CZ" dirty="0" smtClean="0"/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088" y="2276475"/>
            <a:ext cx="5500687" cy="447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3" name="TextovéPole 3"/>
          <p:cNvSpPr txBox="1">
            <a:spLocks noChangeArrowheads="1"/>
          </p:cNvSpPr>
          <p:nvPr/>
        </p:nvSpPr>
        <p:spPr bwMode="auto">
          <a:xfrm>
            <a:off x="395288" y="2420938"/>
            <a:ext cx="24479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Vytvořte si </a:t>
            </a:r>
            <a:r>
              <a:rPr lang="cs-CZ" dirty="0" smtClean="0"/>
              <a:t>někde  novou složku</a:t>
            </a:r>
            <a:endParaRPr lang="cs-CZ" dirty="0"/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389851" y="3509486"/>
            <a:ext cx="2447925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Napište název souboru </a:t>
            </a:r>
            <a:r>
              <a:rPr lang="cs-CZ" dirty="0"/>
              <a:t>s koncovkou .</a:t>
            </a:r>
            <a:r>
              <a:rPr lang="cs-CZ" dirty="0" err="1"/>
              <a:t>html</a:t>
            </a:r>
            <a:endParaRPr lang="cs-CZ" dirty="0"/>
          </a:p>
          <a:p>
            <a:pPr eaLnBrk="1" hangingPunct="1"/>
            <a:r>
              <a:rPr lang="cs-CZ" dirty="0" smtClean="0"/>
              <a:t>např</a:t>
            </a:r>
            <a:r>
              <a:rPr lang="cs-CZ" dirty="0"/>
              <a:t>.: první_stranka.html</a:t>
            </a:r>
          </a:p>
        </p:txBody>
      </p:sp>
      <p:sp>
        <p:nvSpPr>
          <p:cNvPr id="7175" name="TextovéPole 6"/>
          <p:cNvSpPr txBox="1">
            <a:spLocks noChangeArrowheads="1"/>
          </p:cNvSpPr>
          <p:nvPr/>
        </p:nvSpPr>
        <p:spPr bwMode="auto">
          <a:xfrm>
            <a:off x="250825" y="5622925"/>
            <a:ext cx="24495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Přepněte na Všechny soubory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11413" y="2605088"/>
            <a:ext cx="2089150" cy="1857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24075" y="4248150"/>
            <a:ext cx="3311525" cy="155733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235075" y="6029325"/>
            <a:ext cx="4200525" cy="1079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9" name="TextovéPole 13"/>
          <p:cNvSpPr txBox="1">
            <a:spLocks noChangeArrowheads="1"/>
          </p:cNvSpPr>
          <p:nvPr/>
        </p:nvSpPr>
        <p:spPr bwMode="auto">
          <a:xfrm>
            <a:off x="395288" y="6353175"/>
            <a:ext cx="24479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Pak klikněte na uložit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Zobrazení v prohlížeči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uložený soubor a spusťte ho.</a:t>
            </a:r>
          </a:p>
          <a:p>
            <a:r>
              <a:rPr lang="cs-CZ" dirty="0" smtClean="0"/>
              <a:t>Pokud jste ho správně uložili, otevře se vám stránka v internetovém prohlížeči.</a:t>
            </a:r>
          </a:p>
          <a:p>
            <a:r>
              <a:rPr lang="cs-CZ" dirty="0" smtClean="0"/>
              <a:t>Zatím je stránka prázdná – nic jsme do ní nenapsali.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764705"/>
            <a:ext cx="8229600" cy="266429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Vytvoříme hlavičku stránky tvořenou značkami: </a:t>
            </a:r>
            <a:br>
              <a:rPr lang="cs-CZ" sz="2000" dirty="0" smtClean="0"/>
            </a:br>
            <a:r>
              <a:rPr lang="cs-CZ" sz="2000" dirty="0" smtClean="0"/>
              <a:t>&lt;</a:t>
            </a:r>
            <a:r>
              <a:rPr lang="cs-CZ" sz="2000" dirty="0" err="1" smtClean="0"/>
              <a:t>head</a:t>
            </a:r>
            <a:r>
              <a:rPr lang="cs-CZ" sz="2000" dirty="0" smtClean="0"/>
              <a:t>&gt;  </a:t>
            </a:r>
            <a:br>
              <a:rPr lang="cs-CZ" sz="2000" dirty="0" smtClean="0"/>
            </a:br>
            <a:r>
              <a:rPr lang="cs-CZ" sz="2000" dirty="0" smtClean="0"/>
              <a:t>   </a:t>
            </a:r>
            <a:br>
              <a:rPr lang="cs-CZ" sz="2000" dirty="0" smtClean="0"/>
            </a:br>
            <a:r>
              <a:rPr lang="cs-CZ" sz="2000" dirty="0" smtClean="0"/>
              <a:t>&lt;/</a:t>
            </a:r>
            <a:r>
              <a:rPr lang="cs-CZ" sz="2000" dirty="0" err="1" smtClean="0"/>
              <a:t>head</a:t>
            </a:r>
            <a:r>
              <a:rPr lang="cs-CZ" sz="2000" dirty="0" smtClean="0"/>
              <a:t>&gt;.</a:t>
            </a:r>
            <a:br>
              <a:rPr lang="cs-CZ" sz="2000" dirty="0" smtClean="0"/>
            </a:br>
            <a:r>
              <a:rPr lang="cs-CZ" sz="2000" dirty="0"/>
              <a:t>Do ní se zapisují různé údaje o stránce, které se ale nezobrazují v textu stránky. </a:t>
            </a:r>
            <a:br>
              <a:rPr lang="cs-CZ" sz="2000" dirty="0"/>
            </a:br>
            <a:r>
              <a:rPr lang="cs-CZ" sz="2000" dirty="0"/>
              <a:t>Pište pouze modrý text do už vámi vytvořené stránky v poznámkovém bloku = mezi </a:t>
            </a:r>
            <a:r>
              <a:rPr lang="cs-CZ" sz="2000" dirty="0" err="1"/>
              <a:t>tagy</a:t>
            </a:r>
            <a:r>
              <a:rPr lang="cs-CZ" sz="2000" dirty="0"/>
              <a:t> &lt;HTML&gt; a &lt;/HTML&gt;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116013" y="3861048"/>
            <a:ext cx="640080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dirty="0">
                <a:solidFill>
                  <a:srgbClr val="CC9900"/>
                </a:solidFill>
              </a:rPr>
              <a:t>&lt;</a:t>
            </a:r>
            <a:r>
              <a:rPr lang="cs-CZ" sz="2400" b="1" dirty="0" err="1">
                <a:solidFill>
                  <a:srgbClr val="CC9900"/>
                </a:solidFill>
              </a:rPr>
              <a:t>html</a:t>
            </a:r>
            <a:r>
              <a:rPr lang="cs-CZ" sz="2400" b="1" dirty="0">
                <a:solidFill>
                  <a:srgbClr val="CC9900"/>
                </a:solidFill>
              </a:rPr>
              <a:t>&gt;</a:t>
            </a:r>
          </a:p>
          <a:p>
            <a:pPr>
              <a:spcBef>
                <a:spcPct val="20000"/>
              </a:spcBef>
            </a:pPr>
            <a:r>
              <a:rPr lang="en-US" sz="2400" b="1" dirty="0">
                <a:solidFill>
                  <a:srgbClr val="3333CC"/>
                </a:solidFill>
              </a:rPr>
              <a:t>&lt;head&gt;</a:t>
            </a:r>
          </a:p>
          <a:p>
            <a:pPr>
              <a:spcBef>
                <a:spcPct val="20000"/>
              </a:spcBef>
            </a:pPr>
            <a:endParaRPr lang="en-US" sz="2400" b="1" dirty="0">
              <a:solidFill>
                <a:srgbClr val="3333CC"/>
              </a:solidFill>
            </a:endParaRPr>
          </a:p>
          <a:p>
            <a:pPr>
              <a:spcBef>
                <a:spcPct val="20000"/>
              </a:spcBef>
            </a:pPr>
            <a:r>
              <a:rPr lang="en-US" sz="2400" b="1" dirty="0">
                <a:solidFill>
                  <a:srgbClr val="3333CC"/>
                </a:solidFill>
              </a:rPr>
              <a:t>&lt;/head&gt;</a:t>
            </a:r>
            <a:endParaRPr lang="cs-CZ" sz="2400" b="1" dirty="0">
              <a:solidFill>
                <a:srgbClr val="3333CC"/>
              </a:solidFill>
            </a:endParaRPr>
          </a:p>
          <a:p>
            <a:pPr>
              <a:spcBef>
                <a:spcPct val="20000"/>
              </a:spcBef>
            </a:pPr>
            <a:r>
              <a:rPr lang="cs-CZ" sz="2400" b="1" dirty="0">
                <a:solidFill>
                  <a:srgbClr val="CC9900"/>
                </a:solidFill>
              </a:rPr>
              <a:t>&lt;/</a:t>
            </a:r>
            <a:r>
              <a:rPr lang="cs-CZ" sz="2400" b="1" dirty="0" err="1">
                <a:solidFill>
                  <a:srgbClr val="CC9900"/>
                </a:solidFill>
              </a:rPr>
              <a:t>html</a:t>
            </a:r>
            <a:r>
              <a:rPr lang="cs-CZ" sz="2400" b="1" dirty="0">
                <a:solidFill>
                  <a:srgbClr val="CC9900"/>
                </a:solidFill>
              </a:rPr>
              <a:t>&gt;</a:t>
            </a:r>
          </a:p>
          <a:p>
            <a:pPr>
              <a:spcBef>
                <a:spcPct val="20000"/>
              </a:spcBef>
            </a:pP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9220" name="Rectangle 2"/>
          <p:cNvSpPr txBox="1">
            <a:spLocks noChangeArrowheads="1"/>
          </p:cNvSpPr>
          <p:nvPr/>
        </p:nvSpPr>
        <p:spPr bwMode="auto">
          <a:xfrm>
            <a:off x="652463" y="28575"/>
            <a:ext cx="7772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dirty="0">
                <a:solidFill>
                  <a:schemeClr val="tx2"/>
                </a:solidFill>
              </a:rPr>
              <a:t>Hlavička - </a:t>
            </a:r>
            <a:r>
              <a:rPr lang="cs-CZ" sz="3600" dirty="0" err="1">
                <a:solidFill>
                  <a:schemeClr val="tx2"/>
                </a:solidFill>
              </a:rPr>
              <a:t>Head</a:t>
            </a:r>
            <a:endParaRPr lang="cs-CZ" sz="3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765175"/>
            <a:ext cx="8229600" cy="1584325"/>
          </a:xfrm>
        </p:spPr>
        <p:txBody>
          <a:bodyPr/>
          <a:lstStyle/>
          <a:p>
            <a:pPr algn="l" eaLnBrk="1" hangingPunct="1"/>
            <a:r>
              <a:rPr lang="cs-CZ" sz="3200" dirty="0" smtClean="0"/>
              <a:t>Připište do hlavičky nadpis stránky, který se vkládá mezi značky &lt;</a:t>
            </a:r>
            <a:r>
              <a:rPr lang="cs-CZ" sz="3200" dirty="0" err="1" smtClean="0"/>
              <a:t>title</a:t>
            </a:r>
            <a:r>
              <a:rPr lang="cs-CZ" sz="3200" dirty="0" smtClean="0"/>
              <a:t>&gt; &lt;/</a:t>
            </a:r>
            <a:r>
              <a:rPr lang="cs-CZ" sz="3200" dirty="0" err="1" smtClean="0"/>
              <a:t>title</a:t>
            </a:r>
            <a:r>
              <a:rPr lang="cs-CZ" sz="3200" dirty="0" smtClean="0"/>
              <a:t>&gt; a uložte.</a:t>
            </a:r>
          </a:p>
        </p:txBody>
      </p:sp>
      <p:sp>
        <p:nvSpPr>
          <p:cNvPr id="10243" name="Rectangle 5"/>
          <p:cNvSpPr>
            <a:spLocks noChangeArrowheads="1"/>
          </p:cNvSpPr>
          <p:nvPr/>
        </p:nvSpPr>
        <p:spPr bwMode="auto">
          <a:xfrm>
            <a:off x="900113" y="2349500"/>
            <a:ext cx="6400800" cy="316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CC9900"/>
                </a:solidFill>
              </a:rPr>
              <a:t>&lt;</a:t>
            </a:r>
            <a:r>
              <a:rPr lang="cs-CZ" sz="3200" dirty="0" err="1">
                <a:solidFill>
                  <a:srgbClr val="CC9900"/>
                </a:solidFill>
              </a:rPr>
              <a:t>html</a:t>
            </a:r>
            <a:r>
              <a:rPr lang="cs-CZ" sz="3200" dirty="0">
                <a:solidFill>
                  <a:srgbClr val="CC9900"/>
                </a:solidFill>
              </a:rPr>
              <a:t>&gt;</a:t>
            </a:r>
          </a:p>
          <a:p>
            <a:pPr>
              <a:spcBef>
                <a:spcPct val="20000"/>
              </a:spcBef>
            </a:pPr>
            <a:r>
              <a:rPr lang="en-US" sz="3200" dirty="0">
                <a:solidFill>
                  <a:srgbClr val="CC9900"/>
                </a:solidFill>
              </a:rPr>
              <a:t>&lt;head&gt;</a:t>
            </a:r>
          </a:p>
          <a:p>
            <a:pPr>
              <a:spcBef>
                <a:spcPct val="20000"/>
              </a:spcBef>
            </a:pPr>
            <a:r>
              <a:rPr lang="en-US" sz="3200" dirty="0">
                <a:solidFill>
                  <a:srgbClr val="3333CC"/>
                </a:solidFill>
              </a:rPr>
              <a:t>&lt;title&gt; </a:t>
            </a:r>
            <a:r>
              <a:rPr lang="cs-CZ" sz="3200" dirty="0">
                <a:solidFill>
                  <a:srgbClr val="3333CC"/>
                </a:solidFill>
              </a:rPr>
              <a:t>Moje první stránka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3333CC"/>
                </a:solidFill>
              </a:rPr>
              <a:t>&lt;/title&gt;</a:t>
            </a:r>
          </a:p>
          <a:p>
            <a:pPr>
              <a:spcBef>
                <a:spcPct val="20000"/>
              </a:spcBef>
            </a:pPr>
            <a:r>
              <a:rPr lang="en-US" sz="3200" dirty="0">
                <a:solidFill>
                  <a:srgbClr val="CC9900"/>
                </a:solidFill>
              </a:rPr>
              <a:t>&lt;/head&gt;</a:t>
            </a:r>
            <a:endParaRPr lang="cs-CZ" sz="3200" dirty="0">
              <a:solidFill>
                <a:srgbClr val="CC9900"/>
              </a:solidFill>
            </a:endParaRPr>
          </a:p>
          <a:p>
            <a:pPr>
              <a:spcBef>
                <a:spcPct val="20000"/>
              </a:spcBef>
            </a:pPr>
            <a:r>
              <a:rPr lang="cs-CZ" sz="3200" dirty="0">
                <a:solidFill>
                  <a:srgbClr val="CC9900"/>
                </a:solidFill>
              </a:rPr>
              <a:t>&lt;/</a:t>
            </a:r>
            <a:r>
              <a:rPr lang="cs-CZ" sz="3200" dirty="0" err="1">
                <a:solidFill>
                  <a:srgbClr val="CC9900"/>
                </a:solidFill>
              </a:rPr>
              <a:t>html</a:t>
            </a:r>
            <a:r>
              <a:rPr lang="cs-CZ" sz="3200" dirty="0">
                <a:solidFill>
                  <a:srgbClr val="CC9900"/>
                </a:solidFill>
              </a:rPr>
              <a:t>&gt;</a:t>
            </a:r>
          </a:p>
          <a:p>
            <a:pPr>
              <a:spcBef>
                <a:spcPct val="20000"/>
              </a:spcBef>
            </a:pPr>
            <a:endParaRPr lang="cs-CZ" sz="3200" dirty="0">
              <a:solidFill>
                <a:srgbClr val="3333CC"/>
              </a:solidFill>
            </a:endParaRPr>
          </a:p>
        </p:txBody>
      </p:sp>
      <p:sp>
        <p:nvSpPr>
          <p:cNvPr id="10244" name="Rectangle 2"/>
          <p:cNvSpPr txBox="1">
            <a:spLocks noChangeArrowheads="1"/>
          </p:cNvSpPr>
          <p:nvPr/>
        </p:nvSpPr>
        <p:spPr bwMode="auto">
          <a:xfrm>
            <a:off x="652463" y="28575"/>
            <a:ext cx="7772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>
                <a:solidFill>
                  <a:schemeClr val="tx2"/>
                </a:solidFill>
              </a:rPr>
              <a:t>Nadpis - Title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476673"/>
            <a:ext cx="8229600" cy="1800200"/>
          </a:xfrm>
        </p:spPr>
        <p:txBody>
          <a:bodyPr/>
          <a:lstStyle/>
          <a:p>
            <a:pPr eaLnBrk="1" hangingPunct="1"/>
            <a:r>
              <a:rPr lang="cs-CZ" dirty="0" smtClean="0"/>
              <a:t>Aktualizujte stránku v prohlížeči.</a:t>
            </a:r>
          </a:p>
          <a:p>
            <a:pPr eaLnBrk="1" hangingPunct="1"/>
            <a:r>
              <a:rPr lang="cs-CZ" dirty="0" smtClean="0"/>
              <a:t>Najděte, kde je umístěn nadpis „Moje první stránka“.</a:t>
            </a:r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83568" y="3645024"/>
            <a:ext cx="779405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249289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Tlačítko pro aktualizaci prohlížené stránky v Internet Explorer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563888" y="3139227"/>
            <a:ext cx="1944216" cy="79382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8229600" cy="649287"/>
          </a:xfrm>
        </p:spPr>
        <p:txBody>
          <a:bodyPr/>
          <a:lstStyle/>
          <a:p>
            <a:pPr eaLnBrk="1" hangingPunct="1">
              <a:defRPr/>
            </a:pPr>
            <a:r>
              <a:rPr lang="cs-CZ" kern="1200" dirty="0"/>
              <a:t>Tělo - </a:t>
            </a:r>
            <a:r>
              <a:rPr lang="cs-CZ" kern="1200" dirty="0" smtClean="0"/>
              <a:t>Body</a:t>
            </a:r>
            <a:endParaRPr lang="cs-CZ" sz="3600" dirty="0" smtClean="0"/>
          </a:p>
        </p:txBody>
      </p:sp>
      <p:sp>
        <p:nvSpPr>
          <p:cNvPr id="12291" name="Zástupný symbol pro obsah 1"/>
          <p:cNvSpPr>
            <a:spLocks noGrp="1"/>
          </p:cNvSpPr>
          <p:nvPr>
            <p:ph idx="1"/>
          </p:nvPr>
        </p:nvSpPr>
        <p:spPr>
          <a:xfrm>
            <a:off x="498475" y="692696"/>
            <a:ext cx="8229600" cy="1800200"/>
          </a:xfrm>
        </p:spPr>
        <p:txBody>
          <a:bodyPr/>
          <a:lstStyle/>
          <a:p>
            <a:r>
              <a:rPr lang="cs-CZ" dirty="0" smtClean="0"/>
              <a:t>Připište tělo stránky – vytváří se mezi značkami &lt;body&gt; a &lt;/body&gt;.</a:t>
            </a:r>
          </a:p>
          <a:p>
            <a:r>
              <a:rPr lang="cs-CZ" dirty="0" smtClean="0"/>
              <a:t>Tělo je</a:t>
            </a:r>
            <a:r>
              <a:rPr lang="cs-CZ" sz="4000" dirty="0" smtClean="0"/>
              <a:t> </a:t>
            </a:r>
            <a:r>
              <a:rPr lang="cs-CZ" dirty="0" smtClean="0"/>
              <a:t>to, co na stránce nakonec uvidíme.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611188" y="2420938"/>
            <a:ext cx="7777162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>
                <a:solidFill>
                  <a:srgbClr val="CC9900"/>
                </a:solidFill>
              </a:rPr>
              <a:t>&lt;html&gt;</a:t>
            </a:r>
          </a:p>
          <a:p>
            <a:pPr eaLnBrk="1" hangingPunct="1"/>
            <a:r>
              <a:rPr lang="en-US" sz="2800">
                <a:solidFill>
                  <a:srgbClr val="CC9900"/>
                </a:solidFill>
              </a:rPr>
              <a:t>&lt;head&gt;</a:t>
            </a:r>
          </a:p>
          <a:p>
            <a:pPr eaLnBrk="1" hangingPunct="1"/>
            <a:r>
              <a:rPr lang="en-US" sz="2800">
                <a:solidFill>
                  <a:srgbClr val="CC9900"/>
                </a:solidFill>
              </a:rPr>
              <a:t>&lt;title&gt;</a:t>
            </a:r>
            <a:r>
              <a:rPr lang="cs-CZ" sz="2800">
                <a:solidFill>
                  <a:srgbClr val="CC9900"/>
                </a:solidFill>
              </a:rPr>
              <a:t> Moje první stránka</a:t>
            </a:r>
            <a:r>
              <a:rPr lang="en-US"/>
              <a:t> </a:t>
            </a:r>
            <a:r>
              <a:rPr lang="en-US" sz="2800">
                <a:solidFill>
                  <a:srgbClr val="CC9900"/>
                </a:solidFill>
              </a:rPr>
              <a:t>&lt;/title&gt;</a:t>
            </a:r>
          </a:p>
          <a:p>
            <a:pPr eaLnBrk="1" hangingPunct="1"/>
            <a:r>
              <a:rPr lang="en-US" sz="2800">
                <a:solidFill>
                  <a:srgbClr val="CC9900"/>
                </a:solidFill>
              </a:rPr>
              <a:t>&lt;/head&gt;</a:t>
            </a:r>
            <a:endParaRPr lang="cs-CZ" sz="2800">
              <a:solidFill>
                <a:srgbClr val="CC9900"/>
              </a:solidFill>
            </a:endParaRPr>
          </a:p>
          <a:p>
            <a:pPr eaLnBrk="1" hangingPunct="1"/>
            <a:r>
              <a:rPr lang="cs-CZ" sz="2800">
                <a:solidFill>
                  <a:srgbClr val="3333CC"/>
                </a:solidFill>
              </a:rPr>
              <a:t>&lt;body&gt;</a:t>
            </a:r>
          </a:p>
          <a:p>
            <a:pPr eaLnBrk="1" hangingPunct="1"/>
            <a:r>
              <a:rPr lang="cs-CZ" sz="2800">
                <a:solidFill>
                  <a:srgbClr val="3333CC"/>
                </a:solidFill>
              </a:rPr>
              <a:t>Tady tvořím stránku</a:t>
            </a:r>
          </a:p>
          <a:p>
            <a:pPr eaLnBrk="1" hangingPunct="1"/>
            <a:endParaRPr lang="cs-CZ" sz="2800">
              <a:solidFill>
                <a:srgbClr val="3333CC"/>
              </a:solidFill>
            </a:endParaRPr>
          </a:p>
          <a:p>
            <a:pPr eaLnBrk="1" hangingPunct="1"/>
            <a:r>
              <a:rPr lang="cs-CZ" sz="2800">
                <a:solidFill>
                  <a:srgbClr val="3333CC"/>
                </a:solidFill>
              </a:rPr>
              <a:t>&lt;/body&gt;</a:t>
            </a:r>
          </a:p>
          <a:p>
            <a:pPr eaLnBrk="1" hangingPunct="1"/>
            <a:r>
              <a:rPr lang="cs-CZ" sz="2800">
                <a:solidFill>
                  <a:srgbClr val="CC9900"/>
                </a:solidFill>
              </a:rPr>
              <a:t>&lt;/html&gt;</a:t>
            </a: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68825"/>
          </a:xfrm>
        </p:spPr>
        <p:txBody>
          <a:bodyPr/>
          <a:lstStyle/>
          <a:p>
            <a:pPr eaLnBrk="1" hangingPunct="1"/>
            <a:r>
              <a:rPr lang="cs-CZ" smtClean="0"/>
              <a:t>Uložte.</a:t>
            </a:r>
          </a:p>
          <a:p>
            <a:pPr eaLnBrk="1" hangingPunct="1"/>
            <a:r>
              <a:rPr lang="cs-CZ" smtClean="0"/>
              <a:t>Přepněte na prohlížeč.</a:t>
            </a:r>
          </a:p>
          <a:p>
            <a:pPr eaLnBrk="1" hangingPunct="1"/>
            <a:r>
              <a:rPr lang="cs-CZ" smtClean="0"/>
              <a:t>Zmáčkněte tlačítko aktualizovat.</a:t>
            </a:r>
          </a:p>
          <a:p>
            <a:pPr eaLnBrk="1" hangingPunct="1"/>
            <a:r>
              <a:rPr lang="cs-CZ" smtClean="0"/>
              <a:t>Podívejte se na výsledek.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Odstavce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Každý nový odstavec je text mezi značkami &lt;p&gt; a &lt;/p&gt;</a:t>
            </a:r>
          </a:p>
          <a:p>
            <a:pPr eaLnBrk="1" hangingPunct="1"/>
            <a:r>
              <a:rPr lang="cs-CZ" smtClean="0"/>
              <a:t>Napište do těla (body) text např.: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&lt;p&gt; moje jméno je (doplň)&lt;/p&gt;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&lt;p&gt; bydlím v (doplň)&lt;/p&gt;</a:t>
            </a:r>
          </a:p>
          <a:p>
            <a:pPr eaLnBrk="1" hangingPunct="1"/>
            <a:r>
              <a:rPr lang="cs-CZ" smtClean="0"/>
              <a:t>Uložte a porovnejte v prohlížeči.</a:t>
            </a:r>
          </a:p>
          <a:p>
            <a:pPr eaLnBrk="1" hangingPunct="1"/>
            <a:endParaRPr lang="cs-CZ" smtClean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&lt;/br&gt;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Vložte někde do textu nepárový znak &lt;/br&gt;</a:t>
            </a:r>
          </a:p>
          <a:p>
            <a:pPr eaLnBrk="1" hangingPunct="1"/>
            <a:r>
              <a:rPr lang="cs-CZ" smtClean="0">
                <a:solidFill>
                  <a:srgbClr val="3333CC"/>
                </a:solidFill>
              </a:rPr>
              <a:t>Text &lt;br&gt; text</a:t>
            </a:r>
          </a:p>
          <a:p>
            <a:pPr eaLnBrk="1" hangingPunct="1"/>
            <a:r>
              <a:rPr lang="cs-CZ" smtClean="0"/>
              <a:t>Uložte.</a:t>
            </a:r>
          </a:p>
          <a:p>
            <a:pPr eaLnBrk="1" hangingPunct="1"/>
            <a:r>
              <a:rPr lang="cs-CZ" smtClean="0"/>
              <a:t>Zjistěte v prohlížeči, co dělá.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Skládání značek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Značky můžeme skládat a tím textu přiřadit více vlastností.</a:t>
            </a:r>
          </a:p>
          <a:p>
            <a:pPr eaLnBrk="1" hangingPunct="1"/>
            <a:r>
              <a:rPr lang="cs-CZ" smtClean="0"/>
              <a:t>Např: &lt;p&gt; &lt;b&gt; </a:t>
            </a:r>
            <a:r>
              <a:rPr lang="cs-CZ" b="1" smtClean="0"/>
              <a:t>text</a:t>
            </a:r>
            <a:r>
              <a:rPr lang="cs-CZ" smtClean="0"/>
              <a:t> &lt;/b&gt; &lt;/p&gt;</a:t>
            </a:r>
          </a:p>
          <a:p>
            <a:pPr eaLnBrk="1" hangingPunct="1"/>
            <a:r>
              <a:rPr lang="cs-CZ" smtClean="0"/>
              <a:t>Musí být umístěny souměrně od středu = ta, kterou začínáme musí být pak poslední, druhá musí být druhá od konce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Úkol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Zjistěte sami, co s textem udělají párové značky: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&lt;b&gt; text &lt;/b&gt;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&lt;i&gt; text &lt;/i&gt;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&lt;b&gt; text &lt;/b&gt; </a:t>
            </a:r>
            <a:r>
              <a:rPr lang="cs-CZ" smtClean="0"/>
              <a:t>tučné písmo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3333CC"/>
                </a:solidFill>
              </a:rPr>
              <a:t>&lt;i&gt; text &lt;/i&gt;  </a:t>
            </a:r>
            <a:r>
              <a:rPr lang="cs-CZ" smtClean="0"/>
              <a:t>kurzíva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Zarovnání textu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00808"/>
            <a:ext cx="8229600" cy="4104456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Vytvořte nový odstavec </a:t>
            </a:r>
          </a:p>
          <a:p>
            <a:pPr eaLnBrk="1" hangingPunct="1"/>
            <a:r>
              <a:rPr lang="cs-CZ" sz="2800" dirty="0" smtClean="0">
                <a:solidFill>
                  <a:srgbClr val="3333CC"/>
                </a:solidFill>
              </a:rPr>
              <a:t>&lt;p&gt; zkouška zarovnání textu &lt;/p&gt;</a:t>
            </a:r>
          </a:p>
          <a:p>
            <a:pPr eaLnBrk="1" hangingPunct="1"/>
            <a:r>
              <a:rPr lang="cs-CZ" sz="2800" dirty="0" smtClean="0"/>
              <a:t>Vyzkoušejte do prvního </a:t>
            </a:r>
            <a:r>
              <a:rPr lang="cs-CZ" sz="2800" dirty="0" err="1" smtClean="0"/>
              <a:t>tagu</a:t>
            </a:r>
            <a:r>
              <a:rPr lang="cs-CZ" sz="2800" dirty="0" smtClean="0"/>
              <a:t> &lt;p&gt; vložit navíc parametr </a:t>
            </a:r>
            <a:r>
              <a:rPr lang="cs-CZ" sz="2800" dirty="0" err="1" smtClean="0"/>
              <a:t>align</a:t>
            </a:r>
            <a:r>
              <a:rPr lang="cs-CZ" sz="2800" dirty="0" smtClean="0"/>
              <a:t>=center </a:t>
            </a:r>
          </a:p>
          <a:p>
            <a:pPr eaLnBrk="1" hangingPunct="1"/>
            <a:r>
              <a:rPr lang="cs-CZ" sz="2800" dirty="0" smtClean="0">
                <a:solidFill>
                  <a:srgbClr val="3333CC"/>
                </a:solidFill>
              </a:rPr>
              <a:t>&lt;p </a:t>
            </a:r>
            <a:r>
              <a:rPr lang="cs-CZ" sz="2800" dirty="0" err="1" smtClean="0">
                <a:solidFill>
                  <a:srgbClr val="3333CC"/>
                </a:solidFill>
              </a:rPr>
              <a:t>align</a:t>
            </a:r>
            <a:r>
              <a:rPr lang="cs-CZ" sz="2800" dirty="0" smtClean="0">
                <a:solidFill>
                  <a:srgbClr val="3333CC"/>
                </a:solidFill>
              </a:rPr>
              <a:t>=center&gt;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3333CC"/>
                </a:solidFill>
              </a:rPr>
              <a:t>zkouška zarovnání textu &lt;/p&gt;</a:t>
            </a:r>
          </a:p>
          <a:p>
            <a:pPr eaLnBrk="1" hangingPunct="1"/>
            <a:r>
              <a:rPr lang="cs-CZ" sz="2800" dirty="0" smtClean="0"/>
              <a:t>Uložte a zjistěte v prohlížeči, co se stalo.</a:t>
            </a:r>
          </a:p>
          <a:p>
            <a:pPr eaLnBrk="1" hangingPunct="1"/>
            <a:r>
              <a:rPr lang="cs-CZ" sz="2800" dirty="0" smtClean="0"/>
              <a:t>Vyzkoušejte místo </a:t>
            </a:r>
            <a:r>
              <a:rPr lang="cs-CZ" sz="2800" dirty="0" smtClean="0">
                <a:solidFill>
                  <a:srgbClr val="CC9900"/>
                </a:solidFill>
              </a:rPr>
              <a:t>center</a:t>
            </a:r>
            <a:r>
              <a:rPr lang="cs-CZ" sz="2800" dirty="0" smtClean="0"/>
              <a:t> dosadit </a:t>
            </a:r>
            <a:r>
              <a:rPr lang="cs-CZ" sz="2800" dirty="0" err="1" smtClean="0">
                <a:solidFill>
                  <a:srgbClr val="CC9900"/>
                </a:solidFill>
              </a:rPr>
              <a:t>left</a:t>
            </a:r>
            <a:r>
              <a:rPr lang="cs-CZ" sz="2800" dirty="0" smtClean="0"/>
              <a:t>, a pak</a:t>
            </a:r>
            <a:r>
              <a:rPr lang="cs-CZ" sz="2800" dirty="0" smtClean="0">
                <a:solidFill>
                  <a:srgbClr val="CC9900"/>
                </a:solidFill>
              </a:rPr>
              <a:t> </a:t>
            </a:r>
            <a:r>
              <a:rPr lang="cs-CZ" sz="2800" dirty="0" err="1" smtClean="0">
                <a:solidFill>
                  <a:srgbClr val="CC9900"/>
                </a:solidFill>
              </a:rPr>
              <a:t>right</a:t>
            </a:r>
            <a:r>
              <a:rPr lang="cs-CZ" sz="2800" dirty="0" smtClean="0">
                <a:solidFill>
                  <a:srgbClr val="CC9900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Velikost textu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Vytvořte nový odstavec </a:t>
            </a:r>
          </a:p>
          <a:p>
            <a:pPr eaLnBrk="1" hangingPunct="1"/>
            <a:r>
              <a:rPr lang="cs-CZ" dirty="0" smtClean="0"/>
              <a:t>Použijte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C9900"/>
                </a:solidFill>
              </a:rPr>
              <a:t>&lt;font </a:t>
            </a:r>
            <a:r>
              <a:rPr lang="cs-CZ" dirty="0" err="1" smtClean="0">
                <a:solidFill>
                  <a:srgbClr val="CC9900"/>
                </a:solidFill>
              </a:rPr>
              <a:t>size</a:t>
            </a:r>
            <a:r>
              <a:rPr lang="cs-CZ" dirty="0" smtClean="0">
                <a:solidFill>
                  <a:srgbClr val="CC9900"/>
                </a:solidFill>
              </a:rPr>
              <a:t> = x&gt;</a:t>
            </a:r>
            <a:r>
              <a:rPr lang="cs-CZ" dirty="0" smtClean="0"/>
              <a:t> nějaký text</a:t>
            </a:r>
            <a:r>
              <a:rPr lang="cs-CZ" dirty="0" smtClean="0">
                <a:solidFill>
                  <a:srgbClr val="CC9900"/>
                </a:solidFill>
              </a:rPr>
              <a:t> &lt;/font&gt;, </a:t>
            </a:r>
            <a:r>
              <a:rPr lang="cs-CZ" dirty="0" smtClean="0"/>
              <a:t>přičemž</a:t>
            </a:r>
            <a:r>
              <a:rPr lang="cs-CZ" dirty="0" smtClean="0">
                <a:solidFill>
                  <a:srgbClr val="CC9900"/>
                </a:solidFill>
              </a:rPr>
              <a:t> </a:t>
            </a:r>
            <a:r>
              <a:rPr lang="cs-CZ" dirty="0" smtClean="0"/>
              <a:t>místo</a:t>
            </a:r>
            <a:r>
              <a:rPr lang="cs-CZ" dirty="0" smtClean="0">
                <a:solidFill>
                  <a:srgbClr val="CC9900"/>
                </a:solidFill>
              </a:rPr>
              <a:t> x </a:t>
            </a:r>
            <a:r>
              <a:rPr lang="cs-CZ" dirty="0" smtClean="0"/>
              <a:t>postupně doplňte čísla od 1 až 7</a:t>
            </a:r>
          </a:p>
          <a:p>
            <a:pPr eaLnBrk="1" hangingPunct="1"/>
            <a:r>
              <a:rPr lang="cs-CZ" dirty="0" smtClean="0">
                <a:solidFill>
                  <a:srgbClr val="3333CC"/>
                </a:solidFill>
              </a:rPr>
              <a:t>&lt;p&gt; &lt;font </a:t>
            </a:r>
            <a:r>
              <a:rPr lang="cs-CZ" dirty="0" err="1" smtClean="0">
                <a:solidFill>
                  <a:srgbClr val="3333CC"/>
                </a:solidFill>
              </a:rPr>
              <a:t>size</a:t>
            </a:r>
            <a:r>
              <a:rPr lang="cs-CZ" dirty="0" smtClean="0">
                <a:solidFill>
                  <a:srgbClr val="3333CC"/>
                </a:solidFill>
              </a:rPr>
              <a:t> = x&gt; měním velikost písma &lt;/font&gt; &lt;/p&gt;</a:t>
            </a:r>
          </a:p>
          <a:p>
            <a:pPr eaLnBrk="1" hangingPunct="1"/>
            <a:r>
              <a:rPr lang="cs-CZ" dirty="0" smtClean="0"/>
              <a:t>Např.</a:t>
            </a:r>
            <a:r>
              <a:rPr lang="cs-CZ" dirty="0" smtClean="0">
                <a:solidFill>
                  <a:srgbClr val="3333CC"/>
                </a:solidFill>
              </a:rPr>
              <a:t> &lt;p&gt; &lt;font </a:t>
            </a:r>
            <a:r>
              <a:rPr lang="cs-CZ" dirty="0" err="1" smtClean="0">
                <a:solidFill>
                  <a:srgbClr val="3333CC"/>
                </a:solidFill>
              </a:rPr>
              <a:t>size</a:t>
            </a:r>
            <a:r>
              <a:rPr lang="cs-CZ" dirty="0" smtClean="0">
                <a:solidFill>
                  <a:srgbClr val="3333CC"/>
                </a:solidFill>
              </a:rPr>
              <a:t> = 5&gt; měním velikost písma &lt;/font&gt; &lt;/p&gt;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Barva písma - parametr </a:t>
            </a:r>
            <a:r>
              <a:rPr lang="cs-CZ" dirty="0" err="1" smtClean="0">
                <a:solidFill>
                  <a:srgbClr val="CC9900"/>
                </a:solidFill>
              </a:rPr>
              <a:t>color</a:t>
            </a:r>
            <a:r>
              <a:rPr lang="cs-CZ" dirty="0" smtClean="0">
                <a:solidFill>
                  <a:srgbClr val="CC9900"/>
                </a:solidFill>
              </a:rPr>
              <a:t>=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Mění barvu písma</a:t>
            </a:r>
          </a:p>
          <a:p>
            <a:pPr eaLnBrk="1" hangingPunct="1"/>
            <a:r>
              <a:rPr lang="cs-CZ" dirty="0" smtClean="0"/>
              <a:t>Do </a:t>
            </a:r>
            <a:r>
              <a:rPr lang="cs-CZ" dirty="0" err="1" smtClean="0"/>
              <a:t>tagu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C9900"/>
                </a:solidFill>
              </a:rPr>
              <a:t>&lt;font&gt;</a:t>
            </a:r>
            <a:r>
              <a:rPr lang="cs-CZ" dirty="0" smtClean="0"/>
              <a:t> můžete přidat další parametr </a:t>
            </a:r>
            <a:r>
              <a:rPr lang="cs-CZ" dirty="0" err="1" smtClean="0">
                <a:solidFill>
                  <a:srgbClr val="CC9900"/>
                </a:solidFill>
              </a:rPr>
              <a:t>color</a:t>
            </a:r>
            <a:r>
              <a:rPr lang="cs-CZ" dirty="0" smtClean="0">
                <a:solidFill>
                  <a:srgbClr val="CC9900"/>
                </a:solidFill>
              </a:rPr>
              <a:t> = </a:t>
            </a:r>
            <a:r>
              <a:rPr lang="cs-CZ" dirty="0" smtClean="0"/>
              <a:t>tady napíšeme anglicky název nějaké barvy</a:t>
            </a:r>
            <a:r>
              <a:rPr lang="cs-CZ" dirty="0" smtClean="0">
                <a:solidFill>
                  <a:srgbClr val="CC9900"/>
                </a:solidFill>
              </a:rPr>
              <a:t> </a:t>
            </a:r>
          </a:p>
          <a:p>
            <a:pPr eaLnBrk="1" hangingPunct="1"/>
            <a:r>
              <a:rPr lang="cs-CZ" dirty="0" err="1" smtClean="0"/>
              <a:t>Např</a:t>
            </a:r>
            <a:r>
              <a:rPr lang="cs-CZ" dirty="0" smtClean="0"/>
              <a:t>:</a:t>
            </a:r>
            <a:r>
              <a:rPr lang="cs-CZ" dirty="0" smtClean="0">
                <a:solidFill>
                  <a:srgbClr val="3333CC"/>
                </a:solidFill>
              </a:rPr>
              <a:t> &lt;p&gt; &lt;font </a:t>
            </a:r>
            <a:r>
              <a:rPr lang="cs-CZ" dirty="0" err="1" smtClean="0">
                <a:solidFill>
                  <a:srgbClr val="3333CC"/>
                </a:solidFill>
              </a:rPr>
              <a:t>size</a:t>
            </a:r>
            <a:r>
              <a:rPr lang="cs-CZ" dirty="0" smtClean="0">
                <a:solidFill>
                  <a:srgbClr val="3333CC"/>
                </a:solidFill>
              </a:rPr>
              <a:t> = 5 </a:t>
            </a:r>
            <a:r>
              <a:rPr lang="cs-CZ" dirty="0" err="1" smtClean="0">
                <a:solidFill>
                  <a:srgbClr val="3333CC"/>
                </a:solidFill>
              </a:rPr>
              <a:t>color</a:t>
            </a:r>
            <a:r>
              <a:rPr lang="cs-CZ" dirty="0" smtClean="0">
                <a:solidFill>
                  <a:srgbClr val="3333CC"/>
                </a:solidFill>
              </a:rPr>
              <a:t>=blue&gt; měníme velikost písma a barvu &lt;/font&gt; &lt;/p&gt;</a:t>
            </a:r>
          </a:p>
          <a:p>
            <a:pPr eaLnBrk="1" hangingPunct="1"/>
            <a:endParaRPr lang="cs-CZ" dirty="0" smtClean="0">
              <a:solidFill>
                <a:srgbClr val="CC990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Jiná možnost změny velikosti písma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3333CC"/>
                </a:solidFill>
              </a:rPr>
              <a:t>&lt;big&gt;text&lt;/big&gt;</a:t>
            </a:r>
          </a:p>
          <a:p>
            <a:pPr eaLnBrk="1" hangingPunct="1"/>
            <a:r>
              <a:rPr lang="cs-CZ" smtClean="0"/>
              <a:t>Zvětší text tolikrát, kolikrát použijeme tag &lt;big&gt;</a:t>
            </a:r>
          </a:p>
          <a:p>
            <a:pPr eaLnBrk="1" hangingPunct="1"/>
            <a:r>
              <a:rPr lang="cs-CZ" smtClean="0"/>
              <a:t>Např: </a:t>
            </a:r>
          </a:p>
          <a:p>
            <a:pPr eaLnBrk="1" hangingPunct="1"/>
            <a:r>
              <a:rPr lang="cs-CZ" smtClean="0">
                <a:solidFill>
                  <a:srgbClr val="3333CC"/>
                </a:solidFill>
              </a:rPr>
              <a:t>&lt;big&gt; &lt;big&gt; &lt;big&gt;text &lt;/big&gt; &lt;/big&gt; &lt;/big&gt;</a:t>
            </a:r>
          </a:p>
          <a:p>
            <a:pPr eaLnBrk="1" hangingPunct="1"/>
            <a:r>
              <a:rPr lang="cs-CZ" smtClean="0"/>
              <a:t>Pro zmenšení stejným způsobem použijeme tag &lt;small&gt;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Barva pozadí - parametr </a:t>
            </a:r>
            <a:r>
              <a:rPr lang="cs-CZ" sz="4000" dirty="0" err="1" smtClean="0"/>
              <a:t>bgcolor</a:t>
            </a:r>
            <a:r>
              <a:rPr lang="cs-CZ" sz="4000" dirty="0" smtClean="0"/>
              <a:t>=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Mění barvu pozadí.</a:t>
            </a:r>
          </a:p>
          <a:p>
            <a:pPr eaLnBrk="1" hangingPunct="1"/>
            <a:r>
              <a:rPr lang="cs-CZ" dirty="0" err="1" smtClean="0"/>
              <a:t>Bgcolor</a:t>
            </a:r>
            <a:r>
              <a:rPr lang="cs-CZ" dirty="0" smtClean="0"/>
              <a:t> = anglický název barvy, která má být na pozadí stránky.</a:t>
            </a:r>
          </a:p>
          <a:p>
            <a:pPr eaLnBrk="1" hangingPunct="1"/>
            <a:r>
              <a:rPr lang="cs-CZ" dirty="0" smtClean="0"/>
              <a:t>Vkládá se přímo do </a:t>
            </a:r>
            <a:r>
              <a:rPr lang="cs-CZ" dirty="0" err="1" smtClean="0"/>
              <a:t>tagu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C9900"/>
                </a:solidFill>
              </a:rPr>
              <a:t>&lt;body&gt;, </a:t>
            </a:r>
            <a:r>
              <a:rPr lang="cs-CZ" dirty="0" smtClean="0"/>
              <a:t>tj. hned na začátku.</a:t>
            </a:r>
          </a:p>
          <a:p>
            <a:pPr eaLnBrk="1" hangingPunct="1"/>
            <a:r>
              <a:rPr lang="cs-CZ" dirty="0" smtClean="0"/>
              <a:t>Např.:</a:t>
            </a:r>
            <a:r>
              <a:rPr lang="cs-CZ" dirty="0" smtClean="0">
                <a:solidFill>
                  <a:srgbClr val="CC9900"/>
                </a:solidFill>
              </a:rPr>
              <a:t> &lt;body </a:t>
            </a:r>
            <a:r>
              <a:rPr lang="cs-CZ" dirty="0" err="1" smtClean="0">
                <a:solidFill>
                  <a:srgbClr val="CC9900"/>
                </a:solidFill>
              </a:rPr>
              <a:t>bgcolor</a:t>
            </a:r>
            <a:r>
              <a:rPr lang="cs-CZ" dirty="0" smtClean="0">
                <a:solidFill>
                  <a:srgbClr val="CC9900"/>
                </a:solidFill>
              </a:rPr>
              <a:t>=green&gt;</a:t>
            </a:r>
          </a:p>
          <a:p>
            <a:pPr eaLnBrk="1" hangingPunct="1"/>
            <a:endParaRPr lang="cs-CZ" dirty="0" smtClean="0">
              <a:solidFill>
                <a:srgbClr val="CC9900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Úkol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Vytvořte novou stránku vaší rodiny.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Název (</a:t>
            </a:r>
            <a:r>
              <a:rPr lang="cs-CZ" sz="2800" dirty="0" err="1" smtClean="0"/>
              <a:t>title</a:t>
            </a:r>
            <a:r>
              <a:rPr lang="cs-CZ" sz="2800" dirty="0" smtClean="0"/>
              <a:t>) stránky bude </a:t>
            </a:r>
            <a:r>
              <a:rPr lang="cs-CZ" sz="2800" dirty="0" smtClean="0">
                <a:solidFill>
                  <a:srgbClr val="3333CC"/>
                </a:solidFill>
              </a:rPr>
              <a:t>Moje rodina.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První odstavec bude tučným písmem napsaný text, zarovnaný na střed, velikost 7: </a:t>
            </a:r>
            <a:r>
              <a:rPr lang="cs-CZ" sz="2800" dirty="0" smtClean="0">
                <a:solidFill>
                  <a:srgbClr val="3333CC"/>
                </a:solidFill>
              </a:rPr>
              <a:t>Naší rodinu tvoří: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Následovat budou čtyři odstavce se jmény členů rodiny zarovnány doleva, velikost 3, každý odstavec bude mít jinou barvu písma, rodiče budou napsáni kurzívou.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Nastavte i barvu pozadí.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792</TotalTime>
  <Words>1035</Words>
  <Application>Microsoft Office PowerPoint</Application>
  <PresentationFormat>Předvádění na obrazovce (4:3)</PresentationFormat>
  <Paragraphs>142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Výchozí návrh</vt:lpstr>
      <vt:lpstr>Motiv systému Office</vt:lpstr>
      <vt:lpstr>Prezentace aplikace PowerPoint</vt:lpstr>
      <vt:lpstr>Anotace</vt:lpstr>
      <vt:lpstr>Úvod do jazyka HTML</vt:lpstr>
      <vt:lpstr>Jazyk HTML</vt:lpstr>
      <vt:lpstr>Značky = tagy</vt:lpstr>
      <vt:lpstr>Dělení značek</vt:lpstr>
      <vt:lpstr>Vytvoření stránky</vt:lpstr>
      <vt:lpstr>Ukládání</vt:lpstr>
      <vt:lpstr>Zobrazení v prohlížeči</vt:lpstr>
      <vt:lpstr>Prezentace aplikace PowerPoint</vt:lpstr>
      <vt:lpstr>Připište do hlavičky nadpis stránky, který se vkládá mezi značky &lt;title&gt; &lt;/title&gt; a uložte.</vt:lpstr>
      <vt:lpstr>  </vt:lpstr>
      <vt:lpstr>Tělo - Body</vt:lpstr>
      <vt:lpstr>Prezentace aplikace PowerPoint</vt:lpstr>
      <vt:lpstr>Odstavce</vt:lpstr>
      <vt:lpstr>&lt;/br&gt;</vt:lpstr>
      <vt:lpstr>Skládání značek</vt:lpstr>
      <vt:lpstr>Úkol</vt:lpstr>
      <vt:lpstr>Prezentace aplikace PowerPoint</vt:lpstr>
      <vt:lpstr>Zarovnání textu</vt:lpstr>
      <vt:lpstr>Velikost textu</vt:lpstr>
      <vt:lpstr>Barva písma - parametr color=</vt:lpstr>
      <vt:lpstr>Jiná možnost změny velikosti písma</vt:lpstr>
      <vt:lpstr>Barva pozadí - parametr bgcolor=</vt:lpstr>
      <vt:lpstr>Úkol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HTML</dc:title>
  <dc:creator>rychvl</dc:creator>
  <cp:lastModifiedBy>Vladimír Rychlý</cp:lastModifiedBy>
  <cp:revision>35</cp:revision>
  <dcterms:created xsi:type="dcterms:W3CDTF">2008-04-14T14:55:20Z</dcterms:created>
  <dcterms:modified xsi:type="dcterms:W3CDTF">2013-03-15T16:05:18Z</dcterms:modified>
</cp:coreProperties>
</file>