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6" r:id="rId3"/>
    <p:sldId id="307" r:id="rId4"/>
    <p:sldId id="256" r:id="rId5"/>
    <p:sldId id="257" r:id="rId6"/>
    <p:sldId id="301" r:id="rId7"/>
    <p:sldId id="258" r:id="rId8"/>
    <p:sldId id="259" r:id="rId9"/>
    <p:sldId id="260" r:id="rId10"/>
    <p:sldId id="286" r:id="rId11"/>
    <p:sldId id="261" r:id="rId12"/>
    <p:sldId id="302" r:id="rId13"/>
    <p:sldId id="303" r:id="rId14"/>
    <p:sldId id="262" r:id="rId15"/>
    <p:sldId id="287" r:id="rId16"/>
    <p:sldId id="288" r:id="rId17"/>
    <p:sldId id="289" r:id="rId18"/>
    <p:sldId id="263" r:id="rId19"/>
    <p:sldId id="264" r:id="rId20"/>
    <p:sldId id="304" r:id="rId21"/>
    <p:sldId id="265" r:id="rId22"/>
    <p:sldId id="305" r:id="rId23"/>
    <p:sldId id="266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01" autoAdjust="0"/>
    <p:restoredTop sz="94660"/>
  </p:normalViewPr>
  <p:slideViewPr>
    <p:cSldViewPr>
      <p:cViewPr varScale="1">
        <p:scale>
          <a:sx n="111" d="100"/>
          <a:sy n="111" d="100"/>
        </p:scale>
        <p:origin x="-197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41EA77-0366-47EC-966C-02457ECD89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066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A6AD6E-DA50-43B7-8C7B-990C24F948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7843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2E5FD-E303-422A-B8A1-73265820C7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6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52F9D-2660-4D17-BB2A-5B1606DABE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7376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24856C-75B7-4518-B056-9794E4A218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468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8F3323-4131-4D78-A9EF-4BF7E091E9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808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6BF62-C3FE-47BF-853F-779CB464C9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077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5BD03F-26F5-4127-91AA-0D64626CAB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2855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13B23-2298-473F-B949-36B3A05924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32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B04FA-3785-4E56-AE04-8F563AAE5B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3532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2556A-0837-49EA-9606-826CD44203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5677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6B0CECD-B464-46A5-A0D6-D260542C63BB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785C80D-DB1F-418D-A455-D23F8BA56F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16725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D358E00-E3B1-4B82-B77B-E5B0F840C861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F189B3E-3736-4477-8D20-EEA7ED6300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85957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15B2FDD-9A4D-4436-9864-D51B536DD8B1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D3D8AFB-C549-4841-823F-EE6F9ABDF2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24768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0A94238-7F3E-44D4-9E61-E97ADB0E5EE4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5413C9C-344B-464F-B01C-D4D22A4518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56506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B1A5729-C729-49F5-AAFD-58BA6D1822EC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F517C98-6C18-435D-83A5-6425C39814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70879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B9FA602-E010-4018-8428-234488CB400C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3863ED0-2AD7-48DD-8D22-F8A46C7018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2239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2227190-1293-4CB1-A940-13717696B01C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9EB3C5C-6936-40E6-806A-FA2143C27F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04782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644CE27-EA17-40ED-BF95-0D02A8220075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40A41E1-0C54-4CE6-AF93-738F13D3C1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0923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5737F0E-B4CC-4C88-B264-431FB8834AED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5FFD206-8FF8-440B-B5C8-14436B9CD1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84755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5878538-20FE-4B8F-8A57-14C17EE98E5D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3831B41-13C0-47A5-8C6E-BE866E263B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6849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4DA0426-EBA1-4E96-98B4-DE2AB7FD0288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E50B148-7651-4989-8D72-3C4E1F9766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10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07C86E1-2775-47D2-87C2-E5914869FF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22A0388-CD6B-4D1B-B2D2-602CB7257EC7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BBE909CB-EA69-4927-84CD-247D80FCF9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9919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109343"/>
              </p:ext>
            </p:extLst>
          </p:nvPr>
        </p:nvGraphicFramePr>
        <p:xfrm>
          <a:off x="1647825" y="404813"/>
          <a:ext cx="5848350" cy="2232023"/>
        </p:xfrm>
        <a:graphic>
          <a:graphicData uri="http://schemas.openxmlformats.org/drawingml/2006/table">
            <a:tbl>
              <a:tblPr firstRow="1" firstCol="1" bandRow="1"/>
              <a:tblGrid>
                <a:gridCol w="1778884"/>
                <a:gridCol w="4069466"/>
              </a:tblGrid>
              <a:tr h="46786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Vladimír Rychlý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VY_32_Inovace_Informatika_1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Excel – Úvod, buňka, adresace, posloupnosti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4367" name="Obráze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488" y="5516563"/>
            <a:ext cx="5407025" cy="104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8" name="Obrázek 5" descr="znak škol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550" y="2924175"/>
            <a:ext cx="26289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6366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Prezentace popisující základy práce v programu Microsoft Office Excel 2010. Vysvětluje pojem buňka a její adresa</a:t>
            </a:r>
            <a:r>
              <a:rPr lang="cs-CZ" smtClean="0"/>
              <a:t>, výběr </a:t>
            </a:r>
            <a:r>
              <a:rPr lang="cs-CZ" dirty="0" smtClean="0"/>
              <a:t>různých oblastí a jejich formátování, kopírování obsahu buňky a vytváření posloupností. Vše ukázáno na řešených příkladech. Obsahuje i úkoly pro samostatnou práci žáků. Možno použít i pro samostudium.</a:t>
            </a:r>
          </a:p>
        </p:txBody>
      </p:sp>
    </p:spTree>
    <p:extLst>
      <p:ext uri="{BB962C8B-B14F-4D97-AF65-F5344CB8AC3E}">
        <p14:creationId xmlns:p14="http://schemas.microsoft.com/office/powerpoint/2010/main" val="1193300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Microsoft Excel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Microsoft Excel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Tabulkový procesor.</a:t>
            </a:r>
          </a:p>
          <a:p>
            <a:pPr eaLnBrk="1" hangingPunct="1">
              <a:defRPr/>
            </a:pPr>
            <a:r>
              <a:rPr lang="cs-CZ" dirty="0" smtClean="0"/>
              <a:t>Slouží k: </a:t>
            </a:r>
          </a:p>
          <a:p>
            <a:pPr lvl="1" eaLnBrk="1" hangingPunct="1">
              <a:buFont typeface="Courier New" pitchFamily="49" charset="0"/>
              <a:buChar char="o"/>
              <a:defRPr/>
            </a:pPr>
            <a:r>
              <a:rPr lang="cs-CZ" dirty="0" smtClean="0"/>
              <a:t>Vytváření tabulek. </a:t>
            </a:r>
          </a:p>
          <a:p>
            <a:pPr lvl="1" eaLnBrk="1" hangingPunct="1">
              <a:buFont typeface="Courier New" pitchFamily="49" charset="0"/>
              <a:buChar char="o"/>
              <a:defRPr/>
            </a:pPr>
            <a:r>
              <a:rPr lang="cs-CZ" dirty="0"/>
              <a:t>V</a:t>
            </a:r>
            <a:r>
              <a:rPr lang="cs-CZ" dirty="0" smtClean="0"/>
              <a:t>ýpočtům v tabulkách.</a:t>
            </a:r>
          </a:p>
          <a:p>
            <a:pPr lvl="1" eaLnBrk="1" hangingPunct="1">
              <a:buFont typeface="Courier New" pitchFamily="49" charset="0"/>
              <a:buChar char="o"/>
              <a:defRPr/>
            </a:pPr>
            <a:r>
              <a:rPr lang="cs-CZ" dirty="0" smtClean="0"/>
              <a:t>Vyhodnocování tabulek.</a:t>
            </a:r>
          </a:p>
          <a:p>
            <a:pPr lvl="1" eaLnBrk="1" hangingPunct="1">
              <a:buFont typeface="Courier New" pitchFamily="49" charset="0"/>
              <a:buChar char="o"/>
              <a:defRPr/>
            </a:pPr>
            <a:r>
              <a:rPr lang="cs-CZ" dirty="0" smtClean="0"/>
              <a:t>Tvorbě grafů.</a:t>
            </a:r>
          </a:p>
          <a:p>
            <a:pPr marL="457200" lvl="1" indent="0" eaLnBrk="1" hangingPunct="1">
              <a:buFontTx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Spuštění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Tx/>
              <a:buChar char="•"/>
              <a:defRPr/>
            </a:pPr>
            <a:r>
              <a:rPr lang="cs-CZ" sz="3200" dirty="0" smtClean="0"/>
              <a:t>Program je </a:t>
            </a:r>
            <a:r>
              <a:rPr lang="cs-CZ" sz="3200" dirty="0"/>
              <a:t>součástí Microsoft </a:t>
            </a:r>
            <a:r>
              <a:rPr lang="cs-CZ" sz="3200" dirty="0" smtClean="0"/>
              <a:t>Office.</a:t>
            </a:r>
          </a:p>
          <a:p>
            <a:pPr marL="342900" lvl="1" indent="-342900">
              <a:buFontTx/>
              <a:buChar char="•"/>
              <a:defRPr/>
            </a:pPr>
            <a:r>
              <a:rPr lang="cs-CZ" sz="3200" dirty="0" smtClean="0"/>
              <a:t>Spuštění Start – Programy – Microsoft Office – Microsoft Excel 2010.</a:t>
            </a:r>
          </a:p>
          <a:p>
            <a:pPr marL="342900" lvl="1" indent="-342900">
              <a:buFontTx/>
              <a:buChar char="•"/>
              <a:defRPr/>
            </a:pPr>
            <a:r>
              <a:rPr lang="cs-CZ" sz="3200" dirty="0" smtClean="0"/>
              <a:t>Řešení úkolů najdete v této prezentaci většinou na dalším snímku za zadáním, proto pokud nerozumíte zadání , podívejte se na další snímek na výsledek.</a:t>
            </a:r>
          </a:p>
          <a:p>
            <a:pPr marL="0" lvl="1" indent="0">
              <a:buFontTx/>
              <a:buNone/>
              <a:defRPr/>
            </a:pPr>
            <a:r>
              <a:rPr lang="cs-CZ" sz="3200" dirty="0" smtClean="0"/>
              <a:t> </a:t>
            </a:r>
            <a:endParaRPr lang="cs-CZ" sz="3200" dirty="0"/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Buňka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23925"/>
            <a:ext cx="8229600" cy="2592388"/>
          </a:xfrm>
        </p:spPr>
        <p:txBody>
          <a:bodyPr/>
          <a:lstStyle/>
          <a:p>
            <a:pPr eaLnBrk="1" hangingPunct="1"/>
            <a:r>
              <a:rPr lang="cs-CZ" sz="2800" smtClean="0"/>
              <a:t>Základní jednotkou je buňka</a:t>
            </a:r>
          </a:p>
          <a:p>
            <a:pPr eaLnBrk="1" hangingPunct="1"/>
            <a:r>
              <a:rPr lang="cs-CZ" sz="2800" smtClean="0"/>
              <a:t>Buňka obsahuje buď údaj nebo vzorec (výpočet).</a:t>
            </a:r>
          </a:p>
          <a:p>
            <a:pPr eaLnBrk="1" hangingPunct="1"/>
            <a:r>
              <a:rPr lang="cs-CZ" sz="2800" smtClean="0"/>
              <a:t>Každá buňka má svou adresu = písmeno sloupce a číslo řádku (na obrázku buňka C4).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"/>
          <a:stretch>
            <a:fillRect/>
          </a:stretch>
        </p:blipFill>
        <p:spPr bwMode="auto">
          <a:xfrm>
            <a:off x="1635125" y="3500438"/>
            <a:ext cx="5094288" cy="286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Výběr buňek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5"/>
            <a:ext cx="8229600" cy="2016125"/>
          </a:xfrm>
        </p:spPr>
        <p:txBody>
          <a:bodyPr/>
          <a:lstStyle/>
          <a:p>
            <a:pPr eaLnBrk="1" hangingPunct="1"/>
            <a:r>
              <a:rPr lang="cs-CZ" sz="2800" smtClean="0"/>
              <a:t>Označíme oblast tažením myší.</a:t>
            </a:r>
          </a:p>
          <a:p>
            <a:pPr eaLnBrk="1" hangingPunct="1"/>
            <a:r>
              <a:rPr lang="cs-CZ" sz="2800" smtClean="0"/>
              <a:t>Pokud chceme vybrat několik oblastí najednou držíme klávesu CTRL a vybereme různé oblasti myší.</a:t>
            </a:r>
          </a:p>
          <a:p>
            <a:pPr eaLnBrk="1" hangingPunct="1"/>
            <a:endParaRPr lang="cs-CZ" sz="2800" smtClean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213100"/>
            <a:ext cx="5083175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Úkol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Do buňky B2 napište jméno, do buňky C4 příjmení, do D5 obec.</a:t>
            </a:r>
          </a:p>
          <a:p>
            <a:pPr eaLnBrk="1" hangingPunct="1"/>
            <a:r>
              <a:rPr lang="cs-CZ" smtClean="0"/>
              <a:t>Buňky B2 a D5 najednou vyberte (pomocí CTRL a myši) a změňte velikost písma na 12 a tučné – podobně jako např. ve Wordu.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410" t="-13987"/>
          <a:stretch>
            <a:fillRect/>
          </a:stretch>
        </p:blipFill>
        <p:spPr bwMode="auto">
          <a:xfrm>
            <a:off x="684213" y="1700213"/>
            <a:ext cx="7323137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ovéPole 4"/>
          <p:cNvSpPr txBox="1">
            <a:spLocks noChangeArrowheads="1"/>
          </p:cNvSpPr>
          <p:nvPr/>
        </p:nvSpPr>
        <p:spPr bwMode="auto">
          <a:xfrm>
            <a:off x="1835150" y="549275"/>
            <a:ext cx="50403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800"/>
              <a:t>Řešení</a:t>
            </a:r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Změna rozměrů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229600" cy="1152525"/>
          </a:xfrm>
        </p:spPr>
        <p:txBody>
          <a:bodyPr/>
          <a:lstStyle/>
          <a:p>
            <a:pPr eaLnBrk="1" hangingPunct="1"/>
            <a:r>
              <a:rPr lang="cs-CZ" smtClean="0"/>
              <a:t>Tažením rozhraní mezi čísly řádku nebo písmeny sloupce můžeme změnit jeho výšku nebo šířku.</a:t>
            </a:r>
          </a:p>
        </p:txBody>
      </p:sp>
      <p:pic>
        <p:nvPicPr>
          <p:cNvPr id="9220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940050"/>
            <a:ext cx="7343775" cy="315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5435600" y="4581525"/>
            <a:ext cx="1512888" cy="129540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Úkol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539750" y="1557338"/>
            <a:ext cx="8229600" cy="4525962"/>
          </a:xfrm>
        </p:spPr>
        <p:txBody>
          <a:bodyPr/>
          <a:lstStyle/>
          <a:p>
            <a:r>
              <a:rPr lang="cs-CZ" smtClean="0"/>
              <a:t>Napište do buňky F3 celou vaší adresu a pak tažením za okraj zvětšete sloupec tak, aby byl stejně široký jako vepsaný údaj.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125538"/>
            <a:ext cx="7900987" cy="395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Kopírování údajů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Napíšeme údaj do buňky</a:t>
            </a:r>
          </a:p>
          <a:p>
            <a:pPr eaLnBrk="1" hangingPunct="1"/>
            <a:r>
              <a:rPr lang="cs-CZ" smtClean="0"/>
              <a:t>Chytneme úchyt v pravém dolním rohu buňky (ukazatel myši se změní na černý křížek) a libovolným směrem kopírujeme údaje do dalších buněk – viz obrázek na dalším snímku.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92150"/>
            <a:ext cx="7010400" cy="461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 flipH="1" flipV="1">
            <a:off x="6372225" y="3429000"/>
            <a:ext cx="1584325" cy="136842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6" name="TextovéPole 9"/>
          <p:cNvSpPr txBox="1">
            <a:spLocks noChangeArrowheads="1"/>
          </p:cNvSpPr>
          <p:nvPr/>
        </p:nvSpPr>
        <p:spPr bwMode="auto">
          <a:xfrm>
            <a:off x="7451725" y="4797425"/>
            <a:ext cx="1198563" cy="36830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úchyt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Úkol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4525962"/>
          </a:xfrm>
        </p:spPr>
        <p:txBody>
          <a:bodyPr/>
          <a:lstStyle/>
          <a:p>
            <a:r>
              <a:rPr lang="cs-CZ" smtClean="0"/>
              <a:t>Nakopírujte desetkrát své jméno vodorovně a desetkrát své příjmení svisle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84313"/>
            <a:ext cx="7485063" cy="432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3" name="TextovéPole 3"/>
          <p:cNvSpPr txBox="1">
            <a:spLocks noChangeArrowheads="1"/>
          </p:cNvSpPr>
          <p:nvPr/>
        </p:nvSpPr>
        <p:spPr bwMode="auto">
          <a:xfrm>
            <a:off x="1403350" y="333375"/>
            <a:ext cx="6121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Řešení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Posloupnosti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Řady po sobě jdoucích údajů, např. dny v týdnu, měsíce apod.</a:t>
            </a:r>
          </a:p>
          <a:p>
            <a:pPr eaLnBrk="1" hangingPunct="1"/>
            <a:r>
              <a:rPr lang="cs-CZ" smtClean="0"/>
              <a:t>Napíšeme do buňky první údaj posloupnosti a tažením za ouško se doplní další.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úkol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Vyzkoušejte vytvořit posloupnosti:</a:t>
            </a:r>
          </a:p>
          <a:p>
            <a:pPr eaLnBrk="1" hangingPunct="1"/>
            <a:r>
              <a:rPr lang="cs-CZ" smtClean="0"/>
              <a:t>Dny v týdnu</a:t>
            </a:r>
          </a:p>
          <a:p>
            <a:pPr eaLnBrk="1" hangingPunct="1"/>
            <a:r>
              <a:rPr lang="cs-CZ" smtClean="0"/>
              <a:t>Měsíce v roce</a:t>
            </a:r>
          </a:p>
          <a:p>
            <a:pPr eaLnBrk="1" hangingPunct="1"/>
            <a:r>
              <a:rPr lang="cs-CZ" smtClean="0"/>
              <a:t>Datum (např. od 12. 12. 2012)</a:t>
            </a:r>
          </a:p>
          <a:p>
            <a:pPr eaLnBrk="1" hangingPunct="1">
              <a:buFontTx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88913"/>
            <a:ext cx="7588250" cy="645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Posloupnost čísel a nespojité posloupnosti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Např. posloupnost čísel od 5 do 15, sudá čísla apod.</a:t>
            </a:r>
          </a:p>
          <a:p>
            <a:pPr eaLnBrk="1" hangingPunct="1"/>
            <a:r>
              <a:rPr lang="cs-CZ" smtClean="0"/>
              <a:t>Napíšeme dva po sobě jdoucí údaje</a:t>
            </a:r>
          </a:p>
          <a:p>
            <a:pPr eaLnBrk="1" hangingPunct="1"/>
            <a:r>
              <a:rPr lang="cs-CZ" smtClean="0"/>
              <a:t>Oba najednou označíme a táhneme za ouško druhého</a:t>
            </a: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4005263"/>
            <a:ext cx="2232025" cy="2773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2916238" y="4292600"/>
            <a:ext cx="3240087" cy="230505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75" t="-486"/>
          <a:stretch>
            <a:fillRect/>
          </a:stretch>
        </p:blipFill>
        <p:spPr bwMode="auto">
          <a:xfrm>
            <a:off x="2124075" y="333375"/>
            <a:ext cx="4383088" cy="5900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úkol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Vytvořte posloupnost čísel od 20 do 35</a:t>
            </a:r>
          </a:p>
          <a:p>
            <a:pPr eaLnBrk="1" hangingPunct="1"/>
            <a:r>
              <a:rPr lang="cs-CZ" smtClean="0"/>
              <a:t>Vytvořte posloupnost deseti sudých čísel</a:t>
            </a:r>
          </a:p>
          <a:p>
            <a:pPr eaLnBrk="1" hangingPunct="1"/>
            <a:r>
              <a:rPr lang="cs-CZ" smtClean="0"/>
              <a:t>Vytvořte posloupnost, kde bude každý druhý den vynechán = pondělí, středa, pátek atd.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878</TotalTime>
  <Words>475</Words>
  <Application>Microsoft Office PowerPoint</Application>
  <PresentationFormat>Předvádění na obrazovce (4:3)</PresentationFormat>
  <Paragraphs>69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Výchozí návrh</vt:lpstr>
      <vt:lpstr>Motiv systému Office</vt:lpstr>
      <vt:lpstr>Prezentace aplikace PowerPoint</vt:lpstr>
      <vt:lpstr>Anotace</vt:lpstr>
      <vt:lpstr>Microsoft Excel</vt:lpstr>
      <vt:lpstr>Microsoft Excel</vt:lpstr>
      <vt:lpstr>Spuštění</vt:lpstr>
      <vt:lpstr>Buňka</vt:lpstr>
      <vt:lpstr>Výběr buňek</vt:lpstr>
      <vt:lpstr>Úkol</vt:lpstr>
      <vt:lpstr>Prezentace aplikace PowerPoint</vt:lpstr>
      <vt:lpstr>Změna rozměrů</vt:lpstr>
      <vt:lpstr>Úkol</vt:lpstr>
      <vt:lpstr>Prezentace aplikace PowerPoint</vt:lpstr>
      <vt:lpstr>Kopírování údajů</vt:lpstr>
      <vt:lpstr>Prezentace aplikace PowerPoint</vt:lpstr>
      <vt:lpstr>Úkol</vt:lpstr>
      <vt:lpstr>Prezentace aplikace PowerPoint</vt:lpstr>
      <vt:lpstr>Posloupnosti</vt:lpstr>
      <vt:lpstr>úkol</vt:lpstr>
      <vt:lpstr>Prezentace aplikace PowerPoint</vt:lpstr>
      <vt:lpstr>Posloupnost čísel a nespojité posloupnosti</vt:lpstr>
      <vt:lpstr>Prezentace aplikace PowerPoint</vt:lpstr>
      <vt:lpstr>úkol</vt:lpstr>
    </vt:vector>
  </TitlesOfParts>
  <Company>MZŠM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Excel</dc:title>
  <dc:creator>Vladimír</dc:creator>
  <cp:lastModifiedBy>Administrator</cp:lastModifiedBy>
  <cp:revision>59</cp:revision>
  <dcterms:created xsi:type="dcterms:W3CDTF">2008-04-23T06:53:53Z</dcterms:created>
  <dcterms:modified xsi:type="dcterms:W3CDTF">2013-07-03T08:12:45Z</dcterms:modified>
</cp:coreProperties>
</file>