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61" r:id="rId5"/>
    <p:sldId id="263" r:id="rId6"/>
    <p:sldId id="264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D69DB7D6-1D72-4A41-AA4B-8A8D362579B0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E80FB5D-C307-4505-AEDA-581713C453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chov%C3%A1n%C3%AD&amp;ex=1&amp;ctt=1" TargetMode="External"/><Relationship Id="rId2" Type="http://schemas.openxmlformats.org/officeDocument/2006/relationships/hyperlink" Target="http://office.microsoft.com/cs-cz/images/results.aspx?qu=spole%C4%8Dnost&amp;ctt=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office.microsoft.com/cs-cz/images/results.aspx?qu=restaurace&amp;ex=1&amp;ctt=1" TargetMode="External"/><Relationship Id="rId4" Type="http://schemas.openxmlformats.org/officeDocument/2006/relationships/hyperlink" Target="http://office.microsoft.com/cs-cz/images/results.aspx?qu=ch%C5%AFze&amp;ex=1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355976" y="188641"/>
            <a:ext cx="4464496" cy="3693319"/>
          </a:xfrm>
          <a:prstGeom prst="rect">
            <a:avLst/>
          </a:prstGeom>
          <a:solidFill>
            <a:schemeClr val="bg1"/>
          </a:solidFill>
          <a:effectLst>
            <a:outerShdw blurRad="50800" dist="50800" dir="5400000" algn="ctr" rotWithShape="0">
              <a:schemeClr val="accent1"/>
            </a:outerShdw>
          </a:effectLst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Název školy: </a:t>
            </a:r>
            <a:r>
              <a:rPr lang="cs-CZ" b="1" kern="0" dirty="0">
                <a:solidFill>
                  <a:schemeClr val="accent2"/>
                </a:solidFill>
              </a:rPr>
              <a:t>ZŠ Štětí, Ostrovní 300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Autor: </a:t>
            </a:r>
            <a:r>
              <a:rPr lang="cs-CZ" b="1" kern="0" dirty="0">
                <a:solidFill>
                  <a:schemeClr val="accent2"/>
                </a:solidFill>
              </a:rPr>
              <a:t>Sandra Tichá</a:t>
            </a:r>
            <a:r>
              <a:rPr lang="cs-CZ" kern="0" dirty="0">
                <a:solidFill>
                  <a:schemeClr val="accent2"/>
                </a:solidFill>
              </a:rPr>
              <a:t/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Název materiálu: </a:t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b="1" kern="0" dirty="0">
                <a:solidFill>
                  <a:schemeClr val="accent2"/>
                </a:solidFill>
              </a:rPr>
              <a:t>VY_32_INOVACE_ </a:t>
            </a:r>
            <a:r>
              <a:rPr lang="cs-CZ" b="1" kern="0" dirty="0" smtClean="0">
                <a:solidFill>
                  <a:schemeClr val="accent2"/>
                </a:solidFill>
              </a:rPr>
              <a:t>VO.7.B.08_pravidla_chovani</a:t>
            </a:r>
            <a:endParaRPr lang="cs-CZ" b="1" kern="0" dirty="0">
              <a:solidFill>
                <a:schemeClr val="accent2"/>
              </a:solidFill>
            </a:endParaRP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Datum: 28.11.2011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Ročník: sedmý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Vzdělávací oblast: Člověk a společnost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Vzdělávací obor: Výchova k občanství</a:t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Název: Mezilidská komunikace II.</a:t>
            </a:r>
            <a:br>
              <a:rPr lang="cs-CZ" kern="0" dirty="0">
                <a:solidFill>
                  <a:schemeClr val="accent2"/>
                </a:solidFill>
              </a:rPr>
            </a:br>
            <a:r>
              <a:rPr lang="cs-CZ" kern="0" dirty="0">
                <a:solidFill>
                  <a:schemeClr val="accent2"/>
                </a:solidFill>
              </a:rPr>
              <a:t>Číslo operačního programu: </a:t>
            </a:r>
            <a:r>
              <a:rPr lang="cs-CZ" b="1" kern="0" dirty="0">
                <a:solidFill>
                  <a:schemeClr val="accent2"/>
                </a:solidFill>
              </a:rPr>
              <a:t>CZ.1.07/1.4.00/21.1693</a:t>
            </a:r>
          </a:p>
          <a:p>
            <a:pPr lvl="0">
              <a:defRPr/>
            </a:pPr>
            <a:r>
              <a:rPr lang="cs-CZ" kern="0" dirty="0">
                <a:solidFill>
                  <a:schemeClr val="accent2"/>
                </a:solidFill>
              </a:rPr>
              <a:t>Název projektu: </a:t>
            </a:r>
            <a:r>
              <a:rPr lang="cs-CZ" b="1" kern="0" dirty="0">
                <a:solidFill>
                  <a:schemeClr val="accent2"/>
                </a:solidFill>
              </a:rPr>
              <a:t>PRIMA ŠKOLA</a:t>
            </a:r>
            <a:endParaRPr lang="cs-CZ" sz="2000" b="1" kern="0" dirty="0">
              <a:solidFill>
                <a:schemeClr val="accent2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2051720" y="332656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chemeClr val="accent1"/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2627784" y="4077072"/>
            <a:ext cx="572464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chemeClr val="accent2"/>
                </a:solidFill>
              </a:rPr>
              <a:t>PRAVIDLA CHOVÁNÍ</a:t>
            </a:r>
            <a:r>
              <a:rPr lang="cs-CZ" sz="4000" b="1" dirty="0" smtClean="0">
                <a:solidFill>
                  <a:schemeClr val="accent2"/>
                </a:solidFill>
                <a:effectLst/>
              </a:rPr>
              <a:t>	</a:t>
            </a:r>
            <a:endParaRPr lang="cs-CZ" sz="4000" b="1" dirty="0"/>
          </a:p>
        </p:txBody>
      </p:sp>
      <p:sp>
        <p:nvSpPr>
          <p:cNvPr id="7" name="Obdélník 6"/>
          <p:cNvSpPr/>
          <p:nvPr/>
        </p:nvSpPr>
        <p:spPr>
          <a:xfrm>
            <a:off x="2555776" y="4869160"/>
            <a:ext cx="61206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Anotace: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Prezentace je určena pro sedmý ročník ZŠ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  slouží k výkladu a opakování tématu „Pravidla chování“. 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57332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  <a:ln>
            <a:solidFill>
              <a:schemeClr val="accent4"/>
            </a:solidFill>
          </a:ln>
          <a:effectLst>
            <a:innerShdw blurRad="63500" dist="50800" dir="18900000">
              <a:prstClr val="black">
                <a:alpha val="50000"/>
              </a:prstClr>
            </a:innerShd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Vysvětli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7467600" cy="5205192"/>
          </a:xfrm>
          <a:ln>
            <a:solidFill>
              <a:schemeClr val="bg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POVINNOST=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NORMA=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PRÁVO=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ETIKA=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ETIKETA=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MORÁLKA=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8" name="Picture 2" descr="budovy,dámy,domovy,domy,lidé,osoba,rodina,sousedství,společenství,společnost,žena,žen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836712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 rot="20904735">
            <a:off x="-127950" y="728149"/>
            <a:ext cx="5050904" cy="390388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„Pravidla chování 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nám radí 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a ukazují, 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co je a co není vhodné,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slušné 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nebo zdvořilé,</a:t>
            </a:r>
          </a:p>
          <a:p>
            <a:pPr algn="ctr">
              <a:buNone/>
            </a:pPr>
            <a:r>
              <a:rPr lang="cs-CZ" dirty="0" smtClean="0">
                <a:latin typeface="Monotype Corsiva" pitchFamily="66" charset="0"/>
              </a:rPr>
              <a:t>co odporuje daným zákonům.“</a:t>
            </a:r>
          </a:p>
        </p:txBody>
      </p:sp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785794"/>
            <a:ext cx="3458412" cy="46132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6712"/>
          </a:xfrm>
          <a:ln>
            <a:solidFill>
              <a:schemeClr val="accent4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Spoj druhy pravidel chování s vysvětlením</a:t>
            </a:r>
            <a:endParaRPr lang="cs-CZ" dirty="0"/>
          </a:p>
        </p:txBody>
      </p:sp>
      <p:pic>
        <p:nvPicPr>
          <p:cNvPr id="4" name="Picture 4" descr="biologové,divoká zvěř,lidé v práci,muži,opice,osoby,povolání,primáti,příroda,věda,vědci,výzkum,zvířata,zvířecí chování">
            <a:hlinkClick r:id="rId2" action="ppaction://hlinksldjump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124744"/>
            <a:ext cx="3095625" cy="309562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948690"/>
            <a:ext cx="547260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Právní normy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Morální pravidla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Společenská pravidla</a:t>
            </a:r>
          </a:p>
          <a:p>
            <a:pPr marL="342900" indent="-342900"/>
            <a:endParaRPr lang="cs-CZ" dirty="0" smtClean="0"/>
          </a:p>
          <a:p>
            <a:pPr marL="342900" indent="-342900"/>
            <a:endParaRPr lang="cs-CZ" dirty="0" smtClean="0"/>
          </a:p>
          <a:p>
            <a:pPr marL="800100" lvl="1" indent="-342900"/>
            <a:r>
              <a:rPr lang="cs-CZ" dirty="0" smtClean="0"/>
              <a:t>	a) Etiketa je souborem psaných i nepsaných 	pravidel společenského styku v různých 	životních situacích.</a:t>
            </a:r>
          </a:p>
          <a:p>
            <a:pPr marL="342900" indent="-342900">
              <a:buFont typeface="+mj-lt"/>
              <a:buAutoNum type="alphaLcParenR"/>
            </a:pPr>
            <a:endParaRPr lang="cs-CZ" dirty="0" smtClean="0"/>
          </a:p>
          <a:p>
            <a:pPr marL="800100" lvl="1" indent="-342900"/>
            <a:r>
              <a:rPr lang="cs-CZ" dirty="0" smtClean="0"/>
              <a:t>	b) Zákony, které stanovují, co člověk smí, </a:t>
            </a:r>
            <a:br>
              <a:rPr lang="cs-CZ" dirty="0" smtClean="0"/>
            </a:br>
            <a:r>
              <a:rPr lang="cs-CZ" dirty="0" smtClean="0"/>
              <a:t>	a co naopak musí dělat.</a:t>
            </a:r>
          </a:p>
          <a:p>
            <a:pPr marL="342900" indent="-342900">
              <a:buFont typeface="+mj-lt"/>
              <a:buAutoNum type="alphaLcParenR"/>
            </a:pPr>
            <a:endParaRPr lang="cs-CZ" dirty="0" smtClean="0"/>
          </a:p>
          <a:p>
            <a:pPr marL="800100" lvl="1" indent="-342900"/>
            <a:r>
              <a:rPr lang="cs-CZ" dirty="0" smtClean="0"/>
              <a:t>	c) Soubor nepsaných pravidel,který nám 	říká, že se nemáme soustředit pouze </a:t>
            </a:r>
            <a:br>
              <a:rPr lang="cs-CZ" dirty="0" smtClean="0"/>
            </a:br>
            <a:r>
              <a:rPr lang="cs-CZ" dirty="0" smtClean="0"/>
              <a:t>	na sebe a svůj prospěch.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868144" y="5373216"/>
          <a:ext cx="1512168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92211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Čestné místo</a:t>
            </a:r>
            <a:br>
              <a:rPr lang="cs-CZ" dirty="0" smtClean="0"/>
            </a:br>
            <a:r>
              <a:rPr lang="cs-CZ" dirty="0" smtClean="0"/>
              <a:t>Po které straně muže má jít žena?</a:t>
            </a:r>
            <a:endParaRPr lang="cs-CZ" dirty="0"/>
          </a:p>
        </p:txBody>
      </p:sp>
      <p:pic>
        <p:nvPicPr>
          <p:cNvPr id="1026" name="Picture 2" descr="chodníky,chůze,emoce,fotografie,místa,muži,páry,procházky,romance,ruku v ruce,úsměvy,usmívající se,výrazy,žen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1556792"/>
            <a:ext cx="3095625" cy="3095625"/>
          </a:xfrm>
          <a:prstGeom prst="rect">
            <a:avLst/>
          </a:prstGeom>
          <a:noFill/>
        </p:spPr>
      </p:pic>
      <p:pic>
        <p:nvPicPr>
          <p:cNvPr id="1028" name="Picture 4" descr="budovy,chodníky,chůze,dveře,firmy,fotografie,hovořící,lidé,mluví,muži,obchodníci,obleky,okna,procházky,ženy,zrcadlení">
            <a:hlinkClick r:id="rId2" action="ppaction://hlinksldjump"/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1556792"/>
            <a:ext cx="3095625" cy="3095625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155679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1556792"/>
            <a:ext cx="656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</a:t>
            </a:r>
            <a:endParaRPr lang="cs-CZ" dirty="0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6131024" cy="504056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latin typeface="Monotype Corsiva" pitchFamily="66" charset="0"/>
              </a:rPr>
              <a:t> </a:t>
            </a:r>
            <a:br>
              <a:rPr lang="cs-CZ" sz="2400" b="1" dirty="0" smtClean="0">
                <a:latin typeface="Monotype Corsiva" pitchFamily="66" charset="0"/>
              </a:rPr>
            </a:br>
            <a:endParaRPr lang="cs-CZ" sz="2400" b="1" dirty="0">
              <a:latin typeface="Monotype Corsiva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571612"/>
            <a:ext cx="7467600" cy="490234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Vchod do restaurace </a:t>
            </a:r>
          </a:p>
          <a:p>
            <a:pPr>
              <a:buNone/>
            </a:pPr>
            <a:r>
              <a:rPr lang="cs-CZ" dirty="0" smtClean="0"/>
              <a:t>v Thajsku.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Posezení v kavárně </a:t>
            </a:r>
          </a:p>
          <a:p>
            <a:pPr>
              <a:buNone/>
            </a:pPr>
            <a:r>
              <a:rPr lang="cs-CZ" dirty="0" smtClean="0"/>
              <a:t>v USA.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7158" y="64291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Monotype Corsiva" pitchFamily="66" charset="0"/>
              </a:rPr>
              <a:t>Respektujeme odlišnou kulturu.</a:t>
            </a:r>
            <a:endParaRPr lang="cs-CZ" sz="2400" dirty="0">
              <a:latin typeface="Monotype Corsiva" pitchFamily="66" charset="0"/>
            </a:endParaRPr>
          </a:p>
        </p:txBody>
      </p:sp>
      <p:pic>
        <p:nvPicPr>
          <p:cNvPr id="5" name="Obrázek 4" descr="F:\jiné\Thajsko 2011\P1020802.JPG">
            <a:hlinkClick r:id="rId2" action="ppaction://hlinksldjump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1571612"/>
            <a:ext cx="4648200" cy="34868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00166" y="4214818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600" dirty="0" smtClean="0"/>
              <a:t>LUNEROVÁ, L., ŠTĚRBA, R., SVOBODOVÁ, M. </a:t>
            </a:r>
            <a:r>
              <a:rPr lang="cs-CZ" sz="1600" i="1" dirty="0" smtClean="0"/>
              <a:t>Výchova k občanství</a:t>
            </a:r>
            <a:r>
              <a:rPr lang="cs-CZ" sz="1600" dirty="0" smtClean="0"/>
              <a:t>. Brno : Nová škola, 2010. s. 16-17. ISBN 978-80-7289-117-7. </a:t>
            </a:r>
          </a:p>
          <a:p>
            <a:pPr>
              <a:buNone/>
            </a:pPr>
            <a:endParaRPr lang="cs-CZ" sz="1600" dirty="0" smtClean="0">
              <a:solidFill>
                <a:schemeClr val="accent2"/>
              </a:solidFill>
            </a:endParaRPr>
          </a:p>
          <a:p>
            <a:pPr>
              <a:buNone/>
            </a:pPr>
            <a:r>
              <a:rPr lang="cs-CZ" sz="1600" dirty="0" smtClean="0"/>
              <a:t>Klipart [on-line]. 2011 Microsoft </a:t>
            </a:r>
            <a:r>
              <a:rPr lang="cs-CZ" sz="1600" dirty="0" err="1" smtClean="0"/>
              <a:t>Corporation</a:t>
            </a:r>
            <a:r>
              <a:rPr lang="cs-CZ" sz="1600" dirty="0" smtClean="0"/>
              <a:t> [cit. 2011-11-24]. Dostupné z www:</a:t>
            </a:r>
          </a:p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</a:t>
            </a:r>
            <a:r>
              <a:rPr lang="cs-CZ" sz="1600" dirty="0" err="1" smtClean="0">
                <a:hlinkClick r:id="rId2"/>
              </a:rPr>
              <a:t>spole</a:t>
            </a:r>
            <a:r>
              <a:rPr lang="cs-CZ" sz="1600" dirty="0" smtClean="0">
                <a:hlinkClick r:id="rId2"/>
              </a:rPr>
              <a:t>%C4%8Dnost&amp;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:MC900055033|</a:t>
            </a:r>
            <a:r>
              <a:rPr lang="cs-CZ" sz="1600" dirty="0" err="1" smtClean="0">
                <a:hlinkClick r:id="rId2"/>
              </a:rPr>
              <a:t>mt</a:t>
            </a:r>
            <a:r>
              <a:rPr lang="cs-CZ" sz="1600" dirty="0" smtClean="0">
                <a:hlinkClick r:id="rId2"/>
              </a:rPr>
              <a:t>:0</a:t>
            </a:r>
          </a:p>
          <a:p>
            <a:r>
              <a:rPr lang="cs-CZ" sz="1600" dirty="0" smtClean="0">
                <a:hlinkClick r:id="rId2"/>
              </a:rPr>
              <a:t>http://office.</a:t>
            </a:r>
            <a:r>
              <a:rPr lang="cs-CZ" sz="1600" dirty="0" err="1" smtClean="0">
                <a:hlinkClick r:id="rId2"/>
              </a:rPr>
              <a:t>microsoft.com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cs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images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results.aspx</a:t>
            </a:r>
            <a:r>
              <a:rPr lang="cs-CZ" sz="1600" dirty="0" smtClean="0">
                <a:hlinkClick r:id="rId2"/>
              </a:rPr>
              <a:t>?</a:t>
            </a:r>
            <a:r>
              <a:rPr lang="cs-CZ" sz="1600" dirty="0" err="1" smtClean="0">
                <a:hlinkClick r:id="rId2"/>
              </a:rPr>
              <a:t>qu</a:t>
            </a:r>
            <a:r>
              <a:rPr lang="cs-CZ" sz="1600" dirty="0" smtClean="0">
                <a:hlinkClick r:id="rId2"/>
              </a:rPr>
              <a:t>=z%C3%A1kon&amp;ex=1&amp;</a:t>
            </a:r>
            <a:r>
              <a:rPr lang="cs-CZ" sz="1600" dirty="0" err="1" smtClean="0">
                <a:hlinkClick r:id="rId2"/>
              </a:rPr>
              <a:t>ctt</a:t>
            </a:r>
            <a:r>
              <a:rPr lang="cs-CZ" sz="1600" dirty="0" smtClean="0">
                <a:hlinkClick r:id="rId2"/>
              </a:rPr>
              <a:t>=1#</a:t>
            </a:r>
            <a:r>
              <a:rPr lang="cs-CZ" sz="1600" dirty="0" err="1" smtClean="0">
                <a:hlinkClick r:id="rId2"/>
              </a:rPr>
              <a:t>ai</a:t>
            </a:r>
            <a:r>
              <a:rPr lang="cs-CZ" sz="1600" dirty="0" smtClean="0">
                <a:hlinkClick r:id="rId2"/>
              </a:rPr>
              <a:t>:MP900434155|</a:t>
            </a:r>
          </a:p>
          <a:p>
            <a:r>
              <a:rPr lang="cs-CZ" sz="1600" dirty="0" smtClean="0">
                <a:hlinkClick r:id="rId3"/>
              </a:rPr>
              <a:t>http://office.</a:t>
            </a:r>
            <a:r>
              <a:rPr lang="cs-CZ" sz="1600" dirty="0" err="1" smtClean="0">
                <a:hlinkClick r:id="rId3"/>
              </a:rPr>
              <a:t>microsoft.com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cs</a:t>
            </a:r>
            <a:r>
              <a:rPr lang="cs-CZ" sz="1600" dirty="0" smtClean="0">
                <a:hlinkClick r:id="rId3"/>
              </a:rPr>
              <a:t>-</a:t>
            </a:r>
            <a:r>
              <a:rPr lang="cs-CZ" sz="1600" dirty="0" err="1" smtClean="0">
                <a:hlinkClick r:id="rId3"/>
              </a:rPr>
              <a:t>cz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images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results.aspx</a:t>
            </a:r>
            <a:r>
              <a:rPr lang="cs-CZ" sz="1600" dirty="0" smtClean="0">
                <a:hlinkClick r:id="rId3"/>
              </a:rPr>
              <a:t>?</a:t>
            </a:r>
            <a:r>
              <a:rPr lang="cs-CZ" sz="1600" dirty="0" err="1" smtClean="0">
                <a:hlinkClick r:id="rId3"/>
              </a:rPr>
              <a:t>qu</a:t>
            </a:r>
            <a:r>
              <a:rPr lang="cs-CZ" sz="1600" dirty="0" smtClean="0">
                <a:hlinkClick r:id="rId3"/>
              </a:rPr>
              <a:t>=chov%C3%A1n%C3%AD&amp;ex=1&amp;</a:t>
            </a:r>
            <a:r>
              <a:rPr lang="cs-CZ" sz="1600" dirty="0" err="1" smtClean="0">
                <a:hlinkClick r:id="rId3"/>
              </a:rPr>
              <a:t>ctt</a:t>
            </a:r>
            <a:r>
              <a:rPr lang="cs-CZ" sz="1600" dirty="0" smtClean="0">
                <a:hlinkClick r:id="rId3"/>
              </a:rPr>
              <a:t>=1#</a:t>
            </a:r>
            <a:r>
              <a:rPr lang="cs-CZ" sz="1600" dirty="0" err="1" smtClean="0">
                <a:hlinkClick r:id="rId3"/>
              </a:rPr>
              <a:t>ai</a:t>
            </a:r>
            <a:r>
              <a:rPr lang="cs-CZ" sz="1600" dirty="0" smtClean="0">
                <a:hlinkClick r:id="rId3"/>
              </a:rPr>
              <a:t>:MC900198686|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=ch%C5%</a:t>
            </a:r>
            <a:r>
              <a:rPr lang="cs-CZ" sz="1600" dirty="0" err="1" smtClean="0">
                <a:hlinkClick r:id="rId4"/>
              </a:rPr>
              <a:t>AFze</a:t>
            </a:r>
            <a:r>
              <a:rPr lang="cs-CZ" sz="1600" dirty="0" smtClean="0">
                <a:hlinkClick r:id="rId4"/>
              </a:rPr>
              <a:t>&amp;ex=1#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:MP900407405|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http://office.</a:t>
            </a:r>
            <a:r>
              <a:rPr lang="cs-CZ" sz="1600" dirty="0" err="1" smtClean="0">
                <a:hlinkClick r:id="rId4"/>
              </a:rPr>
              <a:t>microsoft.com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cs</a:t>
            </a:r>
            <a:r>
              <a:rPr lang="cs-CZ" sz="1600" dirty="0" smtClean="0">
                <a:hlinkClick r:id="rId4"/>
              </a:rPr>
              <a:t>-</a:t>
            </a:r>
            <a:r>
              <a:rPr lang="cs-CZ" sz="1600" dirty="0" err="1" smtClean="0">
                <a:hlinkClick r:id="rId4"/>
              </a:rPr>
              <a:t>cz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images</a:t>
            </a:r>
            <a:r>
              <a:rPr lang="cs-CZ" sz="1600" dirty="0" smtClean="0">
                <a:hlinkClick r:id="rId4"/>
              </a:rPr>
              <a:t>/</a:t>
            </a:r>
            <a:r>
              <a:rPr lang="cs-CZ" sz="1600" dirty="0" err="1" smtClean="0">
                <a:hlinkClick r:id="rId4"/>
              </a:rPr>
              <a:t>results.aspx</a:t>
            </a:r>
            <a:r>
              <a:rPr lang="cs-CZ" sz="1600" dirty="0" smtClean="0">
                <a:hlinkClick r:id="rId4"/>
              </a:rPr>
              <a:t>?</a:t>
            </a:r>
            <a:r>
              <a:rPr lang="cs-CZ" sz="1600" dirty="0" err="1" smtClean="0">
                <a:hlinkClick r:id="rId4"/>
              </a:rPr>
              <a:t>qu</a:t>
            </a:r>
            <a:r>
              <a:rPr lang="cs-CZ" sz="1600" dirty="0" smtClean="0">
                <a:hlinkClick r:id="rId4"/>
              </a:rPr>
              <a:t>=ch%C5%</a:t>
            </a:r>
            <a:r>
              <a:rPr lang="cs-CZ" sz="1600" dirty="0" err="1" smtClean="0">
                <a:hlinkClick r:id="rId4"/>
              </a:rPr>
              <a:t>AFze</a:t>
            </a:r>
            <a:r>
              <a:rPr lang="cs-CZ" sz="1600" dirty="0" smtClean="0">
                <a:hlinkClick r:id="rId4"/>
              </a:rPr>
              <a:t>&amp;ex=1#</a:t>
            </a:r>
            <a:r>
              <a:rPr lang="cs-CZ" sz="1600" dirty="0" err="1" smtClean="0">
                <a:hlinkClick r:id="rId4"/>
              </a:rPr>
              <a:t>ai</a:t>
            </a:r>
            <a:r>
              <a:rPr lang="cs-CZ" sz="1600" dirty="0" smtClean="0">
                <a:hlinkClick r:id="rId4"/>
              </a:rPr>
              <a:t>:MP900403631|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http://office.</a:t>
            </a:r>
            <a:r>
              <a:rPr lang="cs-CZ" sz="1600" dirty="0" err="1" smtClean="0">
                <a:hlinkClick r:id="rId5"/>
              </a:rPr>
              <a:t>microsoft.com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cs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cz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images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results.aspx</a:t>
            </a:r>
            <a:r>
              <a:rPr lang="cs-CZ" sz="1600" dirty="0" smtClean="0">
                <a:hlinkClick r:id="rId5"/>
              </a:rPr>
              <a:t>?</a:t>
            </a:r>
            <a:r>
              <a:rPr lang="cs-CZ" sz="1600" dirty="0" err="1" smtClean="0">
                <a:hlinkClick r:id="rId5"/>
              </a:rPr>
              <a:t>qu</a:t>
            </a:r>
            <a:r>
              <a:rPr lang="cs-CZ" sz="1600" dirty="0" smtClean="0">
                <a:hlinkClick r:id="rId5"/>
              </a:rPr>
              <a:t>=restaurace&amp;ex=1&amp;</a:t>
            </a:r>
            <a:r>
              <a:rPr lang="cs-CZ" sz="1600" dirty="0" err="1" smtClean="0">
                <a:hlinkClick r:id="rId5"/>
              </a:rPr>
              <a:t>ctt</a:t>
            </a:r>
            <a:r>
              <a:rPr lang="cs-CZ" sz="1600" dirty="0" smtClean="0">
                <a:hlinkClick r:id="rId5"/>
              </a:rPr>
              <a:t>=1#</a:t>
            </a:r>
            <a:r>
              <a:rPr lang="cs-CZ" sz="1600" dirty="0" err="1" smtClean="0">
                <a:hlinkClick r:id="rId5"/>
              </a:rPr>
              <a:t>ai</a:t>
            </a:r>
            <a:r>
              <a:rPr lang="cs-CZ" sz="1600" dirty="0" smtClean="0">
                <a:hlinkClick r:id="rId5"/>
              </a:rPr>
              <a:t>:MP900289164|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Vchod do restaurace v Thajsku. Fotoalbum autorky. 2011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Anotace	 		</a:t>
            </a:r>
            <a:r>
              <a:rPr lang="cs-CZ" sz="2500" dirty="0" smtClean="0">
                <a:solidFill>
                  <a:schemeClr val="accent2"/>
                </a:solidFill>
              </a:rPr>
              <a:t> Prezentace </a:t>
            </a:r>
            <a:r>
              <a:rPr lang="it-IT" sz="2500" dirty="0" smtClean="0">
                <a:solidFill>
                  <a:schemeClr val="accent2"/>
                </a:solidFill>
              </a:rPr>
              <a:t>je určena pro sedmý ročník ZŠ a</a:t>
            </a:r>
            <a:r>
              <a:rPr lang="cs-CZ" sz="2500" dirty="0" smtClean="0">
                <a:solidFill>
                  <a:schemeClr val="accent2"/>
                </a:solidFill>
              </a:rPr>
              <a:t> slouží k  výkladu 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2500" smtClean="0">
                <a:solidFill>
                  <a:schemeClr val="accent2"/>
                </a:solidFill>
              </a:rPr>
              <a:t>				a </a:t>
            </a:r>
            <a:r>
              <a:rPr lang="cs-CZ" sz="2500" dirty="0" smtClean="0">
                <a:solidFill>
                  <a:schemeClr val="accent2"/>
                </a:solidFill>
              </a:rPr>
              <a:t>opakování </a:t>
            </a:r>
            <a:r>
              <a:rPr lang="cs-CZ" sz="2500" smtClean="0">
                <a:solidFill>
                  <a:schemeClr val="accent2"/>
                </a:solidFill>
              </a:rPr>
              <a:t>tématu „</a:t>
            </a:r>
            <a:r>
              <a:rPr lang="cs-CZ" sz="2500" dirty="0" smtClean="0">
                <a:solidFill>
                  <a:schemeClr val="accent2"/>
                </a:solidFill>
              </a:rPr>
              <a:t>Pravidla chování“</a:t>
            </a:r>
            <a:endParaRPr lang="cs-CZ" sz="2500" b="1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Autor			</a:t>
            </a:r>
            <a:r>
              <a:rPr lang="cs-CZ" sz="2500" dirty="0" smtClean="0">
                <a:solidFill>
                  <a:schemeClr val="accent2"/>
                </a:solidFill>
              </a:rPr>
              <a:t>Mgr. Sandra Tichá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Jazyk			</a:t>
            </a:r>
            <a:r>
              <a:rPr lang="cs-CZ" sz="2500" dirty="0" smtClean="0">
                <a:solidFill>
                  <a:schemeClr val="accent2"/>
                </a:solidFill>
              </a:rPr>
              <a:t>čeština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Očekávaný výstup		</a:t>
            </a:r>
            <a:r>
              <a:rPr lang="cs-CZ" sz="2500" dirty="0" smtClean="0">
                <a:solidFill>
                  <a:schemeClr val="accent2"/>
                </a:solidFill>
              </a:rPr>
              <a:t>Žáci znají pravidla slušného chování, chápou význam pravidel 			chování, respektují je a řídí se jimi.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Klíčová slova		</a:t>
            </a:r>
            <a:r>
              <a:rPr lang="cs-CZ" sz="2500" dirty="0" smtClean="0">
                <a:solidFill>
                  <a:schemeClr val="accent2"/>
                </a:solidFill>
              </a:rPr>
              <a:t>pravidla chování, zákon, společenská pravidla 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Druh učebního materiálu	</a:t>
            </a:r>
            <a:r>
              <a:rPr lang="cs-CZ" sz="2500" dirty="0" smtClean="0">
                <a:solidFill>
                  <a:schemeClr val="accent2"/>
                </a:solidFill>
              </a:rPr>
              <a:t>prezentace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Druh </a:t>
            </a:r>
            <a:r>
              <a:rPr lang="cs-CZ" sz="2500" b="1" dirty="0" err="1" smtClean="0">
                <a:solidFill>
                  <a:schemeClr val="accent2"/>
                </a:solidFill>
              </a:rPr>
              <a:t>interaktivity</a:t>
            </a:r>
            <a:r>
              <a:rPr lang="cs-CZ" sz="2500" b="1" dirty="0" smtClean="0">
                <a:solidFill>
                  <a:schemeClr val="accent2"/>
                </a:solidFill>
              </a:rPr>
              <a:t>		</a:t>
            </a:r>
            <a:r>
              <a:rPr lang="cs-CZ" sz="2500" dirty="0" smtClean="0">
                <a:solidFill>
                  <a:schemeClr val="accent2"/>
                </a:solidFill>
              </a:rPr>
              <a:t>výklad, aktivita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Cílová skupina		</a:t>
            </a:r>
            <a:r>
              <a:rPr lang="cs-CZ" sz="2500" dirty="0" smtClean="0">
                <a:solidFill>
                  <a:schemeClr val="accent2"/>
                </a:solidFill>
              </a:rPr>
              <a:t>žák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Stupeň a typ vzdělávání	</a:t>
            </a:r>
            <a:r>
              <a:rPr lang="cs-CZ" sz="2500" dirty="0" smtClean="0">
                <a:solidFill>
                  <a:schemeClr val="accent2"/>
                </a:solidFill>
              </a:rPr>
              <a:t>základní vzdělávání – druhý stupeň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Typická věková skupina	</a:t>
            </a:r>
            <a:r>
              <a:rPr lang="cs-CZ" sz="2500" dirty="0" smtClean="0">
                <a:solidFill>
                  <a:schemeClr val="accent2"/>
                </a:solidFill>
              </a:rPr>
              <a:t>12 – 13 let</a:t>
            </a: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sz="2500" b="1" dirty="0" smtClean="0">
                <a:solidFill>
                  <a:schemeClr val="accent2"/>
                </a:solidFill>
              </a:rPr>
              <a:t>Celková velikost		</a:t>
            </a:r>
            <a:r>
              <a:rPr lang="cs-CZ" sz="2500" dirty="0" smtClean="0">
                <a:solidFill>
                  <a:schemeClr val="accent2"/>
                </a:solidFill>
              </a:rPr>
              <a:t>857 kB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sz="2500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endParaRPr lang="cs-CZ" dirty="0" smtClean="0">
              <a:solidFill>
                <a:schemeClr val="accent2"/>
              </a:solidFill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4"/>
            </a:solidFill>
          </a:ln>
        </p:spPr>
        <p:txBody>
          <a:bodyPr/>
          <a:lstStyle/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Snímek 2- vysvětlování pojmů vlastními slovy, doplníme naším výkladem, případně žáci mohou použít slovníky cizích slov a pojmy vyhledat.</a:t>
            </a:r>
          </a:p>
          <a:p>
            <a:r>
              <a:rPr lang="cs-CZ" dirty="0" smtClean="0"/>
              <a:t>Snímek 3- Stručný výklad- K čemu nám slouží pravidla chování? Proč je máme dodržovat?</a:t>
            </a:r>
          </a:p>
          <a:p>
            <a:r>
              <a:rPr lang="cs-CZ" dirty="0" smtClean="0"/>
              <a:t>Snímek 4- Rozlišení pravidel chování, žáci přiřazují charakteristiku ke každému druhu pravidel chování.</a:t>
            </a:r>
          </a:p>
          <a:p>
            <a:r>
              <a:rPr lang="cs-CZ" dirty="0" smtClean="0"/>
              <a:t>Snímek 5- Žáci opakují znalosti o společenském chování, připomeneme si, které místo je čestné. Určení, který obrázek je dle společenských pravidel správný.</a:t>
            </a:r>
          </a:p>
          <a:p>
            <a:r>
              <a:rPr lang="cs-CZ" dirty="0" smtClean="0"/>
              <a:t>Snímek 6- Zajímavost pro žáky, porovnání rozdílných kultur. Musíme respektovat zvláštnosti </a:t>
            </a:r>
            <a:r>
              <a:rPr lang="cs-CZ" smtClean="0"/>
              <a:t>jiných kultur.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143</TotalTime>
  <Words>290</Words>
  <Application>Microsoft Office PowerPoint</Application>
  <PresentationFormat>Předvádění na obrazovce (4:3)</PresentationFormat>
  <Paragraphs>102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Vysvětli pojmy</vt:lpstr>
      <vt:lpstr>Prezentace aplikace PowerPoint</vt:lpstr>
      <vt:lpstr>Spoj druhy pravidel chování s vysvětlením</vt:lpstr>
      <vt:lpstr>Čestné místo Po které straně muže má jít žena?</vt:lpstr>
      <vt:lpstr>  </vt:lpstr>
      <vt:lpstr>Použité zdroje</vt:lpstr>
      <vt:lpstr>shrnutí</vt:lpstr>
      <vt:lpstr>Metodická poznámka</vt:lpstr>
    </vt:vector>
  </TitlesOfParts>
  <Company>Základní škola Ostrovní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Ostrovní</dc:creator>
  <cp:lastModifiedBy>Jan Táborský</cp:lastModifiedBy>
  <cp:revision>30</cp:revision>
  <dcterms:created xsi:type="dcterms:W3CDTF">2011-12-06T07:26:03Z</dcterms:created>
  <dcterms:modified xsi:type="dcterms:W3CDTF">2012-03-14T17:10:57Z</dcterms:modified>
</cp:coreProperties>
</file>