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60" r:id="rId3"/>
    <p:sldId id="284" r:id="rId4"/>
    <p:sldId id="261" r:id="rId5"/>
    <p:sldId id="269" r:id="rId6"/>
    <p:sldId id="262" r:id="rId7"/>
    <p:sldId id="263" r:id="rId8"/>
    <p:sldId id="271" r:id="rId9"/>
    <p:sldId id="264" r:id="rId10"/>
    <p:sldId id="265" r:id="rId11"/>
    <p:sldId id="282" r:id="rId12"/>
    <p:sldId id="272" r:id="rId13"/>
    <p:sldId id="273" r:id="rId14"/>
    <p:sldId id="274" r:id="rId15"/>
    <p:sldId id="279" r:id="rId16"/>
    <p:sldId id="280" r:id="rId17"/>
    <p:sldId id="275" r:id="rId18"/>
    <p:sldId id="276" r:id="rId19"/>
    <p:sldId id="281" r:id="rId20"/>
    <p:sldId id="277" r:id="rId21"/>
    <p:sldId id="278" r:id="rId22"/>
    <p:sldId id="26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1E15A-A5C4-4B38-9B67-3D089A77FF82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66A58-3B53-4888-B9CB-1A67B52C22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Ermordung-wallensteins-in-eger-anonymer-kupferstich_1-640x370.jpg" TargetMode="External"/><Relationship Id="rId3" Type="http://schemas.openxmlformats.org/officeDocument/2006/relationships/hyperlink" Target="http://cs.wikipedia.org/wiki/Soubor:Hinrichtung_auf_dem_Altst%C3%A4dter_Ring.JPG" TargetMode="External"/><Relationship Id="rId7" Type="http://schemas.openxmlformats.org/officeDocument/2006/relationships/hyperlink" Target="http://commons.wikimedia.org/wiki/File:Z%C3%A1mek,_Vald%C5%A1tejnovo_n%C3%A1m._1,_Ji%C4%8D%C3%ADn_-_pohled_z_n%C3%A1m%C4%9Bst%C3%AD.JPG?uselang=cs" TargetMode="External"/><Relationship Id="rId2" Type="http://schemas.openxmlformats.org/officeDocument/2006/relationships/hyperlink" Target="http://cs.wikipedia.org/wiki/Soubor:Prager.Fenstersturz.161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Valdstejn_palace_garden.jpg?uselang=cs" TargetMode="External"/><Relationship Id="rId5" Type="http://schemas.openxmlformats.org/officeDocument/2006/relationships/hyperlink" Target="http://cs.wikipedia.org/wiki/Soubor:Albrecht_Wallenstein.jpeg" TargetMode="External"/><Relationship Id="rId10" Type="http://schemas.openxmlformats.org/officeDocument/2006/relationships/hyperlink" Target="http://cs.wikipedia.org/wiki/Soubor:Cardinal_Richelieu_(Champaigne).jpg" TargetMode="External"/><Relationship Id="rId4" Type="http://schemas.openxmlformats.org/officeDocument/2006/relationships/hyperlink" Target="http://commons.wikimedia.org/wiki/File:Friedrich_V._von_der_Pfalz_bis.jpg?uselang=cs" TargetMode="External"/><Relationship Id="rId9" Type="http://schemas.openxmlformats.org/officeDocument/2006/relationships/hyperlink" Target="http://commons.wikimedia.org/wiki/File:Louis_XIII_(de_Champaigne)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3230837"/>
              </p:ext>
            </p:extLst>
          </p:nvPr>
        </p:nvGraphicFramePr>
        <p:xfrm>
          <a:off x="831850" y="109538"/>
          <a:ext cx="7370763" cy="657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Document" r:id="rId3" imgW="10956205" imgH="9777197" progId="Word.Document.8">
                  <p:embed/>
                </p:oleObj>
              </mc:Choice>
              <mc:Fallback>
                <p:oleObj name="Document" r:id="rId3" imgW="10956205" imgH="9777197" progId="Word.Document.8">
                  <p:embed/>
                  <p:pic>
                    <p:nvPicPr>
                      <p:cNvPr id="0" name="Object 2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850" y="109538"/>
                        <a:ext cx="7370763" cy="657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509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535039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TŘICETILETÁ VÁLKA</a:t>
            </a:r>
            <a:endParaRPr lang="cs-CZ" sz="66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535039"/>
            <a:ext cx="7772400" cy="1470025"/>
          </a:xfrm>
        </p:spPr>
        <p:txBody>
          <a:bodyPr/>
          <a:lstStyle/>
          <a:p>
            <a:r>
              <a:rPr lang="cs-CZ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STAVOVSKÉ POVSTÁNÍ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570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vlády Ferdinanda Štýrského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posílení postavení katolické strany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začali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útočně vystupovat proti nekatolíkům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porušovali Rudolfův majestát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nekatoličtí stavové se chtěli bránit - 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jaře 1618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svolán do Prahy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sjezd nekatolických stavů </a:t>
            </a:r>
            <a:endParaRPr lang="cs-CZ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delegace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vypravila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Pražský hrad za královskými místodržícími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svrhla je z oken královské kanceláře (Vilém Slavata, Jaroslav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Bořita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 Martinic, písař Filip Fabricius) 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pražská defenestrace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začátek povstání českých nekatolických stavů proti Habsburkům i třicetileté války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DSCN26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6362" y="3068960"/>
            <a:ext cx="5052053" cy="378904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97031" y="4899266"/>
            <a:ext cx="39709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okno bývalé královské kanceláře na Pražském hradě, kde 23. 5. 1618 došlo k defenestraci 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04609" cy="3779847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204608" y="0"/>
            <a:ext cx="37598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dobová rytina pražské defenestrace </a:t>
            </a:r>
          </a:p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Theatrum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Europaeum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8306"/>
            <a:ext cx="8229600" cy="6239046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českému povstání se připojily Horní i Dolní Lužice, Slezsko, Morava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1619 † Matyáš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zemský sněm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Ferdinanda zbavil trůnu 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zvolil Fridricha Falckého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(německý kníže, kalvinista, vůdce Protestantské unie)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Habsburkové se Českého království nechtěli vzdát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boje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1620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Čech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přišlo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vojsko Katolické ligy a habsburské vojsko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pronikli až k Praze 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rozhodující bitva 8. 11. 1620 na Bílé hoře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stavovské vojsko během 2 hodin poraženo,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Fridrich Falcký opustil Prahu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přezdívka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„zimní král“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8942"/>
            <a:ext cx="8229600" cy="530636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český trůn se vrátil Ferdinand II.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(Štýrský)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snaha o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nastolení pořádku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zahájil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rekatolizaci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úsilí o navrácení obyvatel ke katolicismu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6/1621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potrestání předních účastníků odboje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poprava 27 nekatolických pánů, rytířů a měšťanů na Staroměstském náměstí 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mimořádný soud – nejen popravy, ale i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konfiskace statků odsouzených povstalců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(mnoho statků tak získal např. Albrecht z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Valdštejna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Hinrichtung_auf_dem_Altstädter_R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7427" y="0"/>
            <a:ext cx="7336981" cy="5229200"/>
          </a:xfrm>
        </p:spPr>
      </p:pic>
      <p:sp>
        <p:nvSpPr>
          <p:cNvPr id="5" name="TextovéPole 4"/>
          <p:cNvSpPr txBox="1"/>
          <p:nvPr/>
        </p:nvSpPr>
        <p:spPr>
          <a:xfrm>
            <a:off x="1785918" y="5642084"/>
            <a:ext cx="550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staroměstská exekuce  21. 6. 1621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357982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1627 nová ústava -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Obnovené zřízení zemské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jediným náboženstvím je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katolicismus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dědičné právo Habsburků na český trůn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němčina zrovnoprávněna s češtinou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královská města na sněmu </a:t>
            </a:r>
          </a:p>
          <a:p>
            <a:pPr algn="just">
              <a:buNone/>
            </a:pPr>
            <a:r>
              <a:rPr lang="cs-CZ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jen 1 hlas, na sněmu zasedá</a:t>
            </a:r>
          </a:p>
          <a:p>
            <a:pPr algn="just">
              <a:buNone/>
            </a:pPr>
            <a:r>
              <a:rPr lang="cs-CZ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i katolické duchovenstvo</a:t>
            </a:r>
          </a:p>
        </p:txBody>
      </p:sp>
      <p:pic>
        <p:nvPicPr>
          <p:cNvPr id="6" name="Zástupný symbol pro obsah 5" descr="Obnovené_zřízení_zemské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92" y="2884880"/>
            <a:ext cx="2700340" cy="40005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619672" y="6000768"/>
            <a:ext cx="4065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Obnovené zřízení zemské 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08708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nekatolíci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mohli buď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přestoupit na katolickou víru,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emigrovat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 poddaní) – odhadem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odešlo asi 30 tis. rodin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(odešlo hlavně mnoho vzdělanců), opouštěli i svůj majetek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rekatolizace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organizována státem, církev poskytla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misionáře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hlavně jezuité, kapucíni, františkáni…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zpočátku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rekatolizace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často násilná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zabíjení misionářů, nutná pomoc vojska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existovaly pouze katolické školy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katolická výchova dětí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trvalejší výsledky rekatolizace</a:t>
            </a:r>
            <a:endParaRPr lang="cs-CZ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535039"/>
            <a:ext cx="7772400" cy="1470025"/>
          </a:xfrm>
        </p:spPr>
        <p:txBody>
          <a:bodyPr/>
          <a:lstStyle/>
          <a:p>
            <a:r>
              <a:rPr lang="cs-CZ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TŘICETILETÁ VÁLKA V EVROPĚ</a:t>
            </a:r>
            <a:endParaRPr lang="cs-CZ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771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08594"/>
            <a:ext cx="8229600" cy="5284702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celoevropský konflikt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Habsburkové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(rakouští a španělští) 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Katolická liga x Protestantská unie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další nekatolické státy (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Spojené Nizozemí, Sasko, Dánsko, Švédsko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(katolická x snaha oslabit Habsburky)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30letá válka nebyla jen konfliktem náboženským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snaha mocností o přerozdělení vlivu v Evropě a koloniích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několik fází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války – názvy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států, které hrály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jednotlivých fázích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nejdůležitější roli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fáze – válka česká a falcká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povstání českých nekatolických stavů proti Habsburkům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porážka Fridricha Falckého na Bílé hoře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postupně ztratil všechny vedlejší země Koruny české i Falc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rozpad Protestantské unie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úspěchy katolíků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 descr="475px-Friedrich_V._von_der_Pfalz_b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2132" y="3338779"/>
            <a:ext cx="2786050" cy="35192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2555776" y="5572140"/>
            <a:ext cx="2899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Fridrich Falcký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fáze – válka dánská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protestantské státy vytvořily nový spolek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vedoucí úlohu mělo Dánsko x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stále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neúspěchy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velitel císařských vojsk Albrecht z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Valdštejna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šlechtic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výborný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taktik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obohatil se na konfiskacích po Bílé hoře,</a:t>
            </a:r>
          </a:p>
          <a:p>
            <a:pPr algn="just"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vlastnil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rozsáhlé panství</a:t>
            </a:r>
          </a:p>
          <a:p>
            <a:pPr algn="just"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 SV Čechách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(centrem Jičín)</a:t>
            </a:r>
            <a:endParaRPr lang="cs-CZ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 descr="9_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2765" y="3446252"/>
            <a:ext cx="2572526" cy="340192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267744" y="5714092"/>
            <a:ext cx="3470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Albrecht z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Valdštejna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53628_394_3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257095"/>
            <a:ext cx="4433614" cy="36009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916148" y="242645"/>
            <a:ext cx="30483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Valdštejnský palác v Praze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6048372"/>
            <a:ext cx="4542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Valdštejnský zámek v Jičíně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16149" cy="4437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9673"/>
            <a:ext cx="5416296" cy="3544824"/>
          </a:xfrm>
        </p:spPr>
      </p:pic>
      <p:pic>
        <p:nvPicPr>
          <p:cNvPr id="5" name="Obrázek 4" descr="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092" y="3571272"/>
            <a:ext cx="4714908" cy="328672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436096" y="214290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zámek Frýdlant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7158" y="5357826"/>
            <a:ext cx="40719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zámek Mnichovo Hradiště – místo pohřbu Albrechta z </a:t>
            </a:r>
            <a:r>
              <a:rPr lang="cs-CZ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Valdštejna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fáze – válka švédská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643601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vůdčím státem nekatolíků Švédsko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 čele král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 II. Adolf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švédském vojsku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bojovali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čeští emigranti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úspěchy Albrechta z Valdštejna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(= katolíků)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1634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zavražděn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Chebu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podezření ze zrady císaře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jeho smrti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už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císařská vojska nebyla tak úspěšná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3568" y="5643578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zavraždění Albrechta z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Valdštejna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Chebu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62190"/>
            <a:ext cx="4572000" cy="26431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fáze – válka švédsko-francouzská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4124"/>
            <a:ext cx="8229600" cy="530921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války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proti Habsburkům vstoupila i katolická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(Ludvík XIII., kardinál </a:t>
            </a:r>
            <a:r>
              <a:rPr lang="cs-CZ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Richelieu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snaha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oslabit pozice Habsburků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 sousedním Španělsku i ve střední Evropě)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opět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boje přímo na území Čech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1645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bitva u Jankova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(střední Čechy) – jedna z nejkrvavějších bitev války, porážka císařských</a:t>
            </a:r>
          </a:p>
          <a:p>
            <a:pPr algn="just">
              <a:buNone/>
            </a:pP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Švédové táhnou na Vídeň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oblehli Brno x nedobyli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 a obrátili se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zpět na Prahu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město ubránily dobrovolnické oddíly (x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rabování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Švédů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odvezli mnoho památek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764700" y="188640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Ludvík XIII.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08104" y="6165304"/>
            <a:ext cx="3185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kardinál </a:t>
            </a:r>
            <a:r>
              <a:rPr lang="cs-CZ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Richelieu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112"/>
            <a:ext cx="4137736" cy="599671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4206"/>
            <a:ext cx="4499992" cy="59658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8074"/>
            <a:ext cx="8229600" cy="5377230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1648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uzavřen mír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vestfálský mír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(dojednán ve městech ve Vestfálsku)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nejvýznamnější evropskou mocností Francie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vzrostl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vliv Švédska na Baltu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nekatolických států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Saska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(zisk obojí Lužice)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Braniborska ve Svaté říši římské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konkurence pro Habsburky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oslabení pozice Španělska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(ztráta Portugalska)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 nových samostatných států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Švýcarsko, Nizozemsko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země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zůstaly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 vládou Habsburků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musely se řídit Obnoveným zřízením zemským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čeští emigranti se nemohli vrátit do vlasti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zničena území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kterými procházely armády –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drancování, násilnosti, zničena zemědělská půda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bída, hladomory, epidemie</a:t>
            </a:r>
          </a:p>
          <a:p>
            <a:pPr algn="just"/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ztráty na životech</a:t>
            </a:r>
          </a:p>
          <a:p>
            <a:pPr algn="just"/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30letá válka napáchala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škody i v českých zemích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(válka zde začala i skončila) – v důsledku válečných útrap, hladu a nemocí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† asi 1/3 obyvatelstva</a:t>
            </a:r>
            <a:endParaRPr lang="cs-CZ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cs-CZ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cs-CZ" dirty="0"/>
              <a:t>ČORNEJ, Petr a kol. </a:t>
            </a:r>
            <a:r>
              <a:rPr lang="cs-CZ" i="1" dirty="0"/>
              <a:t>Dějepis pro střední odborné školy</a:t>
            </a:r>
            <a:r>
              <a:rPr lang="cs-CZ" dirty="0"/>
              <a:t>. Praha: SPN, 2006, ISBN 80-7235-194-X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AUTOR </a:t>
            </a:r>
            <a:r>
              <a:rPr lang="cs-CZ" dirty="0"/>
              <a:t>NEUVEDEN. </a:t>
            </a:r>
            <a:r>
              <a:rPr lang="cs-CZ" i="1" dirty="0" err="1"/>
              <a:t>Wikipedia</a:t>
            </a:r>
            <a:r>
              <a:rPr lang="cs-CZ" dirty="0"/>
              <a:t> [online]. [cit. 9</a:t>
            </a:r>
            <a:r>
              <a:rPr lang="cs-CZ" dirty="0" smtClean="0"/>
              <a:t>.1.2013</a:t>
            </a:r>
            <a:r>
              <a:rPr lang="cs-CZ" dirty="0"/>
              <a:t>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cs.wikipedia.org/wiki/Soubor:Prager.Fenstersturz.1618.jpg</a:t>
            </a:r>
            <a:endParaRPr lang="cs-CZ" dirty="0" smtClean="0"/>
          </a:p>
          <a:p>
            <a:pPr algn="just"/>
            <a:r>
              <a:rPr lang="cs-CZ" dirty="0" smtClean="0"/>
              <a:t>AUTOR </a:t>
            </a:r>
            <a:r>
              <a:rPr lang="cs-CZ" dirty="0"/>
              <a:t>NEUVEDEN. </a:t>
            </a:r>
            <a:r>
              <a:rPr lang="cs-CZ" i="1" dirty="0" err="1"/>
              <a:t>Wikipedia</a:t>
            </a:r>
            <a:r>
              <a:rPr lang="cs-CZ" dirty="0"/>
              <a:t> [online]. [cit. 9</a:t>
            </a:r>
            <a:r>
              <a:rPr lang="cs-CZ" dirty="0" smtClean="0"/>
              <a:t>.1.2013</a:t>
            </a:r>
            <a:r>
              <a:rPr lang="cs-CZ" dirty="0"/>
              <a:t>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cs.wikipedia.org/wiki/Soubor:Hinrichtung_auf_dem_Altst%C3%A4dter_Ring.JPG</a:t>
            </a:r>
            <a:endParaRPr lang="cs-CZ" dirty="0" smtClean="0"/>
          </a:p>
          <a:p>
            <a:pPr algn="just"/>
            <a:r>
              <a:rPr lang="cs-CZ" dirty="0"/>
              <a:t>AUTOR NEUVEDEN. </a:t>
            </a:r>
            <a:r>
              <a:rPr lang="cs-CZ" i="1" dirty="0" err="1"/>
              <a:t>Wikipedia</a:t>
            </a:r>
            <a:r>
              <a:rPr lang="cs-CZ" dirty="0"/>
              <a:t> [online]. [cit. </a:t>
            </a:r>
            <a:r>
              <a:rPr lang="cs-CZ" dirty="0" smtClean="0"/>
              <a:t>9.1.2013</a:t>
            </a:r>
            <a:r>
              <a:rPr lang="cs-CZ" dirty="0"/>
              <a:t>]. Dostupný na WWW: http://</a:t>
            </a:r>
            <a:r>
              <a:rPr lang="cs-CZ" dirty="0" smtClean="0"/>
              <a:t>cs.wikipedia.org/wiki/Soubor:Obnoven%C3%A9_z%C5%99%C3%ADzen%C3%AD_zemsk%C3%A9.gif</a:t>
            </a:r>
          </a:p>
          <a:p>
            <a:pPr algn="just"/>
            <a:r>
              <a:rPr lang="cs-CZ" dirty="0"/>
              <a:t>AUTOR NEUVEDEN.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9.1.2013</a:t>
            </a:r>
            <a:r>
              <a:rPr lang="cs-CZ" dirty="0"/>
              <a:t>]. Dostupný na WWW: </a:t>
            </a:r>
            <a:r>
              <a:rPr lang="cs-CZ" dirty="0">
                <a:hlinkClick r:id="rId4"/>
              </a:rPr>
              <a:t>http://commons.wikimedia.org/wiki/File:Friedrich_V._</a:t>
            </a:r>
            <a:r>
              <a:rPr lang="cs-CZ" dirty="0" smtClean="0">
                <a:hlinkClick r:id="rId4"/>
              </a:rPr>
              <a:t>von_der_Pfalz_bis.jpg?uselang=cs</a:t>
            </a:r>
            <a:endParaRPr lang="cs-CZ" dirty="0" smtClean="0"/>
          </a:p>
          <a:p>
            <a:pPr algn="just"/>
            <a:r>
              <a:rPr lang="cs-CZ" dirty="0"/>
              <a:t>AUTOR NEUVEDEN. </a:t>
            </a:r>
            <a:r>
              <a:rPr lang="cs-CZ" i="1" dirty="0" err="1"/>
              <a:t>Wikipedia</a:t>
            </a:r>
            <a:r>
              <a:rPr lang="cs-CZ" dirty="0"/>
              <a:t> [online]. [cit. 15.1.2013].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cs.wikipedia.org/wiki/Soubor:Albrecht_Wallenstein.jpeg</a:t>
            </a:r>
            <a:endParaRPr lang="cs-CZ" dirty="0" smtClean="0"/>
          </a:p>
          <a:p>
            <a:pPr algn="just"/>
            <a:r>
              <a:rPr lang="cs-CZ" dirty="0"/>
              <a:t>GROULIK, </a:t>
            </a:r>
            <a:r>
              <a:rPr lang="cs-CZ" dirty="0" err="1"/>
              <a:t>Vaclav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9</a:t>
            </a:r>
            <a:r>
              <a:rPr lang="cs-CZ" dirty="0" smtClean="0"/>
              <a:t>.1.2013</a:t>
            </a:r>
            <a:r>
              <a:rPr lang="cs-CZ" dirty="0"/>
              <a:t>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commons.wikimedia.org/wiki/File:Valdstejn_palace_garden.jpg?uselang=cs</a:t>
            </a:r>
            <a:endParaRPr lang="cs-CZ" dirty="0" smtClean="0"/>
          </a:p>
          <a:p>
            <a:pPr algn="just"/>
            <a:r>
              <a:rPr lang="cs-CZ" dirty="0"/>
              <a:t>PETR1888.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9.1.2013</a:t>
            </a:r>
            <a:r>
              <a:rPr lang="cs-CZ" dirty="0"/>
              <a:t>]. Dostupný na WWW: </a:t>
            </a:r>
            <a:r>
              <a:rPr lang="cs-CZ" dirty="0">
                <a:hlinkClick r:id="rId7"/>
              </a:rPr>
              <a:t>http://commons.wikimedia.org/wiki/File:Z%C3%A1mek,_Vald%C5%A1tejnovo_n%C3%A1m._1,_Ji%C4%8D%C3%ADn_-_</a:t>
            </a:r>
            <a:r>
              <a:rPr lang="cs-CZ" dirty="0" smtClean="0">
                <a:hlinkClick r:id="rId7"/>
              </a:rPr>
              <a:t>pohled_z_n%C3%A1m%C4%9Bst%C3%AD.JPG?uselang=cs</a:t>
            </a:r>
            <a:endParaRPr lang="cs-CZ" dirty="0" smtClean="0"/>
          </a:p>
          <a:p>
            <a:pPr algn="just"/>
            <a:r>
              <a:rPr lang="cs-CZ" dirty="0"/>
              <a:t>AUTOR NEUVEDEN. </a:t>
            </a:r>
            <a:r>
              <a:rPr lang="cs-CZ" i="1" dirty="0" err="1"/>
              <a:t>Wikipedia</a:t>
            </a:r>
            <a:r>
              <a:rPr lang="cs-CZ" dirty="0"/>
              <a:t> [online]. [cit. 9</a:t>
            </a:r>
            <a:r>
              <a:rPr lang="cs-CZ" dirty="0" smtClean="0"/>
              <a:t>.1.2013</a:t>
            </a:r>
            <a:r>
              <a:rPr lang="cs-CZ" dirty="0"/>
              <a:t>]. Dostupný na WWW: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cs.wikipedia.org/wiki/Soubor:Ermordung-wallensteins-in-eger-anonymer-kupferstich_1-640x370.jpg</a:t>
            </a:r>
            <a:endParaRPr lang="cs-CZ" dirty="0" smtClean="0"/>
          </a:p>
          <a:p>
            <a:pPr algn="just"/>
            <a:r>
              <a:rPr lang="cs-CZ" dirty="0"/>
              <a:t>AUTOR NEUVEDEN.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9.1.2013</a:t>
            </a:r>
            <a:r>
              <a:rPr lang="cs-CZ" dirty="0"/>
              <a:t>]. Dostupný na WWW: </a:t>
            </a:r>
            <a:r>
              <a:rPr lang="cs-CZ" dirty="0">
                <a:hlinkClick r:id="rId9"/>
              </a:rPr>
              <a:t>http://commons.wikimedia.org/wiki/File:Louis_XIII_(de_Champaigne).</a:t>
            </a:r>
            <a:r>
              <a:rPr lang="cs-CZ" dirty="0" smtClean="0">
                <a:hlinkClick r:id="rId9"/>
              </a:rPr>
              <a:t>jpg?uselang=cs</a:t>
            </a:r>
            <a:endParaRPr lang="cs-CZ" dirty="0" smtClean="0"/>
          </a:p>
          <a:p>
            <a:pPr algn="just"/>
            <a:r>
              <a:rPr lang="cs-CZ" dirty="0"/>
              <a:t>AUTOR NEUVEDEN. </a:t>
            </a:r>
            <a:r>
              <a:rPr lang="cs-CZ" i="1" dirty="0" err="1"/>
              <a:t>Wikipedia</a:t>
            </a:r>
            <a:r>
              <a:rPr lang="cs-CZ" dirty="0"/>
              <a:t> [online]. [cit. </a:t>
            </a:r>
            <a:r>
              <a:rPr lang="cs-CZ" dirty="0" smtClean="0"/>
              <a:t>9.1.2013</a:t>
            </a:r>
            <a:r>
              <a:rPr lang="cs-CZ" dirty="0"/>
              <a:t>]. Dostupný na WWW: </a:t>
            </a:r>
            <a:r>
              <a:rPr lang="cs-CZ" dirty="0">
                <a:hlinkClick r:id="rId10"/>
              </a:rPr>
              <a:t>http://cs.wikipedia.org/wiki/Soubor:Cardinal_Richelieu_(Champaigne).</a:t>
            </a:r>
            <a:r>
              <a:rPr lang="cs-CZ" dirty="0" smtClean="0">
                <a:hlinkClick r:id="rId10"/>
              </a:rPr>
              <a:t>jpg</a:t>
            </a:r>
            <a:endParaRPr lang="cs-CZ" dirty="0" smtClean="0"/>
          </a:p>
          <a:p>
            <a:pPr algn="just"/>
            <a:r>
              <a:rPr lang="cs-CZ" dirty="0"/>
              <a:t>ostatní obrazový materiál pochází z archivu </a:t>
            </a:r>
            <a:r>
              <a:rPr lang="cs-CZ" dirty="0" smtClean="0"/>
              <a:t>autorky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1076</Words>
  <Application>Microsoft Office PowerPoint</Application>
  <PresentationFormat>Předvádění na obrazovce (4:3)</PresentationFormat>
  <Paragraphs>85</Paragraphs>
  <Slides>22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sady Office</vt:lpstr>
      <vt:lpstr>Microsoft Word 97 - 2003 Document</vt:lpstr>
      <vt:lpstr>Prezentace aplikace PowerPoint</vt:lpstr>
      <vt:lpstr>TŘICETILETÁ VÁLKA</vt:lpstr>
      <vt:lpstr>ČESKÉ STAVOVSKÉ POVSTÁNÍ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TŘICETILETÁ VÁLKA V EVROPĚ</vt:lpstr>
      <vt:lpstr>Prezentace aplikace PowerPoint</vt:lpstr>
      <vt:lpstr>1. fáze – válka česká a falcká</vt:lpstr>
      <vt:lpstr>2. fáze – válka dánská</vt:lpstr>
      <vt:lpstr>Prezentace aplikace PowerPoint</vt:lpstr>
      <vt:lpstr>Prezentace aplikace PowerPoint</vt:lpstr>
      <vt:lpstr>3. fáze – válka švédská</vt:lpstr>
      <vt:lpstr>4. fáze – válka švédsko-francouzská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ZEMĚ PŘED TŘICETILETOU VÁLKOU, TŘICETILETÁ VÁLKA</dc:title>
  <dc:creator>Adolf</dc:creator>
  <cp:lastModifiedBy>Guest</cp:lastModifiedBy>
  <cp:revision>49</cp:revision>
  <dcterms:created xsi:type="dcterms:W3CDTF">2011-06-20T12:19:33Z</dcterms:created>
  <dcterms:modified xsi:type="dcterms:W3CDTF">2013-07-03T12:06:23Z</dcterms:modified>
</cp:coreProperties>
</file>