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9CC7-ECCA-4A53-9E5C-802D7A4FFCE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6388-EA5E-4F7E-AC44-B0B1F04B2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9CC7-ECCA-4A53-9E5C-802D7A4FFCE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6388-EA5E-4F7E-AC44-B0B1F04B2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9CC7-ECCA-4A53-9E5C-802D7A4FFCE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6388-EA5E-4F7E-AC44-B0B1F04B2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9CC7-ECCA-4A53-9E5C-802D7A4FFCE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6388-EA5E-4F7E-AC44-B0B1F04B2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9CC7-ECCA-4A53-9E5C-802D7A4FFCE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6388-EA5E-4F7E-AC44-B0B1F04B2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9CC7-ECCA-4A53-9E5C-802D7A4FFCE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6388-EA5E-4F7E-AC44-B0B1F04B2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9CC7-ECCA-4A53-9E5C-802D7A4FFCE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6388-EA5E-4F7E-AC44-B0B1F04B2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9CC7-ECCA-4A53-9E5C-802D7A4FFCE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6388-EA5E-4F7E-AC44-B0B1F04B2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9CC7-ECCA-4A53-9E5C-802D7A4FFCE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6388-EA5E-4F7E-AC44-B0B1F04B2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9CC7-ECCA-4A53-9E5C-802D7A4FFCE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6388-EA5E-4F7E-AC44-B0B1F04B2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9CC7-ECCA-4A53-9E5C-802D7A4FFCE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6388-EA5E-4F7E-AC44-B0B1F04B2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A29CC7-ECCA-4A53-9E5C-802D7A4FFCE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746388-EA5E-4F7E-AC44-B0B1F04B24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180218" y="0"/>
            <a:ext cx="8712262" cy="6400221"/>
            <a:chOff x="467544" y="500798"/>
            <a:chExt cx="8712262" cy="6400221"/>
          </a:xfrm>
        </p:grpSpPr>
        <p:graphicFrame>
          <p:nvGraphicFramePr>
            <p:cNvPr id="10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4135597436"/>
                </p:ext>
              </p:extLst>
            </p:nvPr>
          </p:nvGraphicFramePr>
          <p:xfrm>
            <a:off x="682862" y="1409518"/>
            <a:ext cx="8496944" cy="3936027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503929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444324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VY_32_INOVACE_XIII_Př2_6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Hana Havlová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Přírodopis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Botanika –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opylení, oplození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Šestý, sedmý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6.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 určen pro výklad, zápis a procvičení učiva.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11" name="Obdélník 10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12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Obrázek 1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62880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OPYLENÍ</a:t>
            </a:r>
            <a:endParaRPr lang="cs-CZ" sz="6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501008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= přenos pylu z tyčinek na pestík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Způsoby: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větrem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trávy, obiloviny, jehličnany,…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hmyzem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ovocné stromy, řepka olejka,…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vodou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vodní rostliny </a:t>
            </a:r>
          </a:p>
          <a:p>
            <a:pPr marL="1771650" lvl="3" indent="-514350">
              <a:buNone/>
            </a:pPr>
            <a:r>
              <a:rPr lang="cs-CZ" dirty="0"/>
              <a:t>	</a:t>
            </a:r>
            <a:r>
              <a:rPr lang="cs-CZ" dirty="0" smtClean="0"/>
              <a:t>- méně časté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Znáš odpověď?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Který druh hmyzu je nenahraditelný při opylování?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Proč se ovocnáři obávají dlouhotrvajícího deštivého počasí v období kvetení ovocných stromů?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Proč u kvetoucích řepkových polí vídáme přistavené včelí úly?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Co může způsobovat množství pylu v ovzduší u některých lidí?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Správné odpovědi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Včela medonosná.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Déšť zničí květy a spláchne pyl, létá málo hmyzu.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Pro větší jistotu opylování včelami a tudíž větší sklizeň olejnatých semen.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Alergii, přecitlivělost.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CIZOSPRAŠNOST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= opylení pylem z jiného květu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			    (téhož druhu)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SAMOSPRAŠNOST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= opylení pylem ze stejného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			       květu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Opylen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700808"/>
            <a:ext cx="5998464" cy="3392424"/>
          </a:xfrm>
        </p:spPr>
      </p:pic>
      <p:sp>
        <p:nvSpPr>
          <p:cNvPr id="5" name="TextovéPole 4"/>
          <p:cNvSpPr txBox="1"/>
          <p:nvPr/>
        </p:nvSpPr>
        <p:spPr>
          <a:xfrm>
            <a:off x="2339752" y="5013176"/>
            <a:ext cx="15863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samosprašnost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5013176"/>
            <a:ext cx="1438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cizosprašnost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24744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OPLOZENÍ</a:t>
            </a:r>
            <a:endParaRPr lang="cs-CZ" sz="6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= spojení samičí a samčí pohlavní buňky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oplozen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19871" y="1600200"/>
            <a:ext cx="2448273" cy="3991321"/>
          </a:xfrm>
        </p:spPr>
      </p:pic>
      <p:sp>
        <p:nvSpPr>
          <p:cNvPr id="5" name="TextovéPole 4"/>
          <p:cNvSpPr txBox="1"/>
          <p:nvPr/>
        </p:nvSpPr>
        <p:spPr>
          <a:xfrm>
            <a:off x="5148064" y="1628800"/>
            <a:ext cx="8535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pylové 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zrno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2636912"/>
            <a:ext cx="847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pylová 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láčka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5013176"/>
            <a:ext cx="8195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vajíčko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4067944" y="2996952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4644008" y="1844824"/>
            <a:ext cx="57606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7" idx="1"/>
          </p:cNvCxnSpPr>
          <p:nvPr/>
        </p:nvCxnSpPr>
        <p:spPr>
          <a:xfrm flipH="1" flipV="1">
            <a:off x="4644008" y="4725144"/>
            <a:ext cx="504056" cy="4726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Po oplození:</a:t>
            </a:r>
            <a:endParaRPr lang="cs-CZ" sz="6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08920"/>
            <a:ext cx="8229600" cy="4525963"/>
          </a:xfrm>
        </p:spPr>
        <p:txBody>
          <a:bodyPr>
            <a:normAutofit/>
          </a:bodyPr>
          <a:lstStyle/>
          <a:p>
            <a:pPr marL="742950" indent="-742950">
              <a:buNone/>
            </a:pPr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</a:rPr>
              <a:t>1. z vajíček vzniknou semena</a:t>
            </a:r>
          </a:p>
          <a:p>
            <a:pPr marL="742950" indent="-742950">
              <a:buNone/>
            </a:pPr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</a:p>
          <a:p>
            <a:pPr marL="742950" indent="-742950">
              <a:buNone/>
            </a:pPr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</a:rPr>
              <a:t>2. ze semeníku vznikne plod</a:t>
            </a:r>
          </a:p>
          <a:p>
            <a:pPr marL="742950" indent="-742950">
              <a:buAutoNum type="arabicPeriod"/>
            </a:pPr>
            <a:endParaRPr lang="cs-CZ" sz="4000" dirty="0" smtClean="0"/>
          </a:p>
          <a:p>
            <a:pPr marL="742950" indent="-742950">
              <a:buAutoNum type="arabicPeriod"/>
            </a:pPr>
            <a:endParaRPr lang="cs-CZ" sz="4000" dirty="0" smtClean="0"/>
          </a:p>
          <a:p>
            <a:pPr marL="742950" indent="-742950">
              <a:buAutoNum type="arabicPeriod"/>
            </a:pPr>
            <a:endParaRPr lang="cs-CZ" sz="4000" dirty="0" smtClean="0"/>
          </a:p>
          <a:p>
            <a:pPr marL="742950" indent="-742950">
              <a:buAutoNum type="arabicPeriod"/>
            </a:pPr>
            <a:endParaRPr lang="cs-CZ" sz="4000" dirty="0" smtClean="0"/>
          </a:p>
          <a:p>
            <a:pPr marL="742950" indent="-742950">
              <a:buAutoNum type="arabicPeriod"/>
            </a:pPr>
            <a:endParaRPr lang="cs-CZ" sz="4000" dirty="0" smtClean="0"/>
          </a:p>
          <a:p>
            <a:pPr marL="742950" indent="-742950">
              <a:buNone/>
            </a:pPr>
            <a:endParaRPr lang="cs-CZ" sz="40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207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OPYLENÍ</vt:lpstr>
      <vt:lpstr>Způsoby:</vt:lpstr>
      <vt:lpstr>Znáš odpověď?</vt:lpstr>
      <vt:lpstr>Správné odpovědi</vt:lpstr>
      <vt:lpstr>Snímek 6</vt:lpstr>
      <vt:lpstr>Snímek 7</vt:lpstr>
      <vt:lpstr>OPLOZENÍ</vt:lpstr>
      <vt:lpstr>Snímek 9</vt:lpstr>
      <vt:lpstr>Po oplození: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Luděk Havel</dc:creator>
  <cp:lastModifiedBy>Luděk Havel</cp:lastModifiedBy>
  <cp:revision>13</cp:revision>
  <dcterms:created xsi:type="dcterms:W3CDTF">2013-07-02T13:10:00Z</dcterms:created>
  <dcterms:modified xsi:type="dcterms:W3CDTF">2013-07-03T10:49:42Z</dcterms:modified>
</cp:coreProperties>
</file>