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7.xml"/><Relationship Id="rId1" Type="http://schemas.openxmlformats.org/officeDocument/2006/relationships/slide" Target="../slides/slide9.xml"/><Relationship Id="rId4" Type="http://schemas.openxmlformats.org/officeDocument/2006/relationships/slide" Target="../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144DD0-60A5-4DDD-927F-B218CB5404CF}" type="doc">
      <dgm:prSet loTypeId="urn:microsoft.com/office/officeart/2005/8/layout/default#1" loCatId="list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586EDBAA-CBD7-4B3A-ACBE-3B4923C89DCD}">
      <dgm:prSet phldrT="[Text]"/>
      <dgm:spPr/>
      <dgm:t>
        <a:bodyPr/>
        <a:lstStyle/>
        <a:p>
          <a:r>
            <a:rPr lang="cs-CZ" b="1" dirty="0" smtClean="0">
              <a:solidFill>
                <a:schemeClr val="bg1">
                  <a:lumMod val="95000"/>
                  <a:lumOff val="5000"/>
                </a:schemeClr>
              </a:solidFill>
              <a:hlinkClick xmlns:r="http://schemas.openxmlformats.org/officeDocument/2006/relationships" r:id="rId1" action="ppaction://hlinksldjump"/>
            </a:rPr>
            <a:t>DLOUHÉ</a:t>
          </a:r>
          <a:endParaRPr lang="cs-CZ" b="1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3559265F-3747-41A9-9E86-E25747602866}" type="parTrans" cxnId="{3F5EEC5E-38D4-4834-85A0-A1323D403595}">
      <dgm:prSet/>
      <dgm:spPr/>
      <dgm:t>
        <a:bodyPr/>
        <a:lstStyle/>
        <a:p>
          <a:endParaRPr lang="cs-CZ"/>
        </a:p>
      </dgm:t>
    </dgm:pt>
    <dgm:pt modelId="{56622A1A-A925-4652-A589-890E43634CC0}" type="sibTrans" cxnId="{3F5EEC5E-38D4-4834-85A0-A1323D403595}">
      <dgm:prSet/>
      <dgm:spPr/>
      <dgm:t>
        <a:bodyPr/>
        <a:lstStyle/>
        <a:p>
          <a:endParaRPr lang="cs-CZ"/>
        </a:p>
      </dgm:t>
    </dgm:pt>
    <dgm:pt modelId="{136504E0-490B-4690-BE35-00327FC0E13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  <a:hlinkClick xmlns:r="http://schemas.openxmlformats.org/officeDocument/2006/relationships" r:id="rId2" action="ppaction://hlinksldjump"/>
            </a:rPr>
            <a:t>KRÁTKÉ</a:t>
          </a:r>
          <a:endParaRPr lang="cs-CZ" b="1" dirty="0">
            <a:solidFill>
              <a:schemeClr val="tx1"/>
            </a:solidFill>
          </a:endParaRPr>
        </a:p>
      </dgm:t>
    </dgm:pt>
    <dgm:pt modelId="{F8315AE6-58D3-43F8-B12B-83F4D87522FB}" type="parTrans" cxnId="{0A1318D3-D17B-4DA2-83D1-591D78A9F242}">
      <dgm:prSet/>
      <dgm:spPr/>
      <dgm:t>
        <a:bodyPr/>
        <a:lstStyle/>
        <a:p>
          <a:endParaRPr lang="cs-CZ"/>
        </a:p>
      </dgm:t>
    </dgm:pt>
    <dgm:pt modelId="{D7150586-0293-49ED-BFC9-6D24C315A3D4}" type="sibTrans" cxnId="{0A1318D3-D17B-4DA2-83D1-591D78A9F242}">
      <dgm:prSet/>
      <dgm:spPr/>
      <dgm:t>
        <a:bodyPr/>
        <a:lstStyle/>
        <a:p>
          <a:endParaRPr lang="cs-CZ"/>
        </a:p>
      </dgm:t>
    </dgm:pt>
    <dgm:pt modelId="{9E3F1230-B80F-4900-BC53-A67DDA13D552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  <a:hlinkClick xmlns:r="http://schemas.openxmlformats.org/officeDocument/2006/relationships" r:id="rId3" action="ppaction://hlinksldjump"/>
            </a:rPr>
            <a:t>NEPRAVIDELNÉ</a:t>
          </a:r>
          <a:endParaRPr lang="cs-CZ" b="1" dirty="0">
            <a:solidFill>
              <a:schemeClr val="tx1"/>
            </a:solidFill>
          </a:endParaRPr>
        </a:p>
      </dgm:t>
    </dgm:pt>
    <dgm:pt modelId="{6BA1F071-779E-47CB-BC33-CFDDF2AE6846}" type="parTrans" cxnId="{DCF79ED9-3A17-49C2-A15C-08BAFA26CDB5}">
      <dgm:prSet/>
      <dgm:spPr/>
      <dgm:t>
        <a:bodyPr/>
        <a:lstStyle/>
        <a:p>
          <a:endParaRPr lang="cs-CZ"/>
        </a:p>
      </dgm:t>
    </dgm:pt>
    <dgm:pt modelId="{624EEED5-16CF-4C27-ADAD-FC37EBD841FD}" type="sibTrans" cxnId="{DCF79ED9-3A17-49C2-A15C-08BAFA26CDB5}">
      <dgm:prSet/>
      <dgm:spPr/>
      <dgm:t>
        <a:bodyPr/>
        <a:lstStyle/>
        <a:p>
          <a:endParaRPr lang="cs-CZ"/>
        </a:p>
      </dgm:t>
    </dgm:pt>
    <dgm:pt modelId="{13E00789-8367-4963-B954-DE42C67FBC7C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  <a:hlinkClick xmlns:r="http://schemas.openxmlformats.org/officeDocument/2006/relationships" r:id="rId4" action="ppaction://hlinksldjump"/>
            </a:rPr>
            <a:t>PLOCHÉ</a:t>
          </a:r>
          <a:endParaRPr lang="cs-CZ" b="1" dirty="0">
            <a:solidFill>
              <a:schemeClr val="tx1"/>
            </a:solidFill>
          </a:endParaRPr>
        </a:p>
      </dgm:t>
    </dgm:pt>
    <dgm:pt modelId="{0AA42B78-A2D6-43C1-8FB6-3B81E487028B}" type="parTrans" cxnId="{2FECDE45-1938-4173-ADCC-5E6A7F515411}">
      <dgm:prSet/>
      <dgm:spPr/>
      <dgm:t>
        <a:bodyPr/>
        <a:lstStyle/>
        <a:p>
          <a:endParaRPr lang="cs-CZ"/>
        </a:p>
      </dgm:t>
    </dgm:pt>
    <dgm:pt modelId="{3BA7BF90-77AA-4907-90F8-6C83EC063830}" type="sibTrans" cxnId="{2FECDE45-1938-4173-ADCC-5E6A7F515411}">
      <dgm:prSet/>
      <dgm:spPr/>
      <dgm:t>
        <a:bodyPr/>
        <a:lstStyle/>
        <a:p>
          <a:endParaRPr lang="cs-CZ"/>
        </a:p>
      </dgm:t>
    </dgm:pt>
    <dgm:pt modelId="{E4EFA302-ACFF-45EF-B003-0F78348AAAFD}" type="pres">
      <dgm:prSet presAssocID="{52144DD0-60A5-4DDD-927F-B218CB5404C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294148-D036-44E0-8D41-3FDA90632480}" type="pres">
      <dgm:prSet presAssocID="{586EDBAA-CBD7-4B3A-ACBE-3B4923C89DCD}" presName="node" presStyleLbl="node1" presStyleIdx="0" presStyleCnt="4" custLinFactNeighborX="-2007" custLinFactNeighborY="-10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8589E-2712-443F-8163-69DB84348C02}" type="pres">
      <dgm:prSet presAssocID="{56622A1A-A925-4652-A589-890E43634CC0}" presName="sibTrans" presStyleCnt="0"/>
      <dgm:spPr/>
    </dgm:pt>
    <dgm:pt modelId="{20912CE0-5B4C-45B2-ABE1-1B1E030B69F1}" type="pres">
      <dgm:prSet presAssocID="{136504E0-490B-4690-BE35-00327FC0E13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6C9BA-8993-4263-8911-804A5235326E}" type="pres">
      <dgm:prSet presAssocID="{D7150586-0293-49ED-BFC9-6D24C315A3D4}" presName="sibTrans" presStyleCnt="0"/>
      <dgm:spPr/>
    </dgm:pt>
    <dgm:pt modelId="{78237EB9-172D-470A-B905-099B5DC491CA}" type="pres">
      <dgm:prSet presAssocID="{9E3F1230-B80F-4900-BC53-A67DDA13D55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F75028-E0B9-4CDB-AB64-7080EDEB135C}" type="pres">
      <dgm:prSet presAssocID="{624EEED5-16CF-4C27-ADAD-FC37EBD841FD}" presName="sibTrans" presStyleCnt="0"/>
      <dgm:spPr/>
    </dgm:pt>
    <dgm:pt modelId="{34FA549A-C8A2-4766-B92E-A09A5F85D45F}" type="pres">
      <dgm:prSet presAssocID="{13E00789-8367-4963-B954-DE42C67FBC7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5FC933-4400-461A-B0B9-C466F48A20CA}" type="presOf" srcId="{13E00789-8367-4963-B954-DE42C67FBC7C}" destId="{34FA549A-C8A2-4766-B92E-A09A5F85D45F}" srcOrd="0" destOrd="0" presId="urn:microsoft.com/office/officeart/2005/8/layout/default#1"/>
    <dgm:cxn modelId="{0A1318D3-D17B-4DA2-83D1-591D78A9F242}" srcId="{52144DD0-60A5-4DDD-927F-B218CB5404CF}" destId="{136504E0-490B-4690-BE35-00327FC0E13B}" srcOrd="1" destOrd="0" parTransId="{F8315AE6-58D3-43F8-B12B-83F4D87522FB}" sibTransId="{D7150586-0293-49ED-BFC9-6D24C315A3D4}"/>
    <dgm:cxn modelId="{2FECDE45-1938-4173-ADCC-5E6A7F515411}" srcId="{52144DD0-60A5-4DDD-927F-B218CB5404CF}" destId="{13E00789-8367-4963-B954-DE42C67FBC7C}" srcOrd="3" destOrd="0" parTransId="{0AA42B78-A2D6-43C1-8FB6-3B81E487028B}" sibTransId="{3BA7BF90-77AA-4907-90F8-6C83EC063830}"/>
    <dgm:cxn modelId="{CBC95328-464A-4927-950C-4ED069DFBDAC}" type="presOf" srcId="{136504E0-490B-4690-BE35-00327FC0E13B}" destId="{20912CE0-5B4C-45B2-ABE1-1B1E030B69F1}" srcOrd="0" destOrd="0" presId="urn:microsoft.com/office/officeart/2005/8/layout/default#1"/>
    <dgm:cxn modelId="{3F5EEC5E-38D4-4834-85A0-A1323D403595}" srcId="{52144DD0-60A5-4DDD-927F-B218CB5404CF}" destId="{586EDBAA-CBD7-4B3A-ACBE-3B4923C89DCD}" srcOrd="0" destOrd="0" parTransId="{3559265F-3747-41A9-9E86-E25747602866}" sibTransId="{56622A1A-A925-4652-A589-890E43634CC0}"/>
    <dgm:cxn modelId="{8DA085D2-ED95-44CF-8DB0-AB66B5D54862}" type="presOf" srcId="{586EDBAA-CBD7-4B3A-ACBE-3B4923C89DCD}" destId="{29294148-D036-44E0-8D41-3FDA90632480}" srcOrd="0" destOrd="0" presId="urn:microsoft.com/office/officeart/2005/8/layout/default#1"/>
    <dgm:cxn modelId="{B3F14FE4-C65E-40D7-ACEE-A0153B3EBCD7}" type="presOf" srcId="{52144DD0-60A5-4DDD-927F-B218CB5404CF}" destId="{E4EFA302-ACFF-45EF-B003-0F78348AAAFD}" srcOrd="0" destOrd="0" presId="urn:microsoft.com/office/officeart/2005/8/layout/default#1"/>
    <dgm:cxn modelId="{158674C4-4A02-4BC9-A0D3-07F27597F04A}" type="presOf" srcId="{9E3F1230-B80F-4900-BC53-A67DDA13D552}" destId="{78237EB9-172D-470A-B905-099B5DC491CA}" srcOrd="0" destOrd="0" presId="urn:microsoft.com/office/officeart/2005/8/layout/default#1"/>
    <dgm:cxn modelId="{DCF79ED9-3A17-49C2-A15C-08BAFA26CDB5}" srcId="{52144DD0-60A5-4DDD-927F-B218CB5404CF}" destId="{9E3F1230-B80F-4900-BC53-A67DDA13D552}" srcOrd="2" destOrd="0" parTransId="{6BA1F071-779E-47CB-BC33-CFDDF2AE6846}" sibTransId="{624EEED5-16CF-4C27-ADAD-FC37EBD841FD}"/>
    <dgm:cxn modelId="{F09C2196-0028-46DF-9B5D-FA862FFFC224}" type="presParOf" srcId="{E4EFA302-ACFF-45EF-B003-0F78348AAAFD}" destId="{29294148-D036-44E0-8D41-3FDA90632480}" srcOrd="0" destOrd="0" presId="urn:microsoft.com/office/officeart/2005/8/layout/default#1"/>
    <dgm:cxn modelId="{B309C835-5157-44E0-92DF-490EA5351F9B}" type="presParOf" srcId="{E4EFA302-ACFF-45EF-B003-0F78348AAAFD}" destId="{64D8589E-2712-443F-8163-69DB84348C02}" srcOrd="1" destOrd="0" presId="urn:microsoft.com/office/officeart/2005/8/layout/default#1"/>
    <dgm:cxn modelId="{40B76B64-9728-437F-9A2A-A4D967B4EA5B}" type="presParOf" srcId="{E4EFA302-ACFF-45EF-B003-0F78348AAAFD}" destId="{20912CE0-5B4C-45B2-ABE1-1B1E030B69F1}" srcOrd="2" destOrd="0" presId="urn:microsoft.com/office/officeart/2005/8/layout/default#1"/>
    <dgm:cxn modelId="{1B8061A0-307F-4E72-9D4B-877D279B83BC}" type="presParOf" srcId="{E4EFA302-ACFF-45EF-B003-0F78348AAAFD}" destId="{E0B6C9BA-8993-4263-8911-804A5235326E}" srcOrd="3" destOrd="0" presId="urn:microsoft.com/office/officeart/2005/8/layout/default#1"/>
    <dgm:cxn modelId="{C6F6EE01-C6FD-47FF-A9EB-197C1FC77598}" type="presParOf" srcId="{E4EFA302-ACFF-45EF-B003-0F78348AAAFD}" destId="{78237EB9-172D-470A-B905-099B5DC491CA}" srcOrd="4" destOrd="0" presId="urn:microsoft.com/office/officeart/2005/8/layout/default#1"/>
    <dgm:cxn modelId="{189F646B-BF13-45D2-943A-5932A1FE793B}" type="presParOf" srcId="{E4EFA302-ACFF-45EF-B003-0F78348AAAFD}" destId="{93F75028-E0B9-4CDB-AB64-7080EDEB135C}" srcOrd="5" destOrd="0" presId="urn:microsoft.com/office/officeart/2005/8/layout/default#1"/>
    <dgm:cxn modelId="{B63C1C23-61CF-472A-B3B5-AAADA578447E}" type="presParOf" srcId="{E4EFA302-ACFF-45EF-B003-0F78348AAAFD}" destId="{34FA549A-C8A2-4766-B92E-A09A5F85D45F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9294148-D036-44E0-8D41-3FDA90632480}">
      <dsp:nvSpPr>
        <dsp:cNvPr id="0" name=""/>
        <dsp:cNvSpPr/>
      </dsp:nvSpPr>
      <dsp:spPr>
        <a:xfrm>
          <a:off x="0" y="7"/>
          <a:ext cx="3633802" cy="21802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solidFill>
                <a:schemeClr val="bg1">
                  <a:lumMod val="95000"/>
                  <a:lumOff val="5000"/>
                </a:schemeClr>
              </a:solidFill>
              <a:hlinkClick xmlns:r="http://schemas.openxmlformats.org/officeDocument/2006/relationships" r:id="" action="ppaction://hlinksldjump"/>
            </a:rPr>
            <a:t>DLOUHÉ</a:t>
          </a:r>
          <a:endParaRPr lang="cs-CZ" sz="4100" b="1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0" y="7"/>
        <a:ext cx="3633802" cy="2180281"/>
      </dsp:txXfrm>
    </dsp:sp>
    <dsp:sp modelId="{20912CE0-5B4C-45B2-ABE1-1B1E030B69F1}">
      <dsp:nvSpPr>
        <dsp:cNvPr id="0" name=""/>
        <dsp:cNvSpPr/>
      </dsp:nvSpPr>
      <dsp:spPr>
        <a:xfrm>
          <a:off x="3998114" y="22180"/>
          <a:ext cx="3633802" cy="21802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KRÁTKÉ</a:t>
          </a:r>
          <a:endParaRPr lang="cs-CZ" sz="4100" b="1" kern="1200" dirty="0">
            <a:solidFill>
              <a:schemeClr val="tx1"/>
            </a:solidFill>
          </a:endParaRPr>
        </a:p>
      </dsp:txBody>
      <dsp:txXfrm>
        <a:off x="3998114" y="22180"/>
        <a:ext cx="3633802" cy="2180281"/>
      </dsp:txXfrm>
    </dsp:sp>
    <dsp:sp modelId="{78237EB9-172D-470A-B905-099B5DC491CA}">
      <dsp:nvSpPr>
        <dsp:cNvPr id="0" name=""/>
        <dsp:cNvSpPr/>
      </dsp:nvSpPr>
      <dsp:spPr>
        <a:xfrm>
          <a:off x="931" y="2565842"/>
          <a:ext cx="3633802" cy="21802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NEPRAVIDELNÉ</a:t>
          </a:r>
          <a:endParaRPr lang="cs-CZ" sz="4100" b="1" kern="1200" dirty="0">
            <a:solidFill>
              <a:schemeClr val="tx1"/>
            </a:solidFill>
          </a:endParaRPr>
        </a:p>
      </dsp:txBody>
      <dsp:txXfrm>
        <a:off x="931" y="2565842"/>
        <a:ext cx="3633802" cy="2180281"/>
      </dsp:txXfrm>
    </dsp:sp>
    <dsp:sp modelId="{34FA549A-C8A2-4766-B92E-A09A5F85D45F}">
      <dsp:nvSpPr>
        <dsp:cNvPr id="0" name=""/>
        <dsp:cNvSpPr/>
      </dsp:nvSpPr>
      <dsp:spPr>
        <a:xfrm>
          <a:off x="3998114" y="2565842"/>
          <a:ext cx="3633802" cy="218028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PLOCHÉ</a:t>
          </a:r>
          <a:endParaRPr lang="cs-CZ" sz="4100" b="1" kern="1200" dirty="0">
            <a:solidFill>
              <a:schemeClr val="tx1"/>
            </a:solidFill>
          </a:endParaRPr>
        </a:p>
      </dsp:txBody>
      <dsp:txXfrm>
        <a:off x="3998114" y="2565842"/>
        <a:ext cx="3633802" cy="2180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74449E-DE90-46E7-A63C-650C57E335A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21FEC9-0A08-4E56-AF5B-C8FD31E8D6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5" Type="http://schemas.microsoft.com/office/2007/relationships/hdphoto" Target="../media/hdphoto7.wdp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9.wdp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hdphoto" Target="../media/hdphoto16.wdp"/><Relationship Id="rId3" Type="http://schemas.microsoft.com/office/2007/relationships/hdphoto" Target="../media/hdphoto11.wdp"/><Relationship Id="rId7" Type="http://schemas.microsoft.com/office/2007/relationships/hdphoto" Target="../media/hdphoto13.wdp"/><Relationship Id="rId12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microsoft.com/office/2007/relationships/hdphoto" Target="../media/hdphoto15.wdp"/><Relationship Id="rId5" Type="http://schemas.microsoft.com/office/2007/relationships/hdphoto" Target="../media/hdphoto12.wdp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microsoft.com/office/2007/relationships/hdphoto" Target="../media/hdphoto14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r>
              <a:rPr lang="cs-CZ" sz="2800" smtClean="0"/>
              <a:t>                                             Investice </a:t>
            </a:r>
            <a:r>
              <a:rPr lang="cs-CZ" sz="2800" smtClean="0"/>
              <a:t>do rozvoje vzdělávání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                             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8/01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47664" y="2492896"/>
            <a:ext cx="624840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304241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6406480" cy="1470025"/>
          </a:xfrm>
        </p:spPr>
        <p:txBody>
          <a:bodyPr/>
          <a:lstStyle/>
          <a:p>
            <a:r>
              <a:rPr lang="cs-CZ" dirty="0" smtClean="0"/>
              <a:t> TVARY KOSTÍ</a:t>
            </a:r>
            <a:endParaRPr lang="cs-CZ" dirty="0"/>
          </a:p>
        </p:txBody>
      </p:sp>
      <p:pic>
        <p:nvPicPr>
          <p:cNvPr id="1027" name="Picture 3" descr="C:\Users\NB-skola\AppData\Local\Microsoft\Windows\Temporary Internet Files\Content.IE5\I63F7OTC\MP900406796[1].jpg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297" b="89844" l="30747" r="898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243408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060848"/>
            <a:ext cx="6221288" cy="403244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osifikace, pružnost, krvetvorba, kosti krátké, dlouhé, nepravidelné, ploché</a:t>
            </a:r>
          </a:p>
          <a:p>
            <a:pPr algn="l"/>
            <a:endParaRPr lang="cs-CZ" b="1" u="sng" dirty="0" smtClean="0">
              <a:solidFill>
                <a:schemeClr val="tx1"/>
              </a:solidFill>
            </a:endParaRPr>
          </a:p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Anotace: 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Pomocí prezentace opakování funkcí kostry a osifikace, seznámení s tvary kostí – kliknutím na určitý tvar kosti se přesunete na druhy kostí daného tvaru, tlačítkem šipky se dostanete zpět na tvary kostí. Zápis </a:t>
            </a:r>
            <a:r>
              <a:rPr lang="cs-CZ" smtClean="0">
                <a:solidFill>
                  <a:schemeClr val="tx1"/>
                </a:solidFill>
              </a:rPr>
              <a:t>do sešitu.</a:t>
            </a:r>
            <a:endParaRPr lang="cs-CZ" b="1" u="sng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4117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OPAKUJEME FUNKCI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5256584" cy="478539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/>
              <a:t>opora </a:t>
            </a:r>
            <a:r>
              <a:rPr lang="cs-CZ" sz="3600" b="1" dirty="0"/>
              <a:t>těla </a:t>
            </a:r>
            <a:endParaRPr lang="cs-CZ" sz="3600" b="1" dirty="0" smtClean="0"/>
          </a:p>
          <a:p>
            <a:pPr marL="0" indent="0" algn="ctr">
              <a:buNone/>
            </a:pPr>
            <a:endParaRPr lang="cs-CZ" sz="3600" b="1" dirty="0" smtClean="0"/>
          </a:p>
          <a:p>
            <a:pPr marL="0" indent="0" algn="ctr">
              <a:buNone/>
            </a:pPr>
            <a:r>
              <a:rPr lang="cs-CZ" sz="3600" b="1" dirty="0" smtClean="0"/>
              <a:t>chrání </a:t>
            </a:r>
            <a:r>
              <a:rPr lang="cs-CZ" sz="3600" b="1" dirty="0"/>
              <a:t>důležité </a:t>
            </a:r>
            <a:r>
              <a:rPr lang="cs-CZ" sz="3600" b="1" dirty="0" smtClean="0"/>
              <a:t>orgány</a:t>
            </a:r>
          </a:p>
          <a:p>
            <a:pPr marL="0" indent="0" algn="ctr">
              <a:buNone/>
            </a:pPr>
            <a:r>
              <a:rPr lang="cs-CZ" sz="3600" b="1" dirty="0" smtClean="0"/>
              <a:t>  </a:t>
            </a:r>
          </a:p>
          <a:p>
            <a:pPr marL="0" indent="0" algn="ctr">
              <a:buNone/>
            </a:pPr>
            <a:r>
              <a:rPr lang="cs-CZ" sz="3600" b="1" dirty="0" smtClean="0"/>
              <a:t>krvetvorba</a:t>
            </a:r>
            <a:r>
              <a:rPr lang="cs-CZ" sz="3600" dirty="0" smtClean="0"/>
              <a:t> </a:t>
            </a:r>
            <a:r>
              <a:rPr lang="cs-CZ" sz="3600" dirty="0"/>
              <a:t>-vznik červených krvinek a krevních destiček </a:t>
            </a:r>
            <a:r>
              <a:rPr lang="cs-CZ" sz="3600" dirty="0" smtClean="0"/>
              <a:t>       (</a:t>
            </a:r>
            <a:r>
              <a:rPr lang="cs-CZ" sz="3600" dirty="0"/>
              <a:t>kostní dřeň)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NB-skola\AppData\Local\Microsoft\Windows\Temporary Internet Files\Content.IE5\EUZ7C3HW\MP900321150[3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833" b="90000" l="9813" r="899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026510"/>
            <a:ext cx="4032448" cy="5652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892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OSIFIKACE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kosti </a:t>
            </a:r>
            <a:r>
              <a:rPr lang="cs-CZ" dirty="0"/>
              <a:t>vznikají z vazivové nebo chrupavčité tkáně </a:t>
            </a:r>
            <a:r>
              <a:rPr lang="cs-CZ" dirty="0" smtClean="0"/>
              <a:t>kostnatěním</a:t>
            </a:r>
            <a:endParaRPr lang="cs-CZ" dirty="0"/>
          </a:p>
          <a:p>
            <a:r>
              <a:rPr lang="cs-CZ" u="sng" dirty="0" smtClean="0"/>
              <a:t>růst </a:t>
            </a:r>
            <a:r>
              <a:rPr lang="cs-CZ" u="sng" dirty="0"/>
              <a:t>kosti do šířky</a:t>
            </a:r>
            <a:r>
              <a:rPr lang="cs-CZ" dirty="0"/>
              <a:t> zajišťuje </a:t>
            </a:r>
            <a:r>
              <a:rPr lang="cs-CZ" b="1" dirty="0"/>
              <a:t>okostice (vazivo)</a:t>
            </a:r>
            <a:r>
              <a:rPr lang="cs-CZ" dirty="0"/>
              <a:t> </a:t>
            </a:r>
            <a:endParaRPr lang="cs-CZ" dirty="0" smtClean="0"/>
          </a:p>
          <a:p>
            <a:endParaRPr lang="cs-CZ" u="sng" dirty="0" smtClean="0"/>
          </a:p>
          <a:p>
            <a:r>
              <a:rPr lang="cs-CZ" u="sng" dirty="0" smtClean="0"/>
              <a:t>růst </a:t>
            </a:r>
            <a:r>
              <a:rPr lang="cs-CZ" u="sng" dirty="0"/>
              <a:t>kosti do délky</a:t>
            </a:r>
            <a:r>
              <a:rPr lang="cs-CZ" dirty="0"/>
              <a:t> zajišťují </a:t>
            </a:r>
            <a:r>
              <a:rPr lang="cs-CZ" b="1" dirty="0"/>
              <a:t>růstové chrupavky</a:t>
            </a:r>
            <a:r>
              <a:rPr lang="cs-CZ" dirty="0"/>
              <a:t> v dlouhých </a:t>
            </a:r>
            <a:r>
              <a:rPr lang="cs-CZ" dirty="0" smtClean="0"/>
              <a:t>kostech</a:t>
            </a:r>
            <a:endParaRPr lang="cs-CZ" dirty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4063" r="9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48200" y="2348706"/>
            <a:ext cx="4038600" cy="3028950"/>
          </a:xfrm>
        </p:spPr>
      </p:pic>
      <p:cxnSp>
        <p:nvCxnSpPr>
          <p:cNvPr id="9" name="Přímá spojnice se šipkou 8"/>
          <p:cNvCxnSpPr/>
          <p:nvPr/>
        </p:nvCxnSpPr>
        <p:spPr>
          <a:xfrm flipV="1">
            <a:off x="3635896" y="3573016"/>
            <a:ext cx="3384376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923928" y="4797152"/>
            <a:ext cx="324036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923928" y="2924944"/>
            <a:ext cx="3240360" cy="26642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44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Podle tvaru rozeznáváme kosti: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3355204449"/>
              </p:ext>
            </p:extLst>
          </p:nvPr>
        </p:nvGraphicFramePr>
        <p:xfrm>
          <a:off x="683568" y="1268760"/>
          <a:ext cx="7632848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03463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9294148-D036-44E0-8D41-3FDA906324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29294148-D036-44E0-8D41-3FDA906324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29294148-D036-44E0-8D41-3FDA906324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0912CE0-5B4C-45B2-ABE1-1B1E030B69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20912CE0-5B4C-45B2-ABE1-1B1E030B69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20912CE0-5B4C-45B2-ABE1-1B1E030B69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8237EB9-172D-470A-B905-099B5DC49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78237EB9-172D-470A-B905-099B5DC49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78237EB9-172D-470A-B905-099B5DC49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4FA549A-C8A2-4766-B92E-A09A5F85D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34FA549A-C8A2-4766-B92E-A09A5F85D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34FA549A-C8A2-4766-B92E-A09A5F85D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PLOCHÉ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76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52536" y="1052736"/>
            <a:ext cx="6034617" cy="4525963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6250" b="65417" l="6875" r="657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55" t="32944" r="33307" b="30766"/>
          <a:stretch/>
        </p:blipFill>
        <p:spPr>
          <a:xfrm rot="5248668">
            <a:off x="4411146" y="2450173"/>
            <a:ext cx="5058697" cy="2212259"/>
          </a:xfrm>
          <a:prstGeom prst="rect">
            <a:avLst/>
          </a:prstGeom>
        </p:spPr>
      </p:pic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7596336" y="6131878"/>
            <a:ext cx="1224136" cy="46547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403648" y="5157193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LOPATKA</a:t>
            </a:r>
            <a:endParaRPr lang="cs-CZ" sz="4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544108" y="4882710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HRUDNÍ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0212826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92" b="100000" l="32813" r="92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477"/>
          <a:stretch/>
        </p:blipFill>
        <p:spPr>
          <a:xfrm>
            <a:off x="740826" y="1556792"/>
            <a:ext cx="3754974" cy="382086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48438" r="98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340768"/>
            <a:ext cx="6485144" cy="4863858"/>
          </a:xfrm>
        </p:spPr>
      </p:pic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7596336" y="6131878"/>
            <a:ext cx="1224136" cy="46547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403648" y="5157193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KŮSTKÝ ZÁPRSTNÍ A ČLÁNKY PRSTŮ</a:t>
            </a:r>
            <a:endParaRPr lang="cs-CZ" sz="2000" dirty="0"/>
          </a:p>
        </p:txBody>
      </p:sp>
      <p:sp>
        <p:nvSpPr>
          <p:cNvPr id="9" name="Zaoblený obdélník 8"/>
          <p:cNvSpPr/>
          <p:nvPr/>
        </p:nvSpPr>
        <p:spPr>
          <a:xfrm>
            <a:off x="5544108" y="4822250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KŮSTKY NÁRTNÍ A ČLÁNKY PRSTŮ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556344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3750" r="987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340768"/>
            <a:ext cx="3692228" cy="276917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167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47978" y="3497836"/>
            <a:ext cx="4544053" cy="34080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1988840"/>
            <a:ext cx="3007883" cy="2255912"/>
          </a:xfrm>
          <a:prstGeom prst="rect">
            <a:avLst/>
          </a:prstGeom>
        </p:spPr>
      </p:pic>
      <p:sp>
        <p:nvSpPr>
          <p:cNvPr id="7" name="Tlačítko akce: Dopředu nebo Další 6">
            <a:hlinkClick r:id="" action="ppaction://hlinkshowjump?jump=lastslideviewed" highlightClick="1"/>
          </p:cNvPr>
          <p:cNvSpPr/>
          <p:nvPr/>
        </p:nvSpPr>
        <p:spPr>
          <a:xfrm>
            <a:off x="7596336" y="6131878"/>
            <a:ext cx="1224136" cy="46547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1560" y="3497836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OBRATEL</a:t>
            </a:r>
            <a:endParaRPr lang="cs-CZ" sz="4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993096" y="4669850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PÁNEVNÍ</a:t>
            </a:r>
            <a:endParaRPr lang="cs-CZ" sz="4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479704" y="1340768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JAZYLKA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9570955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0" r="995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84393" y="1503673"/>
            <a:ext cx="3404196" cy="255314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2500" r="987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452567" y="3240241"/>
            <a:ext cx="3679957" cy="27599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625" r="9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626168">
            <a:off x="5630664" y="1187436"/>
            <a:ext cx="3329978" cy="24974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2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418895" y="3591303"/>
            <a:ext cx="3351155" cy="25133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2188" r="960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857662">
            <a:off x="1880561" y="3163137"/>
            <a:ext cx="4064000" cy="304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0000" l="125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31706">
            <a:off x="6537268" y="3471554"/>
            <a:ext cx="3063120" cy="2297340"/>
          </a:xfrm>
          <a:prstGeom prst="rect">
            <a:avLst/>
          </a:prstGeom>
        </p:spPr>
      </p:pic>
      <p:sp>
        <p:nvSpPr>
          <p:cNvPr id="10" name="Tlačítko akce: Dopředu nebo Další 9">
            <a:hlinkClick r:id="" action="ppaction://hlinkshowjump?jump=lastslideviewed" highlightClick="1"/>
          </p:cNvPr>
          <p:cNvSpPr/>
          <p:nvPr/>
        </p:nvSpPr>
        <p:spPr>
          <a:xfrm>
            <a:off x="7596336" y="6131878"/>
            <a:ext cx="1224136" cy="46547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23528" y="5749335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LOKETNÍ</a:t>
            </a:r>
            <a:endParaRPr lang="cs-CZ" sz="4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445282" y="1948834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HOLENNÍ</a:t>
            </a:r>
            <a:endParaRPr lang="cs-CZ" sz="4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9752" y="4472969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VŘETENNÍ</a:t>
            </a:r>
            <a:endParaRPr lang="cs-CZ" sz="4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067944" y="3498283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PAŽNÍ</a:t>
            </a:r>
            <a:endParaRPr lang="cs-CZ" sz="4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550835" y="4487307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LÝTKOVÁ</a:t>
            </a:r>
            <a:endParaRPr lang="cs-CZ" sz="4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023575" y="1628800"/>
            <a:ext cx="2664296" cy="9746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STEHENNÍ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7164469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Zapíšeme si do sešitu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Podle tvaru rozeznáváme kosti:</a:t>
            </a:r>
            <a:endParaRPr lang="cs-CZ" dirty="0" smtClean="0"/>
          </a:p>
          <a:p>
            <a:pPr lvl="0"/>
            <a:r>
              <a:rPr lang="cs-CZ" dirty="0" smtClean="0"/>
              <a:t>Dlouhé př. kost stehenní</a:t>
            </a:r>
          </a:p>
          <a:p>
            <a:pPr lvl="0"/>
            <a:r>
              <a:rPr lang="cs-CZ" dirty="0" smtClean="0"/>
              <a:t>Krátké př. články prstů</a:t>
            </a:r>
          </a:p>
          <a:p>
            <a:pPr lvl="0"/>
            <a:r>
              <a:rPr lang="cs-CZ" dirty="0" smtClean="0"/>
              <a:t>Nepravidelné př. obratel</a:t>
            </a:r>
          </a:p>
          <a:p>
            <a:pPr lvl="0"/>
            <a:r>
              <a:rPr lang="cs-CZ" dirty="0" smtClean="0"/>
              <a:t>Ploché př. kost hrudní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183</Words>
  <Application>Microsoft Office PowerPoint</Application>
  <PresentationFormat>Předvádění na obrazovce (4:3)</PresentationFormat>
  <Paragraphs>68</Paragraphs>
  <Slides>11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 TVARY KOSTÍ</vt:lpstr>
      <vt:lpstr>OPAKUJEME FUNKCI KOSTRY</vt:lpstr>
      <vt:lpstr>OPAKUJEME OSIFIKACE</vt:lpstr>
      <vt:lpstr>Podle tvaru rozeznáváme kosti: </vt:lpstr>
      <vt:lpstr>PLOCHÉ</vt:lpstr>
      <vt:lpstr>KRÁTKÉ</vt:lpstr>
      <vt:lpstr>NEPRAVIDELNÉ</vt:lpstr>
      <vt:lpstr>DLOUHÉ</vt:lpstr>
      <vt:lpstr>Zapíšeme si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KOSTI</dc:title>
  <dc:creator>NB-skola</dc:creator>
  <cp:lastModifiedBy>user</cp:lastModifiedBy>
  <cp:revision>13</cp:revision>
  <dcterms:created xsi:type="dcterms:W3CDTF">2012-11-11T11:49:25Z</dcterms:created>
  <dcterms:modified xsi:type="dcterms:W3CDTF">2013-06-17T21:38:56Z</dcterms:modified>
</cp:coreProperties>
</file>