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AF9AF4-E530-431D-BF24-4E8CC29FD56C}" type="doc">
      <dgm:prSet loTypeId="urn:microsoft.com/office/officeart/2005/8/layout/hProcess11" loCatId="process" qsTypeId="urn:microsoft.com/office/officeart/2005/8/quickstyle/simple1" qsCatId="simple" csTypeId="urn:microsoft.com/office/officeart/2005/8/colors/accent2_4" csCatId="accent2" phldr="1"/>
      <dgm:spPr/>
    </dgm:pt>
    <dgm:pt modelId="{9164D28A-DA6F-4C10-A0E3-74F3C8B6B920}">
      <dgm:prSet phldrT="[Text]"/>
      <dgm:spPr/>
      <dgm:t>
        <a:bodyPr/>
        <a:lstStyle/>
        <a:p>
          <a:r>
            <a:rPr lang="cs-CZ" dirty="0" smtClean="0"/>
            <a:t>chrupavka</a:t>
          </a:r>
          <a:endParaRPr lang="cs-CZ" dirty="0"/>
        </a:p>
      </dgm:t>
    </dgm:pt>
    <dgm:pt modelId="{66472A9D-461E-4FB6-9520-5B2CC0F4627F}" type="parTrans" cxnId="{DBDD8BFF-8DEC-4343-9183-ECEE5A145722}">
      <dgm:prSet/>
      <dgm:spPr/>
      <dgm:t>
        <a:bodyPr/>
        <a:lstStyle/>
        <a:p>
          <a:endParaRPr lang="cs-CZ"/>
        </a:p>
      </dgm:t>
    </dgm:pt>
    <dgm:pt modelId="{AE11DB66-5411-40FD-9EC9-6FED27147CA9}" type="sibTrans" cxnId="{DBDD8BFF-8DEC-4343-9183-ECEE5A145722}">
      <dgm:prSet/>
      <dgm:spPr/>
      <dgm:t>
        <a:bodyPr/>
        <a:lstStyle/>
        <a:p>
          <a:endParaRPr lang="cs-CZ"/>
        </a:p>
      </dgm:t>
    </dgm:pt>
    <dgm:pt modelId="{56DDEEB0-E32C-4311-AA08-E507E3E399D8}">
      <dgm:prSet phldrT="[Text]"/>
      <dgm:spPr/>
      <dgm:t>
        <a:bodyPr/>
        <a:lstStyle/>
        <a:p>
          <a:r>
            <a:rPr lang="cs-CZ" dirty="0" smtClean="0"/>
            <a:t>Postupně převažují anorganické látky – ztráta pružnosti</a:t>
          </a:r>
          <a:endParaRPr lang="cs-CZ" dirty="0"/>
        </a:p>
      </dgm:t>
    </dgm:pt>
    <dgm:pt modelId="{5DF0C86C-51C7-45C6-B949-4061AC9E9AEF}" type="parTrans" cxnId="{57A833D1-4228-4320-9DDB-782634A28A0C}">
      <dgm:prSet/>
      <dgm:spPr/>
      <dgm:t>
        <a:bodyPr/>
        <a:lstStyle/>
        <a:p>
          <a:endParaRPr lang="cs-CZ"/>
        </a:p>
      </dgm:t>
    </dgm:pt>
    <dgm:pt modelId="{7C3CECF3-3349-4FDF-8ADF-A0EF48EAAC8C}" type="sibTrans" cxnId="{57A833D1-4228-4320-9DDB-782634A28A0C}">
      <dgm:prSet/>
      <dgm:spPr/>
      <dgm:t>
        <a:bodyPr/>
        <a:lstStyle/>
        <a:p>
          <a:endParaRPr lang="cs-CZ"/>
        </a:p>
      </dgm:t>
    </dgm:pt>
    <dgm:pt modelId="{1AC6744F-5C36-4EDD-ACC2-AD5D7337DE55}">
      <dgm:prSet phldrT="[Text]"/>
      <dgm:spPr/>
      <dgm:t>
        <a:bodyPr/>
        <a:lstStyle/>
        <a:p>
          <a:r>
            <a:rPr lang="cs-CZ" dirty="0" smtClean="0"/>
            <a:t>staré kosti – křehké, snadno se lámou</a:t>
          </a:r>
          <a:endParaRPr lang="cs-CZ" dirty="0"/>
        </a:p>
      </dgm:t>
    </dgm:pt>
    <dgm:pt modelId="{46F44691-B589-406F-947F-A6473647DBAB}" type="parTrans" cxnId="{C012C34D-D205-48F5-8817-FE8E31B17D4F}">
      <dgm:prSet/>
      <dgm:spPr/>
      <dgm:t>
        <a:bodyPr/>
        <a:lstStyle/>
        <a:p>
          <a:endParaRPr lang="cs-CZ"/>
        </a:p>
      </dgm:t>
    </dgm:pt>
    <dgm:pt modelId="{364E32A4-5539-448A-8B3C-7193B3D511FD}" type="sibTrans" cxnId="{C012C34D-D205-48F5-8817-FE8E31B17D4F}">
      <dgm:prSet/>
      <dgm:spPr/>
      <dgm:t>
        <a:bodyPr/>
        <a:lstStyle/>
        <a:p>
          <a:endParaRPr lang="cs-CZ"/>
        </a:p>
      </dgm:t>
    </dgm:pt>
    <dgm:pt modelId="{BF8B9CDA-635D-41DE-8B85-D4196EB5744B}">
      <dgm:prSet/>
      <dgm:spPr/>
      <dgm:t>
        <a:bodyPr/>
        <a:lstStyle/>
        <a:p>
          <a:r>
            <a:rPr lang="cs-CZ" dirty="0" smtClean="0"/>
            <a:t>ukládání organické hmoty</a:t>
          </a:r>
          <a:endParaRPr lang="cs-CZ" dirty="0"/>
        </a:p>
      </dgm:t>
    </dgm:pt>
    <dgm:pt modelId="{F7A8D06B-FCDE-4536-9E52-43055C75CD82}" type="parTrans" cxnId="{FB61B343-0F4C-4256-8961-DF586268CFC7}">
      <dgm:prSet/>
      <dgm:spPr/>
      <dgm:t>
        <a:bodyPr/>
        <a:lstStyle/>
        <a:p>
          <a:endParaRPr lang="cs-CZ"/>
        </a:p>
      </dgm:t>
    </dgm:pt>
    <dgm:pt modelId="{18E35BDB-F49D-4331-B5D3-12F515CA137E}" type="sibTrans" cxnId="{FB61B343-0F4C-4256-8961-DF586268CFC7}">
      <dgm:prSet/>
      <dgm:spPr/>
      <dgm:t>
        <a:bodyPr/>
        <a:lstStyle/>
        <a:p>
          <a:endParaRPr lang="cs-CZ"/>
        </a:p>
      </dgm:t>
    </dgm:pt>
    <dgm:pt modelId="{9F07C7BF-D209-4B90-8C19-6FF6E0114703}">
      <dgm:prSet/>
      <dgm:spPr/>
      <dgm:t>
        <a:bodyPr/>
        <a:lstStyle/>
        <a:p>
          <a:r>
            <a:rPr lang="cs-CZ" dirty="0" smtClean="0"/>
            <a:t>vznik mladé kosti – převažují organické látky</a:t>
          </a:r>
          <a:endParaRPr lang="cs-CZ" dirty="0"/>
        </a:p>
      </dgm:t>
    </dgm:pt>
    <dgm:pt modelId="{72593509-D880-4256-985D-401DED5D0095}" type="parTrans" cxnId="{B662D507-BFE5-4E27-9038-6689CE82F345}">
      <dgm:prSet/>
      <dgm:spPr/>
      <dgm:t>
        <a:bodyPr/>
        <a:lstStyle/>
        <a:p>
          <a:endParaRPr lang="cs-CZ"/>
        </a:p>
      </dgm:t>
    </dgm:pt>
    <dgm:pt modelId="{53660BDF-A009-4680-9A1F-ACB44C81C355}" type="sibTrans" cxnId="{B662D507-BFE5-4E27-9038-6689CE82F345}">
      <dgm:prSet/>
      <dgm:spPr/>
      <dgm:t>
        <a:bodyPr/>
        <a:lstStyle/>
        <a:p>
          <a:endParaRPr lang="cs-CZ"/>
        </a:p>
      </dgm:t>
    </dgm:pt>
    <dgm:pt modelId="{F6FA782C-A895-4470-9297-9A82629F536F}" type="pres">
      <dgm:prSet presAssocID="{57AF9AF4-E530-431D-BF24-4E8CC29FD56C}" presName="Name0" presStyleCnt="0">
        <dgm:presLayoutVars>
          <dgm:dir/>
          <dgm:resizeHandles val="exact"/>
        </dgm:presLayoutVars>
      </dgm:prSet>
      <dgm:spPr/>
    </dgm:pt>
    <dgm:pt modelId="{E4B8FEE5-D89F-431F-87B5-FEC7E16E7137}" type="pres">
      <dgm:prSet presAssocID="{57AF9AF4-E530-431D-BF24-4E8CC29FD56C}" presName="arrow" presStyleLbl="bgShp" presStyleIdx="0" presStyleCnt="1"/>
      <dgm:spPr/>
    </dgm:pt>
    <dgm:pt modelId="{3CA823AE-8FEB-41F8-9DA8-C034DC82E9F9}" type="pres">
      <dgm:prSet presAssocID="{57AF9AF4-E530-431D-BF24-4E8CC29FD56C}" presName="points" presStyleCnt="0"/>
      <dgm:spPr/>
    </dgm:pt>
    <dgm:pt modelId="{F9ACB4C4-EC79-433D-BB87-E1435EA287D9}" type="pres">
      <dgm:prSet presAssocID="{9164D28A-DA6F-4C10-A0E3-74F3C8B6B920}" presName="compositeA" presStyleCnt="0"/>
      <dgm:spPr/>
    </dgm:pt>
    <dgm:pt modelId="{5F6F77F6-6026-40E3-9D43-A6B037ABB88D}" type="pres">
      <dgm:prSet presAssocID="{9164D28A-DA6F-4C10-A0E3-74F3C8B6B920}" presName="textA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9642C-7FB0-46C6-A9BA-7CC21CFF3831}" type="pres">
      <dgm:prSet presAssocID="{9164D28A-DA6F-4C10-A0E3-74F3C8B6B920}" presName="circleA" presStyleLbl="node1" presStyleIdx="0" presStyleCnt="5"/>
      <dgm:spPr/>
    </dgm:pt>
    <dgm:pt modelId="{EA4451C2-9F9E-4B4B-8F0C-16DF43D37DCD}" type="pres">
      <dgm:prSet presAssocID="{9164D28A-DA6F-4C10-A0E3-74F3C8B6B920}" presName="spaceA" presStyleCnt="0"/>
      <dgm:spPr/>
    </dgm:pt>
    <dgm:pt modelId="{B975756D-F4D1-477F-A98E-494AFC4D946C}" type="pres">
      <dgm:prSet presAssocID="{AE11DB66-5411-40FD-9EC9-6FED27147CA9}" presName="space" presStyleCnt="0"/>
      <dgm:spPr/>
    </dgm:pt>
    <dgm:pt modelId="{B24F50DB-6C61-42B8-B995-F233CEB33801}" type="pres">
      <dgm:prSet presAssocID="{BF8B9CDA-635D-41DE-8B85-D4196EB5744B}" presName="compositeB" presStyleCnt="0"/>
      <dgm:spPr/>
    </dgm:pt>
    <dgm:pt modelId="{70CAF855-111B-4AB4-8F0B-8DC01BD4A1DB}" type="pres">
      <dgm:prSet presAssocID="{BF8B9CDA-635D-41DE-8B85-D4196EB5744B}" presName="textB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F6040-3C23-4CF1-B79D-481189F18275}" type="pres">
      <dgm:prSet presAssocID="{BF8B9CDA-635D-41DE-8B85-D4196EB5744B}" presName="circleB" presStyleLbl="node1" presStyleIdx="1" presStyleCnt="5"/>
      <dgm:spPr/>
    </dgm:pt>
    <dgm:pt modelId="{A0C2165F-AFBA-4644-8ECC-3234E5E623F7}" type="pres">
      <dgm:prSet presAssocID="{BF8B9CDA-635D-41DE-8B85-D4196EB5744B}" presName="spaceB" presStyleCnt="0"/>
      <dgm:spPr/>
    </dgm:pt>
    <dgm:pt modelId="{7991D90B-CE6E-4D69-8DAB-C9FE6D3F9AFE}" type="pres">
      <dgm:prSet presAssocID="{18E35BDB-F49D-4331-B5D3-12F515CA137E}" presName="space" presStyleCnt="0"/>
      <dgm:spPr/>
    </dgm:pt>
    <dgm:pt modelId="{E4FB5796-3885-4AD0-9C3C-DC8BAA411F60}" type="pres">
      <dgm:prSet presAssocID="{9F07C7BF-D209-4B90-8C19-6FF6E0114703}" presName="compositeA" presStyleCnt="0"/>
      <dgm:spPr/>
    </dgm:pt>
    <dgm:pt modelId="{77DDAF49-CAFD-4BA2-8606-AE0761CDAA4F}" type="pres">
      <dgm:prSet presAssocID="{9F07C7BF-D209-4B90-8C19-6FF6E0114703}" presName="textA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DC4F75-C2E1-405D-83FA-7B297D0FB22F}" type="pres">
      <dgm:prSet presAssocID="{9F07C7BF-D209-4B90-8C19-6FF6E0114703}" presName="circleA" presStyleLbl="node1" presStyleIdx="2" presStyleCnt="5"/>
      <dgm:spPr/>
    </dgm:pt>
    <dgm:pt modelId="{E206B5BB-38B6-4FD7-B953-DA4F56A23E6C}" type="pres">
      <dgm:prSet presAssocID="{9F07C7BF-D209-4B90-8C19-6FF6E0114703}" presName="spaceA" presStyleCnt="0"/>
      <dgm:spPr/>
    </dgm:pt>
    <dgm:pt modelId="{80994EB3-F7D7-47AA-B055-578AEFD91E44}" type="pres">
      <dgm:prSet presAssocID="{53660BDF-A009-4680-9A1F-ACB44C81C355}" presName="space" presStyleCnt="0"/>
      <dgm:spPr/>
    </dgm:pt>
    <dgm:pt modelId="{F56B1F9F-2A90-4698-A33E-3DEA7B064C56}" type="pres">
      <dgm:prSet presAssocID="{56DDEEB0-E32C-4311-AA08-E507E3E399D8}" presName="compositeB" presStyleCnt="0"/>
      <dgm:spPr/>
    </dgm:pt>
    <dgm:pt modelId="{6F83108A-7FCE-40C0-9D3E-5A65150E96A9}" type="pres">
      <dgm:prSet presAssocID="{56DDEEB0-E32C-4311-AA08-E507E3E399D8}" presName="textB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C9B7BD-A677-48BC-A038-AF95A9B0B472}" type="pres">
      <dgm:prSet presAssocID="{56DDEEB0-E32C-4311-AA08-E507E3E399D8}" presName="circleB" presStyleLbl="node1" presStyleIdx="3" presStyleCnt="5"/>
      <dgm:spPr/>
    </dgm:pt>
    <dgm:pt modelId="{590747FB-1D45-4200-86DB-05406C5305E4}" type="pres">
      <dgm:prSet presAssocID="{56DDEEB0-E32C-4311-AA08-E507E3E399D8}" presName="spaceB" presStyleCnt="0"/>
      <dgm:spPr/>
    </dgm:pt>
    <dgm:pt modelId="{5DF9C031-9B1B-48B5-9B8F-19BAD41AA621}" type="pres">
      <dgm:prSet presAssocID="{7C3CECF3-3349-4FDF-8ADF-A0EF48EAAC8C}" presName="space" presStyleCnt="0"/>
      <dgm:spPr/>
    </dgm:pt>
    <dgm:pt modelId="{5CB51351-5971-457D-A287-FD2BBA438969}" type="pres">
      <dgm:prSet presAssocID="{1AC6744F-5C36-4EDD-ACC2-AD5D7337DE55}" presName="compositeA" presStyleCnt="0"/>
      <dgm:spPr/>
    </dgm:pt>
    <dgm:pt modelId="{8F9E1C58-DC28-4144-B497-1012629881D6}" type="pres">
      <dgm:prSet presAssocID="{1AC6744F-5C36-4EDD-ACC2-AD5D7337DE55}" presName="textA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B3BFD-1D2E-4CAE-AA79-339941E37BB4}" type="pres">
      <dgm:prSet presAssocID="{1AC6744F-5C36-4EDD-ACC2-AD5D7337DE55}" presName="circleA" presStyleLbl="node1" presStyleIdx="4" presStyleCnt="5"/>
      <dgm:spPr/>
    </dgm:pt>
    <dgm:pt modelId="{57C02E94-BCFE-4864-8A0C-925047124D7C}" type="pres">
      <dgm:prSet presAssocID="{1AC6744F-5C36-4EDD-ACC2-AD5D7337DE55}" presName="spaceA" presStyleCnt="0"/>
      <dgm:spPr/>
    </dgm:pt>
  </dgm:ptLst>
  <dgm:cxnLst>
    <dgm:cxn modelId="{E5E8F768-3785-40A6-BC87-9FB3B9157F87}" type="presOf" srcId="{9F07C7BF-D209-4B90-8C19-6FF6E0114703}" destId="{77DDAF49-CAFD-4BA2-8606-AE0761CDAA4F}" srcOrd="0" destOrd="0" presId="urn:microsoft.com/office/officeart/2005/8/layout/hProcess11"/>
    <dgm:cxn modelId="{B662D507-BFE5-4E27-9038-6689CE82F345}" srcId="{57AF9AF4-E530-431D-BF24-4E8CC29FD56C}" destId="{9F07C7BF-D209-4B90-8C19-6FF6E0114703}" srcOrd="2" destOrd="0" parTransId="{72593509-D880-4256-985D-401DED5D0095}" sibTransId="{53660BDF-A009-4680-9A1F-ACB44C81C355}"/>
    <dgm:cxn modelId="{57A833D1-4228-4320-9DDB-782634A28A0C}" srcId="{57AF9AF4-E530-431D-BF24-4E8CC29FD56C}" destId="{56DDEEB0-E32C-4311-AA08-E507E3E399D8}" srcOrd="3" destOrd="0" parTransId="{5DF0C86C-51C7-45C6-B949-4061AC9E9AEF}" sibTransId="{7C3CECF3-3349-4FDF-8ADF-A0EF48EAAC8C}"/>
    <dgm:cxn modelId="{C012C34D-D205-48F5-8817-FE8E31B17D4F}" srcId="{57AF9AF4-E530-431D-BF24-4E8CC29FD56C}" destId="{1AC6744F-5C36-4EDD-ACC2-AD5D7337DE55}" srcOrd="4" destOrd="0" parTransId="{46F44691-B589-406F-947F-A6473647DBAB}" sibTransId="{364E32A4-5539-448A-8B3C-7193B3D511FD}"/>
    <dgm:cxn modelId="{FAF9F56E-F687-47DD-A61E-9296AA1729B0}" type="presOf" srcId="{9164D28A-DA6F-4C10-A0E3-74F3C8B6B920}" destId="{5F6F77F6-6026-40E3-9D43-A6B037ABB88D}" srcOrd="0" destOrd="0" presId="urn:microsoft.com/office/officeart/2005/8/layout/hProcess11"/>
    <dgm:cxn modelId="{2550E5D0-60A7-470D-A270-9B4BBF5ABCC2}" type="presOf" srcId="{56DDEEB0-E32C-4311-AA08-E507E3E399D8}" destId="{6F83108A-7FCE-40C0-9D3E-5A65150E96A9}" srcOrd="0" destOrd="0" presId="urn:microsoft.com/office/officeart/2005/8/layout/hProcess11"/>
    <dgm:cxn modelId="{6F3DCC44-1529-4EEC-B7C5-FAA2AC7A333D}" type="presOf" srcId="{1AC6744F-5C36-4EDD-ACC2-AD5D7337DE55}" destId="{8F9E1C58-DC28-4144-B497-1012629881D6}" srcOrd="0" destOrd="0" presId="urn:microsoft.com/office/officeart/2005/8/layout/hProcess11"/>
    <dgm:cxn modelId="{9904E36F-7325-447F-BD38-E6200ADD7F09}" type="presOf" srcId="{57AF9AF4-E530-431D-BF24-4E8CC29FD56C}" destId="{F6FA782C-A895-4470-9297-9A82629F536F}" srcOrd="0" destOrd="0" presId="urn:microsoft.com/office/officeart/2005/8/layout/hProcess11"/>
    <dgm:cxn modelId="{DBDD8BFF-8DEC-4343-9183-ECEE5A145722}" srcId="{57AF9AF4-E530-431D-BF24-4E8CC29FD56C}" destId="{9164D28A-DA6F-4C10-A0E3-74F3C8B6B920}" srcOrd="0" destOrd="0" parTransId="{66472A9D-461E-4FB6-9520-5B2CC0F4627F}" sibTransId="{AE11DB66-5411-40FD-9EC9-6FED27147CA9}"/>
    <dgm:cxn modelId="{7B71343D-6F9A-479B-AED2-257A670348D2}" type="presOf" srcId="{BF8B9CDA-635D-41DE-8B85-D4196EB5744B}" destId="{70CAF855-111B-4AB4-8F0B-8DC01BD4A1DB}" srcOrd="0" destOrd="0" presId="urn:microsoft.com/office/officeart/2005/8/layout/hProcess11"/>
    <dgm:cxn modelId="{FB61B343-0F4C-4256-8961-DF586268CFC7}" srcId="{57AF9AF4-E530-431D-BF24-4E8CC29FD56C}" destId="{BF8B9CDA-635D-41DE-8B85-D4196EB5744B}" srcOrd="1" destOrd="0" parTransId="{F7A8D06B-FCDE-4536-9E52-43055C75CD82}" sibTransId="{18E35BDB-F49D-4331-B5D3-12F515CA137E}"/>
    <dgm:cxn modelId="{9FDA8EBD-6DF7-4EA2-84BD-6B4AF7E5C824}" type="presParOf" srcId="{F6FA782C-A895-4470-9297-9A82629F536F}" destId="{E4B8FEE5-D89F-431F-87B5-FEC7E16E7137}" srcOrd="0" destOrd="0" presId="urn:microsoft.com/office/officeart/2005/8/layout/hProcess11"/>
    <dgm:cxn modelId="{94D7BB63-B4C6-49AC-A7B5-1C6BE82ECC3B}" type="presParOf" srcId="{F6FA782C-A895-4470-9297-9A82629F536F}" destId="{3CA823AE-8FEB-41F8-9DA8-C034DC82E9F9}" srcOrd="1" destOrd="0" presId="urn:microsoft.com/office/officeart/2005/8/layout/hProcess11"/>
    <dgm:cxn modelId="{BF22C0B4-77CC-4C69-BCE4-98E8EBF7D029}" type="presParOf" srcId="{3CA823AE-8FEB-41F8-9DA8-C034DC82E9F9}" destId="{F9ACB4C4-EC79-433D-BB87-E1435EA287D9}" srcOrd="0" destOrd="0" presId="urn:microsoft.com/office/officeart/2005/8/layout/hProcess11"/>
    <dgm:cxn modelId="{660DA0DF-AA4D-43AF-A571-2E6153BA0C22}" type="presParOf" srcId="{F9ACB4C4-EC79-433D-BB87-E1435EA287D9}" destId="{5F6F77F6-6026-40E3-9D43-A6B037ABB88D}" srcOrd="0" destOrd="0" presId="urn:microsoft.com/office/officeart/2005/8/layout/hProcess11"/>
    <dgm:cxn modelId="{9B540953-6574-4CD5-B1AA-FB1B8F6104CE}" type="presParOf" srcId="{F9ACB4C4-EC79-433D-BB87-E1435EA287D9}" destId="{BBB9642C-7FB0-46C6-A9BA-7CC21CFF3831}" srcOrd="1" destOrd="0" presId="urn:microsoft.com/office/officeart/2005/8/layout/hProcess11"/>
    <dgm:cxn modelId="{29AA8D33-5552-4090-83A4-0FF3775BEDB0}" type="presParOf" srcId="{F9ACB4C4-EC79-433D-BB87-E1435EA287D9}" destId="{EA4451C2-9F9E-4B4B-8F0C-16DF43D37DCD}" srcOrd="2" destOrd="0" presId="urn:microsoft.com/office/officeart/2005/8/layout/hProcess11"/>
    <dgm:cxn modelId="{11689A98-1DD6-40A1-8E3A-067CF446B35C}" type="presParOf" srcId="{3CA823AE-8FEB-41F8-9DA8-C034DC82E9F9}" destId="{B975756D-F4D1-477F-A98E-494AFC4D946C}" srcOrd="1" destOrd="0" presId="urn:microsoft.com/office/officeart/2005/8/layout/hProcess11"/>
    <dgm:cxn modelId="{6D31DDBA-7314-4C08-B623-309E2FC82CE8}" type="presParOf" srcId="{3CA823AE-8FEB-41F8-9DA8-C034DC82E9F9}" destId="{B24F50DB-6C61-42B8-B995-F233CEB33801}" srcOrd="2" destOrd="0" presId="urn:microsoft.com/office/officeart/2005/8/layout/hProcess11"/>
    <dgm:cxn modelId="{D600D1AF-815C-45ED-9A6B-1241095BA31A}" type="presParOf" srcId="{B24F50DB-6C61-42B8-B995-F233CEB33801}" destId="{70CAF855-111B-4AB4-8F0B-8DC01BD4A1DB}" srcOrd="0" destOrd="0" presId="urn:microsoft.com/office/officeart/2005/8/layout/hProcess11"/>
    <dgm:cxn modelId="{105133E8-E236-46FA-8410-ACED1FA90F35}" type="presParOf" srcId="{B24F50DB-6C61-42B8-B995-F233CEB33801}" destId="{D0AF6040-3C23-4CF1-B79D-481189F18275}" srcOrd="1" destOrd="0" presId="urn:microsoft.com/office/officeart/2005/8/layout/hProcess11"/>
    <dgm:cxn modelId="{8FE1958C-AD52-4060-8EE1-ECB2D8E27B2B}" type="presParOf" srcId="{B24F50DB-6C61-42B8-B995-F233CEB33801}" destId="{A0C2165F-AFBA-4644-8ECC-3234E5E623F7}" srcOrd="2" destOrd="0" presId="urn:microsoft.com/office/officeart/2005/8/layout/hProcess11"/>
    <dgm:cxn modelId="{E9EF3CBD-36F0-46AB-B07B-C1FCA15B91EE}" type="presParOf" srcId="{3CA823AE-8FEB-41F8-9DA8-C034DC82E9F9}" destId="{7991D90B-CE6E-4D69-8DAB-C9FE6D3F9AFE}" srcOrd="3" destOrd="0" presId="urn:microsoft.com/office/officeart/2005/8/layout/hProcess11"/>
    <dgm:cxn modelId="{F90802C5-9CB3-4A55-BE4D-BD229AD43E29}" type="presParOf" srcId="{3CA823AE-8FEB-41F8-9DA8-C034DC82E9F9}" destId="{E4FB5796-3885-4AD0-9C3C-DC8BAA411F60}" srcOrd="4" destOrd="0" presId="urn:microsoft.com/office/officeart/2005/8/layout/hProcess11"/>
    <dgm:cxn modelId="{9FC24AA2-B3C6-4686-AD84-13A2904CDC0E}" type="presParOf" srcId="{E4FB5796-3885-4AD0-9C3C-DC8BAA411F60}" destId="{77DDAF49-CAFD-4BA2-8606-AE0761CDAA4F}" srcOrd="0" destOrd="0" presId="urn:microsoft.com/office/officeart/2005/8/layout/hProcess11"/>
    <dgm:cxn modelId="{5FA90D66-947F-4E7E-A012-A1E92C59B52D}" type="presParOf" srcId="{E4FB5796-3885-4AD0-9C3C-DC8BAA411F60}" destId="{2FDC4F75-C2E1-405D-83FA-7B297D0FB22F}" srcOrd="1" destOrd="0" presId="urn:microsoft.com/office/officeart/2005/8/layout/hProcess11"/>
    <dgm:cxn modelId="{23021E95-564A-4F64-86ED-4B5A13F6A30A}" type="presParOf" srcId="{E4FB5796-3885-4AD0-9C3C-DC8BAA411F60}" destId="{E206B5BB-38B6-4FD7-B953-DA4F56A23E6C}" srcOrd="2" destOrd="0" presId="urn:microsoft.com/office/officeart/2005/8/layout/hProcess11"/>
    <dgm:cxn modelId="{BA5B3600-22ED-4280-B8B1-559A70753EB0}" type="presParOf" srcId="{3CA823AE-8FEB-41F8-9DA8-C034DC82E9F9}" destId="{80994EB3-F7D7-47AA-B055-578AEFD91E44}" srcOrd="5" destOrd="0" presId="urn:microsoft.com/office/officeart/2005/8/layout/hProcess11"/>
    <dgm:cxn modelId="{F5369D95-8753-4C5D-A16E-9AA797B55B80}" type="presParOf" srcId="{3CA823AE-8FEB-41F8-9DA8-C034DC82E9F9}" destId="{F56B1F9F-2A90-4698-A33E-3DEA7B064C56}" srcOrd="6" destOrd="0" presId="urn:microsoft.com/office/officeart/2005/8/layout/hProcess11"/>
    <dgm:cxn modelId="{65472D3F-0C70-4CC0-942B-83C1874D3408}" type="presParOf" srcId="{F56B1F9F-2A90-4698-A33E-3DEA7B064C56}" destId="{6F83108A-7FCE-40C0-9D3E-5A65150E96A9}" srcOrd="0" destOrd="0" presId="urn:microsoft.com/office/officeart/2005/8/layout/hProcess11"/>
    <dgm:cxn modelId="{E31F3833-2E83-4FF1-B28D-91EAE649E8EF}" type="presParOf" srcId="{F56B1F9F-2A90-4698-A33E-3DEA7B064C56}" destId="{6AC9B7BD-A677-48BC-A038-AF95A9B0B472}" srcOrd="1" destOrd="0" presId="urn:microsoft.com/office/officeart/2005/8/layout/hProcess11"/>
    <dgm:cxn modelId="{EC94CD52-BF52-4C71-9E80-38E43CF559D5}" type="presParOf" srcId="{F56B1F9F-2A90-4698-A33E-3DEA7B064C56}" destId="{590747FB-1D45-4200-86DB-05406C5305E4}" srcOrd="2" destOrd="0" presId="urn:microsoft.com/office/officeart/2005/8/layout/hProcess11"/>
    <dgm:cxn modelId="{39D1B0EC-74CD-430F-B590-7A0C3CE21CB5}" type="presParOf" srcId="{3CA823AE-8FEB-41F8-9DA8-C034DC82E9F9}" destId="{5DF9C031-9B1B-48B5-9B8F-19BAD41AA621}" srcOrd="7" destOrd="0" presId="urn:microsoft.com/office/officeart/2005/8/layout/hProcess11"/>
    <dgm:cxn modelId="{BE72F0EE-F3E2-45CC-BDFB-2514BF7FA50C}" type="presParOf" srcId="{3CA823AE-8FEB-41F8-9DA8-C034DC82E9F9}" destId="{5CB51351-5971-457D-A287-FD2BBA438969}" srcOrd="8" destOrd="0" presId="urn:microsoft.com/office/officeart/2005/8/layout/hProcess11"/>
    <dgm:cxn modelId="{4A9765F3-A211-4FE6-8301-62AEC64B1CC0}" type="presParOf" srcId="{5CB51351-5971-457D-A287-FD2BBA438969}" destId="{8F9E1C58-DC28-4144-B497-1012629881D6}" srcOrd="0" destOrd="0" presId="urn:microsoft.com/office/officeart/2005/8/layout/hProcess11"/>
    <dgm:cxn modelId="{7B46B01D-DD88-4861-8180-FC4FEDAE453E}" type="presParOf" srcId="{5CB51351-5971-457D-A287-FD2BBA438969}" destId="{10EB3BFD-1D2E-4CAE-AA79-339941E37BB4}" srcOrd="1" destOrd="0" presId="urn:microsoft.com/office/officeart/2005/8/layout/hProcess11"/>
    <dgm:cxn modelId="{14600D16-F645-4F65-8C2A-D6AC806113B1}" type="presParOf" srcId="{5CB51351-5971-457D-A287-FD2BBA438969}" destId="{57C02E94-BCFE-4864-8A0C-925047124D7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4B8FEE5-D89F-431F-87B5-FEC7E16E7137}">
      <dsp:nvSpPr>
        <dsp:cNvPr id="0" name=""/>
        <dsp:cNvSpPr/>
      </dsp:nvSpPr>
      <dsp:spPr>
        <a:xfrm>
          <a:off x="0" y="1089980"/>
          <a:ext cx="8229600" cy="1453306"/>
        </a:xfrm>
        <a:prstGeom prst="notchedRightArrow">
          <a:avLst/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F77F6-6026-40E3-9D43-A6B037ABB88D}">
      <dsp:nvSpPr>
        <dsp:cNvPr id="0" name=""/>
        <dsp:cNvSpPr/>
      </dsp:nvSpPr>
      <dsp:spPr>
        <a:xfrm>
          <a:off x="3254" y="0"/>
          <a:ext cx="1423101" cy="1453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chrupavka</a:t>
          </a:r>
          <a:endParaRPr lang="cs-CZ" sz="1700" kern="1200" dirty="0"/>
        </a:p>
      </dsp:txBody>
      <dsp:txXfrm>
        <a:off x="3254" y="0"/>
        <a:ext cx="1423101" cy="1453306"/>
      </dsp:txXfrm>
    </dsp:sp>
    <dsp:sp modelId="{BBB9642C-7FB0-46C6-A9BA-7CC21CFF3831}">
      <dsp:nvSpPr>
        <dsp:cNvPr id="0" name=""/>
        <dsp:cNvSpPr/>
      </dsp:nvSpPr>
      <dsp:spPr>
        <a:xfrm>
          <a:off x="533142" y="1634970"/>
          <a:ext cx="363326" cy="363326"/>
        </a:xfrm>
        <a:prstGeom prst="ellips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AF855-111B-4AB4-8F0B-8DC01BD4A1DB}">
      <dsp:nvSpPr>
        <dsp:cNvPr id="0" name=""/>
        <dsp:cNvSpPr/>
      </dsp:nvSpPr>
      <dsp:spPr>
        <a:xfrm>
          <a:off x="1497511" y="2179960"/>
          <a:ext cx="1423101" cy="1453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ukládání organické hmoty</a:t>
          </a:r>
          <a:endParaRPr lang="cs-CZ" sz="1700" kern="1200" dirty="0"/>
        </a:p>
      </dsp:txBody>
      <dsp:txXfrm>
        <a:off x="1497511" y="2179960"/>
        <a:ext cx="1423101" cy="1453306"/>
      </dsp:txXfrm>
    </dsp:sp>
    <dsp:sp modelId="{D0AF6040-3C23-4CF1-B79D-481189F18275}">
      <dsp:nvSpPr>
        <dsp:cNvPr id="0" name=""/>
        <dsp:cNvSpPr/>
      </dsp:nvSpPr>
      <dsp:spPr>
        <a:xfrm>
          <a:off x="2027399" y="1634970"/>
          <a:ext cx="363326" cy="363326"/>
        </a:xfrm>
        <a:prstGeom prst="ellipse">
          <a:avLst/>
        </a:prstGeom>
        <a:solidFill>
          <a:schemeClr val="accent2">
            <a:shade val="50000"/>
            <a:hueOff val="-16594"/>
            <a:satOff val="-3364"/>
            <a:lumOff val="185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DAF49-CAFD-4BA2-8606-AE0761CDAA4F}">
      <dsp:nvSpPr>
        <dsp:cNvPr id="0" name=""/>
        <dsp:cNvSpPr/>
      </dsp:nvSpPr>
      <dsp:spPr>
        <a:xfrm>
          <a:off x="2991769" y="0"/>
          <a:ext cx="1423101" cy="1453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vznik mladé kosti – převažují organické látky</a:t>
          </a:r>
          <a:endParaRPr lang="cs-CZ" sz="1700" kern="1200" dirty="0"/>
        </a:p>
      </dsp:txBody>
      <dsp:txXfrm>
        <a:off x="2991769" y="0"/>
        <a:ext cx="1423101" cy="1453306"/>
      </dsp:txXfrm>
    </dsp:sp>
    <dsp:sp modelId="{2FDC4F75-C2E1-405D-83FA-7B297D0FB22F}">
      <dsp:nvSpPr>
        <dsp:cNvPr id="0" name=""/>
        <dsp:cNvSpPr/>
      </dsp:nvSpPr>
      <dsp:spPr>
        <a:xfrm>
          <a:off x="3521656" y="1634970"/>
          <a:ext cx="363326" cy="363326"/>
        </a:xfrm>
        <a:prstGeom prst="ellipse">
          <a:avLst/>
        </a:prstGeom>
        <a:solidFill>
          <a:schemeClr val="accent2">
            <a:shade val="50000"/>
            <a:hueOff val="-33187"/>
            <a:satOff val="-6727"/>
            <a:lumOff val="370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3108A-7FCE-40C0-9D3E-5A65150E96A9}">
      <dsp:nvSpPr>
        <dsp:cNvPr id="0" name=""/>
        <dsp:cNvSpPr/>
      </dsp:nvSpPr>
      <dsp:spPr>
        <a:xfrm>
          <a:off x="4486026" y="2179960"/>
          <a:ext cx="1423101" cy="1453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Postupně převažují anorganické látky – ztráta pružnosti</a:t>
          </a:r>
          <a:endParaRPr lang="cs-CZ" sz="1700" kern="1200" dirty="0"/>
        </a:p>
      </dsp:txBody>
      <dsp:txXfrm>
        <a:off x="4486026" y="2179960"/>
        <a:ext cx="1423101" cy="1453306"/>
      </dsp:txXfrm>
    </dsp:sp>
    <dsp:sp modelId="{6AC9B7BD-A677-48BC-A038-AF95A9B0B472}">
      <dsp:nvSpPr>
        <dsp:cNvPr id="0" name=""/>
        <dsp:cNvSpPr/>
      </dsp:nvSpPr>
      <dsp:spPr>
        <a:xfrm>
          <a:off x="5015913" y="1634970"/>
          <a:ext cx="363326" cy="363326"/>
        </a:xfrm>
        <a:prstGeom prst="ellipse">
          <a:avLst/>
        </a:prstGeom>
        <a:solidFill>
          <a:schemeClr val="accent2">
            <a:shade val="50000"/>
            <a:hueOff val="-33187"/>
            <a:satOff val="-6727"/>
            <a:lumOff val="370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E1C58-DC28-4144-B497-1012629881D6}">
      <dsp:nvSpPr>
        <dsp:cNvPr id="0" name=""/>
        <dsp:cNvSpPr/>
      </dsp:nvSpPr>
      <dsp:spPr>
        <a:xfrm>
          <a:off x="5980283" y="0"/>
          <a:ext cx="1423101" cy="1453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staré kosti – křehké, snadno se lámou</a:t>
          </a:r>
          <a:endParaRPr lang="cs-CZ" sz="1700" kern="1200" dirty="0"/>
        </a:p>
      </dsp:txBody>
      <dsp:txXfrm>
        <a:off x="5980283" y="0"/>
        <a:ext cx="1423101" cy="1453306"/>
      </dsp:txXfrm>
    </dsp:sp>
    <dsp:sp modelId="{10EB3BFD-1D2E-4CAE-AA79-339941E37BB4}">
      <dsp:nvSpPr>
        <dsp:cNvPr id="0" name=""/>
        <dsp:cNvSpPr/>
      </dsp:nvSpPr>
      <dsp:spPr>
        <a:xfrm>
          <a:off x="6510170" y="1634970"/>
          <a:ext cx="363326" cy="363326"/>
        </a:xfrm>
        <a:prstGeom prst="ellipse">
          <a:avLst/>
        </a:prstGeom>
        <a:solidFill>
          <a:schemeClr val="accent2">
            <a:shade val="50000"/>
            <a:hueOff val="-16594"/>
            <a:satOff val="-3364"/>
            <a:lumOff val="185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   32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8/03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47664" y="2492896"/>
            <a:ext cx="6248400" cy="107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3563888" y="1628800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87624" y="692696"/>
            <a:ext cx="7700392" cy="1656184"/>
          </a:xfrm>
        </p:spPr>
        <p:txBody>
          <a:bodyPr/>
          <a:lstStyle/>
          <a:p>
            <a:r>
              <a:rPr lang="cs-CZ" dirty="0" smtClean="0"/>
              <a:t>KOSTRA ČLOVĚKA </a:t>
            </a:r>
            <a:br>
              <a:rPr lang="cs-CZ" dirty="0" smtClean="0"/>
            </a:br>
            <a:r>
              <a:rPr lang="cs-CZ" dirty="0" smtClean="0"/>
              <a:t> vznik a růst kostí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PAHXLQBV\MC900416000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179512" y="332656"/>
            <a:ext cx="2808312" cy="5414061"/>
          </a:xfrm>
          <a:prstGeom prst="rect">
            <a:avLst/>
          </a:prstGeom>
          <a:noFill/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11560" y="2924944"/>
            <a:ext cx="7920880" cy="381642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b="1" u="sng" dirty="0" smtClean="0"/>
              <a:t>Klíčová slova: </a:t>
            </a:r>
          </a:p>
          <a:p>
            <a:pPr algn="l"/>
            <a:r>
              <a:rPr lang="cs-CZ" dirty="0" smtClean="0"/>
              <a:t>osifikace, okostice, chrupavka, houbovitá a hutná kostní tkáň, kloubní pouzdro, jamka a hlavice</a:t>
            </a:r>
          </a:p>
          <a:p>
            <a:pPr algn="l"/>
            <a:endParaRPr lang="cs-CZ" dirty="0" smtClean="0"/>
          </a:p>
          <a:p>
            <a:pPr algn="l"/>
            <a:r>
              <a:rPr lang="cs-CZ" b="1" u="sng" dirty="0" smtClean="0"/>
              <a:t>Anotace:</a:t>
            </a:r>
            <a:r>
              <a:rPr lang="cs-CZ" dirty="0" smtClean="0"/>
              <a:t> </a:t>
            </a:r>
          </a:p>
          <a:p>
            <a:pPr algn="l"/>
            <a:r>
              <a:rPr lang="cs-CZ" dirty="0" smtClean="0"/>
              <a:t>Pomocí prezentace seznámení s funkcí kostry, vzniku a růstu kostí, vnitřní stavbě dlouhých kostí a kloubů, zápis do sešitu.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FUNKCE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5256584" cy="478539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/>
              <a:t>opora </a:t>
            </a:r>
            <a:r>
              <a:rPr lang="cs-CZ" sz="3600" b="1" dirty="0"/>
              <a:t>těla </a:t>
            </a:r>
            <a:endParaRPr lang="cs-CZ" sz="3600" b="1" dirty="0" smtClean="0"/>
          </a:p>
          <a:p>
            <a:pPr marL="0" indent="0" algn="ctr">
              <a:buNone/>
            </a:pPr>
            <a:endParaRPr lang="cs-CZ" sz="3600" b="1" dirty="0" smtClean="0"/>
          </a:p>
          <a:p>
            <a:pPr marL="0" indent="0" algn="ctr">
              <a:buNone/>
            </a:pPr>
            <a:r>
              <a:rPr lang="cs-CZ" sz="3600" b="1" dirty="0" smtClean="0"/>
              <a:t>chrání </a:t>
            </a:r>
            <a:r>
              <a:rPr lang="cs-CZ" sz="3600" b="1" dirty="0"/>
              <a:t>důležité </a:t>
            </a:r>
            <a:r>
              <a:rPr lang="cs-CZ" sz="3600" b="1" dirty="0" smtClean="0"/>
              <a:t>orgány</a:t>
            </a:r>
          </a:p>
          <a:p>
            <a:pPr marL="0" indent="0" algn="ctr">
              <a:buNone/>
            </a:pPr>
            <a:r>
              <a:rPr lang="cs-CZ" sz="3600" b="1" dirty="0" smtClean="0"/>
              <a:t>  </a:t>
            </a:r>
          </a:p>
          <a:p>
            <a:pPr marL="0" indent="0" algn="ctr">
              <a:buNone/>
            </a:pPr>
            <a:r>
              <a:rPr lang="cs-CZ" sz="3600" b="1" dirty="0" smtClean="0"/>
              <a:t>krvetvorba</a:t>
            </a:r>
            <a:r>
              <a:rPr lang="cs-CZ" sz="3600" dirty="0" smtClean="0"/>
              <a:t> </a:t>
            </a:r>
            <a:r>
              <a:rPr lang="cs-CZ" sz="3600" dirty="0"/>
              <a:t>-vznik </a:t>
            </a:r>
            <a:r>
              <a:rPr lang="cs-CZ" sz="3600" dirty="0" smtClean="0"/>
              <a:t>červených, bílých krvinek </a:t>
            </a:r>
            <a:r>
              <a:rPr lang="cs-CZ" sz="3600" dirty="0"/>
              <a:t>a krevních destiček </a:t>
            </a:r>
            <a:r>
              <a:rPr lang="cs-CZ" sz="3600" dirty="0" smtClean="0"/>
              <a:t>       (</a:t>
            </a:r>
            <a:r>
              <a:rPr lang="cs-CZ" sz="3600" dirty="0"/>
              <a:t>kostní dřeň)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NB-skola\AppData\Local\Microsoft\Windows\Temporary Internet Files\Content.IE5\EUZ7C3HW\MP900321150[3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833" b="90000" l="9813" r="89953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8720"/>
            <a:ext cx="4032448" cy="5652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8892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kosti </a:t>
            </a:r>
            <a:r>
              <a:rPr lang="cs-CZ" dirty="0"/>
              <a:t>vznikají z vazivové nebo chrupavčité tkáně </a:t>
            </a:r>
            <a:r>
              <a:rPr lang="cs-CZ" dirty="0" smtClean="0"/>
              <a:t>kostnatěním neboli OSIFIKACÍ</a:t>
            </a:r>
            <a:endParaRPr lang="cs-CZ" dirty="0"/>
          </a:p>
          <a:p>
            <a:r>
              <a:rPr lang="cs-CZ" u="sng" dirty="0" smtClean="0"/>
              <a:t>růst </a:t>
            </a:r>
            <a:r>
              <a:rPr lang="cs-CZ" u="sng" dirty="0"/>
              <a:t>kosti do šířky</a:t>
            </a:r>
            <a:r>
              <a:rPr lang="cs-CZ" dirty="0"/>
              <a:t> zajišťuje </a:t>
            </a:r>
            <a:r>
              <a:rPr lang="cs-CZ" b="1" dirty="0"/>
              <a:t>okostice </a:t>
            </a:r>
            <a:r>
              <a:rPr lang="cs-CZ" b="1" dirty="0" smtClean="0"/>
              <a:t>(vazivový povrch kostí , který je bohatě cévně zásoben)</a:t>
            </a:r>
            <a:r>
              <a:rPr lang="cs-CZ" dirty="0" smtClean="0"/>
              <a:t> </a:t>
            </a:r>
          </a:p>
          <a:p>
            <a:endParaRPr lang="cs-CZ" u="sng" dirty="0" smtClean="0"/>
          </a:p>
          <a:p>
            <a:r>
              <a:rPr lang="cs-CZ" u="sng" dirty="0" smtClean="0"/>
              <a:t>růst </a:t>
            </a:r>
            <a:r>
              <a:rPr lang="cs-CZ" u="sng" dirty="0"/>
              <a:t>kosti do délky</a:t>
            </a:r>
            <a:r>
              <a:rPr lang="cs-CZ" dirty="0"/>
              <a:t> zajišťují </a:t>
            </a:r>
            <a:r>
              <a:rPr lang="cs-CZ" b="1" dirty="0"/>
              <a:t>růstové chrupavky</a:t>
            </a:r>
            <a:r>
              <a:rPr lang="cs-CZ" dirty="0"/>
              <a:t> v dlouhých </a:t>
            </a:r>
            <a:r>
              <a:rPr lang="cs-CZ" dirty="0" smtClean="0"/>
              <a:t>kostech</a:t>
            </a:r>
            <a:endParaRPr lang="cs-CZ" dirty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4063" r="964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48200" y="2348706"/>
            <a:ext cx="4038600" cy="3028950"/>
          </a:xfrm>
        </p:spPr>
      </p:pic>
      <p:cxnSp>
        <p:nvCxnSpPr>
          <p:cNvPr id="9" name="Přímá spojnice se šipkou 8"/>
          <p:cNvCxnSpPr/>
          <p:nvPr/>
        </p:nvCxnSpPr>
        <p:spPr>
          <a:xfrm>
            <a:off x="4644008" y="3356992"/>
            <a:ext cx="237626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788024" y="4797152"/>
            <a:ext cx="237626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932040" y="2924944"/>
            <a:ext cx="2376264" cy="2016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44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JSOU PEVNÉ A PRUŽNÉ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91680" y="1340768"/>
            <a:ext cx="2592288" cy="936104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PEVNOST ZAJIŠŤUJÍ ANORGANICKÉ LÁTKY</a:t>
            </a:r>
          </a:p>
          <a:p>
            <a:pPr algn="ctr"/>
            <a:r>
              <a:rPr lang="cs-CZ" b="1" dirty="0" smtClean="0"/>
              <a:t>(VÁPNÍK, FOSFOR, SOLI)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788024" y="1340768"/>
            <a:ext cx="2592288" cy="936104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PRUŽNOST ZAJIŠŤUJÍ ORGANICKÉ LÁTKY</a:t>
            </a:r>
          </a:p>
          <a:p>
            <a:pPr algn="ctr"/>
            <a:r>
              <a:rPr lang="cs-CZ" b="1" dirty="0" smtClean="0"/>
              <a:t>( OSSEIN =BÍLKOVINA)</a:t>
            </a:r>
            <a:endParaRPr lang="cs-CZ" b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2492896"/>
          <a:ext cx="8229600" cy="3633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4B8FEE5-D89F-431F-87B5-FEC7E16E71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graphicEl>
                                              <a:dgm id="{E4B8FEE5-D89F-431F-87B5-FEC7E16E71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graphicEl>
                                              <a:dgm id="{E4B8FEE5-D89F-431F-87B5-FEC7E16E71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BB9642C-7FB0-46C6-A9BA-7CC21CFF3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graphicEl>
                                              <a:dgm id="{BBB9642C-7FB0-46C6-A9BA-7CC21CFF3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graphicEl>
                                              <a:dgm id="{BBB9642C-7FB0-46C6-A9BA-7CC21CFF3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F6F77F6-6026-40E3-9D43-A6B037A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graphicEl>
                                              <a:dgm id="{5F6F77F6-6026-40E3-9D43-A6B037A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graphicEl>
                                              <a:dgm id="{5F6F77F6-6026-40E3-9D43-A6B037A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0AF6040-3C23-4CF1-B79D-481189F182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graphicEl>
                                              <a:dgm id="{D0AF6040-3C23-4CF1-B79D-481189F182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graphicEl>
                                              <a:dgm id="{D0AF6040-3C23-4CF1-B79D-481189F182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0CAF855-111B-4AB4-8F0B-8DC01BD4A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graphicEl>
                                              <a:dgm id="{70CAF855-111B-4AB4-8F0B-8DC01BD4A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graphicEl>
                                              <a:dgm id="{70CAF855-111B-4AB4-8F0B-8DC01BD4A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FDC4F75-C2E1-405D-83FA-7B297D0FB2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graphicEl>
                                              <a:dgm id="{2FDC4F75-C2E1-405D-83FA-7B297D0FB2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graphicEl>
                                              <a:dgm id="{2FDC4F75-C2E1-405D-83FA-7B297D0FB2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7DDAF49-CAFD-4BA2-8606-AE0761CDA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graphicEl>
                                              <a:dgm id="{77DDAF49-CAFD-4BA2-8606-AE0761CDA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graphicEl>
                                              <a:dgm id="{77DDAF49-CAFD-4BA2-8606-AE0761CDA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AC9B7BD-A677-48BC-A038-AF95A9B0B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graphicEl>
                                              <a:dgm id="{6AC9B7BD-A677-48BC-A038-AF95A9B0B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graphicEl>
                                              <a:dgm id="{6AC9B7BD-A677-48BC-A038-AF95A9B0B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83108A-7FCE-40C0-9D3E-5A65150E96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graphicEl>
                                              <a:dgm id="{6F83108A-7FCE-40C0-9D3E-5A65150E96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graphicEl>
                                              <a:dgm id="{6F83108A-7FCE-40C0-9D3E-5A65150E96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0EB3BFD-1D2E-4CAE-AA79-339941E37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graphicEl>
                                              <a:dgm id="{10EB3BFD-1D2E-4CAE-AA79-339941E37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graphicEl>
                                              <a:dgm id="{10EB3BFD-1D2E-4CAE-AA79-339941E37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F9E1C58-DC28-4144-B497-10126298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graphicEl>
                                              <a:dgm id="{8F9E1C58-DC28-4144-B497-10126298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graphicEl>
                                              <a:dgm id="{8F9E1C58-DC28-4144-B497-10126298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Graphic spid="8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DLOUHÉ KOSTI:</a:t>
            </a:r>
            <a:endParaRPr lang="cs-CZ" dirty="0"/>
          </a:p>
        </p:txBody>
      </p:sp>
      <p:pic>
        <p:nvPicPr>
          <p:cNvPr id="4" name="Zástupný symbol pro obsah 3" descr="P108083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grayscl/>
            <a:lum contrast="20000"/>
          </a:blip>
          <a:srcRect l="8201" t="21362" r="8272" b="50000"/>
          <a:stretch>
            <a:fillRect/>
          </a:stretch>
        </p:blipFill>
        <p:spPr>
          <a:xfrm rot="5400000">
            <a:off x="-540569" y="3284985"/>
            <a:ext cx="5040561" cy="1296144"/>
          </a:xfrm>
        </p:spPr>
      </p:pic>
      <p:sp>
        <p:nvSpPr>
          <p:cNvPr id="5" name="TextovéPole 4"/>
          <p:cNvSpPr txBox="1"/>
          <p:nvPr/>
        </p:nvSpPr>
        <p:spPr>
          <a:xfrm>
            <a:off x="3131840" y="3429000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OKOSTICE =povrch kosti</a:t>
            </a:r>
          </a:p>
          <a:p>
            <a:r>
              <a:rPr lang="cs-CZ" sz="2800" dirty="0" smtClean="0"/>
              <a:t>zajišťuje růst kosti do šířky chrání a vyživuje.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492896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HUTNÁ KOSTNÍ TKÁŇ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412776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HOUBOVITÁ KOSTNÍ TKÁŇ</a:t>
            </a:r>
          </a:p>
          <a:p>
            <a:r>
              <a:rPr lang="cs-CZ" sz="2400" dirty="0" smtClean="0"/>
              <a:t>zajišťuje pevnost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795897"/>
            <a:ext cx="53285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KOSTNÍ DŘEŇ zajišťuje </a:t>
            </a:r>
            <a:r>
              <a:rPr lang="cs-CZ" sz="3200" dirty="0" smtClean="0"/>
              <a:t>krvetvorbu =</a:t>
            </a:r>
          </a:p>
          <a:p>
            <a:r>
              <a:rPr lang="cs-CZ" sz="2400" dirty="0" smtClean="0"/>
              <a:t>vznik červených, bílých krvinek a  krevních destiček.</a:t>
            </a:r>
          </a:p>
        </p:txBody>
      </p:sp>
      <p:cxnSp>
        <p:nvCxnSpPr>
          <p:cNvPr id="12" name="Přímá spojovací šipka 11"/>
          <p:cNvCxnSpPr>
            <a:endCxn id="7" idx="1"/>
          </p:cNvCxnSpPr>
          <p:nvPr/>
        </p:nvCxnSpPr>
        <p:spPr>
          <a:xfrm flipV="1">
            <a:off x="2411760" y="1828275"/>
            <a:ext cx="576064" cy="16056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23728" y="2636912"/>
            <a:ext cx="79208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5" idx="1"/>
          </p:cNvCxnSpPr>
          <p:nvPr/>
        </p:nvCxnSpPr>
        <p:spPr>
          <a:xfrm>
            <a:off x="2339752" y="3573016"/>
            <a:ext cx="792088" cy="5177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123728" y="5157192"/>
            <a:ext cx="936104" cy="7026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KLOUBU</a:t>
            </a:r>
            <a:endParaRPr lang="cs-CZ" dirty="0"/>
          </a:p>
        </p:txBody>
      </p:sp>
      <p:pic>
        <p:nvPicPr>
          <p:cNvPr id="1028" name="Picture 4" descr="C:\Documents and Settings\User\Local Settings\Temporary Internet Files\Content.IE5\LHU4YSIK\MP90038578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556792"/>
            <a:ext cx="3232831" cy="4525963"/>
          </a:xfrm>
          <a:prstGeom prst="rect">
            <a:avLst/>
          </a:prstGeom>
          <a:noFill/>
        </p:spPr>
      </p:pic>
      <p:sp>
        <p:nvSpPr>
          <p:cNvPr id="8" name="Pětiúhelník 7"/>
          <p:cNvSpPr/>
          <p:nvPr/>
        </p:nvSpPr>
        <p:spPr>
          <a:xfrm rot="1905170">
            <a:off x="418790" y="1401265"/>
            <a:ext cx="2963078" cy="1178709"/>
          </a:xfrm>
          <a:prstGeom prst="homePlat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KLOUBNÍ  POUZDRO</a:t>
            </a:r>
            <a:r>
              <a:rPr lang="cs-CZ" sz="2000" b="1" dirty="0" smtClean="0"/>
              <a:t>, </a:t>
            </a:r>
            <a:r>
              <a:rPr lang="cs-CZ" sz="2000" dirty="0" smtClean="0">
                <a:solidFill>
                  <a:schemeClr val="tx1"/>
                </a:solidFill>
              </a:rPr>
              <a:t>KTERÉ PRODUKUJE</a:t>
            </a:r>
            <a:r>
              <a:rPr lang="cs-CZ" sz="2000" b="1" dirty="0" smtClean="0">
                <a:solidFill>
                  <a:schemeClr val="tx1"/>
                </a:solidFill>
              </a:rPr>
              <a:t> KLOUBNÍ MAZ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899592" y="3140968"/>
            <a:ext cx="2448272" cy="792088"/>
          </a:xfrm>
          <a:prstGeom prst="homePlat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KLOUBNÍ  HLAVICE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 rot="4232678" flipH="1">
            <a:off x="3676664" y="4044350"/>
            <a:ext cx="2071606" cy="859265"/>
          </a:xfrm>
          <a:prstGeom prst="homePlat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CHRUPAVKA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4644008" y="2708920"/>
            <a:ext cx="3816424" cy="936104"/>
          </a:xfrm>
          <a:prstGeom prst="homePlat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KLOUBNÍ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JAMKA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ZAPÍŠEME DO SEŠITU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23731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dirty="0" smtClean="0"/>
              <a:t>KOSTRA</a:t>
            </a:r>
          </a:p>
          <a:p>
            <a:pPr>
              <a:buNone/>
            </a:pPr>
            <a:r>
              <a:rPr lang="cs-CZ" sz="3000" u="sng" dirty="0" smtClean="0"/>
              <a:t>funkce kostry</a:t>
            </a:r>
            <a:r>
              <a:rPr lang="cs-CZ" sz="3000" dirty="0" smtClean="0"/>
              <a:t>: </a:t>
            </a:r>
          </a:p>
          <a:p>
            <a:pPr>
              <a:buNone/>
            </a:pPr>
            <a:r>
              <a:rPr lang="cs-CZ" dirty="0" smtClean="0"/>
              <a:t>1. Opora těla 2. Chrání důležité orgány 3.krvetvorba -vznik červených krvinek a krevních destiček (kostní dřeň)</a:t>
            </a:r>
          </a:p>
          <a:p>
            <a:pPr>
              <a:buNone/>
            </a:pPr>
            <a:r>
              <a:rPr lang="cs-CZ" dirty="0" smtClean="0"/>
              <a:t>Kosti vznikají z vazivové nebo chrupavčité tkáně kostnatěním = </a:t>
            </a:r>
            <a:r>
              <a:rPr lang="cs-CZ" b="1" dirty="0" smtClean="0"/>
              <a:t>osifikací.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u="sng" dirty="0" smtClean="0"/>
              <a:t>Růst kosti do šířky</a:t>
            </a:r>
            <a:r>
              <a:rPr lang="cs-CZ" dirty="0" smtClean="0"/>
              <a:t> zajišťuje </a:t>
            </a:r>
            <a:r>
              <a:rPr lang="cs-CZ" b="1" dirty="0" smtClean="0"/>
              <a:t>okostice (vazivo)</a:t>
            </a:r>
            <a:r>
              <a:rPr lang="cs-CZ" dirty="0" smtClean="0"/>
              <a:t> a </a:t>
            </a:r>
            <a:r>
              <a:rPr lang="cs-CZ" u="sng" dirty="0" smtClean="0"/>
              <a:t>růst kosti do délky</a:t>
            </a:r>
            <a:r>
              <a:rPr lang="cs-CZ" dirty="0" smtClean="0"/>
              <a:t> zajišťují </a:t>
            </a:r>
            <a:r>
              <a:rPr lang="cs-CZ" b="1" dirty="0" smtClean="0"/>
              <a:t>růstové chrupavky</a:t>
            </a:r>
            <a:r>
              <a:rPr lang="cs-CZ" dirty="0" smtClean="0"/>
              <a:t> v dlouhých kostech.</a:t>
            </a:r>
          </a:p>
          <a:p>
            <a:pPr>
              <a:buNone/>
            </a:pPr>
            <a:r>
              <a:rPr lang="cs-CZ" u="sng" dirty="0" smtClean="0"/>
              <a:t>Vnitřní stavba dlouhých kosti:</a:t>
            </a:r>
            <a:r>
              <a:rPr lang="cs-CZ" dirty="0" smtClean="0"/>
              <a:t> okostice, hutná kostní tkáň, houbovitá kostní tkáň, kostní dřeň </a:t>
            </a:r>
          </a:p>
          <a:p>
            <a:pPr>
              <a:buNone/>
            </a:pPr>
            <a:r>
              <a:rPr lang="cs-CZ" u="sng" dirty="0" smtClean="0"/>
              <a:t>Stavba kloubu</a:t>
            </a:r>
            <a:r>
              <a:rPr lang="cs-CZ" dirty="0" smtClean="0"/>
              <a:t>: hlavice, jamka, kloubní pouzdro, které produkuje kloubní maz, kloubní chrupavka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244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KOSTRA ČLOVĚKA   vznik a růst kostí</vt:lpstr>
      <vt:lpstr>FUNKCE KOSTRY</vt:lpstr>
      <vt:lpstr>OSIFIKACE</vt:lpstr>
      <vt:lpstr>KOSTI JSOU PEVNÉ A PRUŽNÉ</vt:lpstr>
      <vt:lpstr>VNITŘNÍ STAVBA DLOUHÉ KOSTI:</vt:lpstr>
      <vt:lpstr>STAVBA KLOUBU</vt:lpstr>
      <vt:lpstr>ZAPÍŠEME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ČLOVĚKA</dc:title>
  <cp:lastModifiedBy>user</cp:lastModifiedBy>
  <cp:revision>10</cp:revision>
  <dcterms:modified xsi:type="dcterms:W3CDTF">2013-06-17T21:40:42Z</dcterms:modified>
</cp:coreProperties>
</file>