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56" r:id="rId2"/>
    <p:sldId id="277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72" r:id="rId16"/>
    <p:sldId id="273" r:id="rId17"/>
    <p:sldId id="274" r:id="rId18"/>
    <p:sldId id="275" r:id="rId19"/>
    <p:sldId id="276" r:id="rId20"/>
    <p:sldId id="257" r:id="rId21"/>
    <p:sldId id="258" r:id="rId22"/>
    <p:sldId id="259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39" autoAdjust="0"/>
    <p:restoredTop sz="94660"/>
  </p:normalViewPr>
  <p:slideViewPr>
    <p:cSldViewPr>
      <p:cViewPr varScale="1">
        <p:scale>
          <a:sx n="69" d="100"/>
          <a:sy n="69" d="100"/>
        </p:scale>
        <p:origin x="-552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8D866F-D609-4A8C-B739-5CF60D959D4C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A63A81-DD92-4BF3-9A89-F33241D52D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8D866F-D609-4A8C-B739-5CF60D959D4C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A63A81-DD92-4BF3-9A89-F33241D52D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8D866F-D609-4A8C-B739-5CF60D959D4C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A63A81-DD92-4BF3-9A89-F33241D52D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8D866F-D609-4A8C-B739-5CF60D959D4C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A63A81-DD92-4BF3-9A89-F33241D52D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8D866F-D609-4A8C-B739-5CF60D959D4C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A63A81-DD92-4BF3-9A89-F33241D52D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8D866F-D609-4A8C-B739-5CF60D959D4C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A63A81-DD92-4BF3-9A89-F33241D52D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8D866F-D609-4A8C-B739-5CF60D959D4C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A63A81-DD92-4BF3-9A89-F33241D52D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8D866F-D609-4A8C-B739-5CF60D959D4C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A63A81-DD92-4BF3-9A89-F33241D52D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8D866F-D609-4A8C-B739-5CF60D959D4C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A63A81-DD92-4BF3-9A89-F33241D52DEC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8D866F-D609-4A8C-B739-5CF60D959D4C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A63A81-DD92-4BF3-9A89-F33241D52D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8D866F-D609-4A8C-B739-5CF60D959D4C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A63A81-DD92-4BF3-9A89-F33241D52D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8D866F-D609-4A8C-B739-5CF60D959D4C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DA63A81-DD92-4BF3-9A89-F33241D52D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slide" Target="slide20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slide" Target="slide13.xml"/><Relationship Id="rId13" Type="http://schemas.openxmlformats.org/officeDocument/2006/relationships/slide" Target="slide18.xml"/><Relationship Id="rId18" Type="http://schemas.openxmlformats.org/officeDocument/2006/relationships/slide" Target="slide20.xml"/><Relationship Id="rId3" Type="http://schemas.openxmlformats.org/officeDocument/2006/relationships/slide" Target="slide8.xml"/><Relationship Id="rId7" Type="http://schemas.openxmlformats.org/officeDocument/2006/relationships/slide" Target="slide9.xml"/><Relationship Id="rId12" Type="http://schemas.openxmlformats.org/officeDocument/2006/relationships/slide" Target="slide14.xml"/><Relationship Id="rId17" Type="http://schemas.openxmlformats.org/officeDocument/2006/relationships/slide" Target="slide19.xml"/><Relationship Id="rId2" Type="http://schemas.openxmlformats.org/officeDocument/2006/relationships/slide" Target="slide4.xml"/><Relationship Id="rId16" Type="http://schemas.openxmlformats.org/officeDocument/2006/relationships/slide" Target="slide15.xml"/><Relationship Id="rId20" Type="http://schemas.openxmlformats.org/officeDocument/2006/relationships/image" Target="../media/image3.emf"/><Relationship Id="rId1" Type="http://schemas.openxmlformats.org/officeDocument/2006/relationships/slideLayout" Target="../slideLayouts/slideLayout2.xml"/><Relationship Id="rId6" Type="http://schemas.openxmlformats.org/officeDocument/2006/relationships/slide" Target="slide5.xml"/><Relationship Id="rId11" Type="http://schemas.openxmlformats.org/officeDocument/2006/relationships/slide" Target="slide10.xml"/><Relationship Id="rId5" Type="http://schemas.openxmlformats.org/officeDocument/2006/relationships/slide" Target="slide16.xml"/><Relationship Id="rId15" Type="http://schemas.openxmlformats.org/officeDocument/2006/relationships/slide" Target="slide11.xml"/><Relationship Id="rId10" Type="http://schemas.openxmlformats.org/officeDocument/2006/relationships/slide" Target="slide6.xml"/><Relationship Id="rId19" Type="http://schemas.openxmlformats.org/officeDocument/2006/relationships/image" Target="NULL"/><Relationship Id="rId4" Type="http://schemas.openxmlformats.org/officeDocument/2006/relationships/slide" Target="slide12.xml"/><Relationship Id="rId9" Type="http://schemas.openxmlformats.org/officeDocument/2006/relationships/slide" Target="slide17.xml"/><Relationship Id="rId14" Type="http://schemas.openxmlformats.org/officeDocument/2006/relationships/slide" Target="slide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20.xml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20.xml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20.xml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e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//upload.wikimedia.org/wikipedia/commons/7/7b/Some_of_the_bodies_being_removed_by_German_civilians_for_decent_burial_at_Gusen_Concentration_Camp,_Muhlhausen,_near_Linz,_Austria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jpeg"/><Relationship Id="rId4" Type="http://schemas.openxmlformats.org/officeDocument/2006/relationships/hyperlink" Target="//upload.wikimedia.org/wikipedia/commons/b/bc/Slave_laborers_at_Buchenwald.jpg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20.xml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emf"/><Relationship Id="rId4" Type="http://schemas.openxmlformats.org/officeDocument/2006/relationships/image" Target="../media/image9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20.xml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emf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20.xml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20.xml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em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" Target="slide20.xml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jpe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" Target="slide20.xml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" Target="slide20.xml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" Target="slide20.xml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" Target="slide20.xml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jpe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hyperlink" Target="http://office.microsoft.com/cs-cz/images/results.aspx?qu=t%C4%9Bhotenstv%C3%AD&amp;ctt=1" TargetMode="External"/><Relationship Id="rId13" Type="http://schemas.openxmlformats.org/officeDocument/2006/relationships/hyperlink" Target="http://cs.wikipedia.org/wiki/Soubor:Some_of_the_bodies_being_removed_by_German_civilians_for_decent_burial_at_Gusen_Concentration_Camp,_Muhlhausen,_near_Linz,_Austria.jpg" TargetMode="External"/><Relationship Id="rId18" Type="http://schemas.openxmlformats.org/officeDocument/2006/relationships/hyperlink" Target="http://cs.wikipedia.org/wiki/Soubor:Martin_Luther_King_Jr_NYWTS.jpg" TargetMode="External"/><Relationship Id="rId3" Type="http://schemas.openxmlformats.org/officeDocument/2006/relationships/hyperlink" Target="http://office.microsoft.com/cs-cz/images/results.aspx?ex=2&amp;qu=hra" TargetMode="External"/><Relationship Id="rId7" Type="http://schemas.openxmlformats.org/officeDocument/2006/relationships/hyperlink" Target="http://office.microsoft.com/cs-cz/images/results.aspx?qu=majetek&amp;ctt=1" TargetMode="External"/><Relationship Id="rId12" Type="http://schemas.openxmlformats.org/officeDocument/2006/relationships/hyperlink" Target="http://office.microsoft.com/cs-cz/images/results.aspx?qu=pozdrav&amp;ctt=1" TargetMode="External"/><Relationship Id="rId17" Type="http://schemas.openxmlformats.org/officeDocument/2006/relationships/hyperlink" Target="http://cs.wikipedia.org/wiki/Soubor:Tom%C3%A1%C5%A1_Garrigue_Masaryk_1925.PNG" TargetMode="External"/><Relationship Id="rId2" Type="http://schemas.openxmlformats.org/officeDocument/2006/relationships/hyperlink" Target="http://office.microsoft.com/cs-cz/images/results.aspx?qu=vesel%C3%BD&amp;ctt=1" TargetMode="External"/><Relationship Id="rId16" Type="http://schemas.openxmlformats.org/officeDocument/2006/relationships/hyperlink" Target="http://cs.wikipedia.org/wiki/Soubor:V%C3%A1clav_Havel_2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office.microsoft.com/cs-cz/images/results.aspx?qu=%C3%BAsm%C4%9Bv&amp;ctt=1" TargetMode="External"/><Relationship Id="rId11" Type="http://schemas.openxmlformats.org/officeDocument/2006/relationships/hyperlink" Target="http://office.microsoft.com/cs-cz/images/results.aspx?qu=ch%C5%AFze&amp;ex=1" TargetMode="External"/><Relationship Id="rId5" Type="http://schemas.openxmlformats.org/officeDocument/2006/relationships/hyperlink" Target="http://office.microsoft.com/cs-cz/images/results.aspx?qu=cizinec&amp;ctt=1" TargetMode="External"/><Relationship Id="rId15" Type="http://schemas.openxmlformats.org/officeDocument/2006/relationships/hyperlink" Target="http://cs.wikipedia.org/wiki/Soubor:Vaclav_Klaus_with_Obamas.jpg" TargetMode="External"/><Relationship Id="rId10" Type="http://schemas.openxmlformats.org/officeDocument/2006/relationships/hyperlink" Target="http://office.microsoft.com/cs-cz/images/results.aspx?qu=%C5%A1kola&amp;ctt=1" TargetMode="External"/><Relationship Id="rId4" Type="http://schemas.openxmlformats.org/officeDocument/2006/relationships/hyperlink" Target="http://office.microsoft.com/cs-cz/images/results.aspx?qu=smutek&amp;ctt=1" TargetMode="External"/><Relationship Id="rId9" Type="http://schemas.openxmlformats.org/officeDocument/2006/relationships/hyperlink" Target="http://office.microsoft.com/cs-cz/images/results.aspx?qu=ochrana&amp;ctt=1" TargetMode="External"/><Relationship Id="rId14" Type="http://schemas.openxmlformats.org/officeDocument/2006/relationships/hyperlink" Target="http://cs.wikipedia.org/wiki/Soubor:Slave_laborers_at_Buchenwald.jpg" TargetMode="Externa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2" descr="OPVK_hor_zakladni_logolink_RGB_cz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5736" y="5994514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5" name="Obdélník 4"/>
          <p:cNvSpPr/>
          <p:nvPr/>
        </p:nvSpPr>
        <p:spPr>
          <a:xfrm>
            <a:off x="4355976" y="332656"/>
            <a:ext cx="4572000" cy="4247317"/>
          </a:xfrm>
          <a:prstGeom prst="rect">
            <a:avLst/>
          </a:prstGeom>
        </p:spPr>
        <p:txBody>
          <a:bodyPr>
            <a:spAutoFit/>
          </a:bodyPr>
          <a:lstStyle/>
          <a:p>
            <a:pPr lvl="0">
              <a:defRPr/>
            </a:pPr>
            <a:r>
              <a:rPr lang="cs-CZ" kern="0" dirty="0"/>
              <a:t>Název školy: </a:t>
            </a:r>
            <a:r>
              <a:rPr lang="cs-CZ" b="1" kern="0" dirty="0"/>
              <a:t>ZŠ Štětí, Ostrovní 300</a:t>
            </a:r>
            <a:r>
              <a:rPr lang="cs-CZ" kern="0" dirty="0"/>
              <a:t/>
            </a:r>
            <a:br>
              <a:rPr lang="cs-CZ" kern="0" dirty="0"/>
            </a:br>
            <a:r>
              <a:rPr lang="cs-CZ" kern="0" dirty="0"/>
              <a:t>Autor: </a:t>
            </a:r>
            <a:r>
              <a:rPr lang="cs-CZ" b="1" kern="0" dirty="0"/>
              <a:t>Sandra Tichá</a:t>
            </a:r>
            <a:r>
              <a:rPr lang="cs-CZ" kern="0" dirty="0"/>
              <a:t/>
            </a:r>
            <a:br>
              <a:rPr lang="cs-CZ" kern="0" dirty="0"/>
            </a:br>
            <a:r>
              <a:rPr lang="cs-CZ" kern="0" dirty="0"/>
              <a:t>Název materiálu: </a:t>
            </a:r>
            <a:br>
              <a:rPr lang="cs-CZ" kern="0" dirty="0"/>
            </a:br>
            <a:r>
              <a:rPr lang="cs-CZ" b="1" kern="0" dirty="0"/>
              <a:t>VY_32_INOVACE_ </a:t>
            </a:r>
            <a:r>
              <a:rPr lang="cs-CZ" b="1" kern="0" dirty="0" smtClean="0"/>
              <a:t>VO.7.B.13_</a:t>
            </a:r>
            <a:r>
              <a:rPr lang="cs-CZ" b="1" kern="0" dirty="0" err="1" smtClean="0"/>
              <a:t>lidska</a:t>
            </a:r>
            <a:r>
              <a:rPr lang="cs-CZ" b="1" kern="0" dirty="0" smtClean="0"/>
              <a:t>_</a:t>
            </a:r>
            <a:r>
              <a:rPr lang="cs-CZ" b="1" kern="0" dirty="0" err="1" smtClean="0"/>
              <a:t>prava</a:t>
            </a:r>
            <a:r>
              <a:rPr lang="cs-CZ" b="1" kern="0" dirty="0" smtClean="0"/>
              <a:t>_</a:t>
            </a:r>
            <a:r>
              <a:rPr lang="cs-CZ" b="1" kern="0" dirty="0" err="1" smtClean="0"/>
              <a:t>opakovani</a:t>
            </a:r>
            <a:r>
              <a:rPr lang="cs-CZ" b="1" kern="0" dirty="0" smtClean="0"/>
              <a:t> </a:t>
            </a:r>
            <a:endParaRPr lang="cs-CZ" b="1" kern="0" dirty="0"/>
          </a:p>
          <a:p>
            <a:pPr lvl="0">
              <a:defRPr/>
            </a:pPr>
            <a:r>
              <a:rPr lang="cs-CZ" kern="0" dirty="0"/>
              <a:t>Datum: </a:t>
            </a:r>
            <a:r>
              <a:rPr lang="cs-CZ" kern="0" dirty="0" smtClean="0"/>
              <a:t>20.2.2012</a:t>
            </a:r>
            <a:endParaRPr lang="cs-CZ" kern="0" dirty="0"/>
          </a:p>
          <a:p>
            <a:pPr lvl="0">
              <a:defRPr/>
            </a:pPr>
            <a:r>
              <a:rPr lang="cs-CZ" kern="0" dirty="0"/>
              <a:t>Ročník: sedmý</a:t>
            </a:r>
          </a:p>
          <a:p>
            <a:pPr lvl="0">
              <a:defRPr/>
            </a:pPr>
            <a:r>
              <a:rPr lang="cs-CZ" kern="0" dirty="0"/>
              <a:t>Vzdělávací oblast: Člověk a společnost</a:t>
            </a:r>
          </a:p>
          <a:p>
            <a:pPr lvl="0">
              <a:defRPr/>
            </a:pPr>
            <a:r>
              <a:rPr lang="cs-CZ" kern="0" dirty="0"/>
              <a:t>Vzdělávací obor: Výchova k občanství</a:t>
            </a:r>
            <a:br>
              <a:rPr lang="cs-CZ" kern="0" dirty="0"/>
            </a:br>
            <a:r>
              <a:rPr lang="cs-CZ" kern="0" dirty="0"/>
              <a:t>Název: Lidská </a:t>
            </a:r>
            <a:r>
              <a:rPr lang="cs-CZ" kern="0" dirty="0" smtClean="0"/>
              <a:t>práva - opakování</a:t>
            </a:r>
            <a:r>
              <a:rPr lang="cs-CZ" kern="0" dirty="0"/>
              <a:t/>
            </a:r>
            <a:br>
              <a:rPr lang="cs-CZ" kern="0" dirty="0"/>
            </a:br>
            <a:r>
              <a:rPr lang="cs-CZ" kern="0" dirty="0"/>
              <a:t>Číslo operačního programu: </a:t>
            </a:r>
            <a:r>
              <a:rPr lang="cs-CZ" b="1" kern="0" dirty="0"/>
              <a:t>CZ.1.07/1.4.00/21.1693</a:t>
            </a:r>
          </a:p>
          <a:p>
            <a:pPr lvl="0">
              <a:defRPr/>
            </a:pPr>
            <a:r>
              <a:rPr lang="cs-CZ" kern="0" dirty="0"/>
              <a:t>Název projektu: </a:t>
            </a:r>
            <a:r>
              <a:rPr lang="cs-CZ" b="1" kern="0" dirty="0"/>
              <a:t>PRIMA ŠKOLA</a:t>
            </a:r>
          </a:p>
        </p:txBody>
      </p:sp>
      <p:sp>
        <p:nvSpPr>
          <p:cNvPr id="6" name="Obdélník 5"/>
          <p:cNvSpPr/>
          <p:nvPr/>
        </p:nvSpPr>
        <p:spPr>
          <a:xfrm>
            <a:off x="437489" y="4544624"/>
            <a:ext cx="382508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/>
              <a:t>LIDSKÁ PRÁVA </a:t>
            </a:r>
            <a:r>
              <a:rPr lang="cs-CZ" b="1" smtClean="0"/>
              <a:t>- opakování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437489" y="5049689"/>
            <a:ext cx="835292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Anotace: Prezentace je určena pro sedmý ročník ZŠ a </a:t>
            </a:r>
            <a:r>
              <a:rPr lang="cs-CZ" smtClean="0"/>
              <a:t>slouží </a:t>
            </a:r>
          </a:p>
          <a:p>
            <a:r>
              <a:rPr lang="cs-CZ" smtClean="0"/>
              <a:t>k </a:t>
            </a:r>
            <a:r>
              <a:rPr lang="cs-CZ" dirty="0" smtClean="0"/>
              <a:t>opakování znalostí o lidských právech.</a:t>
            </a:r>
            <a:endParaRPr lang="cs-CZ" b="1" dirty="0" smtClean="0"/>
          </a:p>
          <a:p>
            <a:endParaRPr lang="cs-CZ" b="1" dirty="0"/>
          </a:p>
        </p:txBody>
      </p:sp>
      <p:pic>
        <p:nvPicPr>
          <p:cNvPr id="8" name="Picture 4" descr="logo"/>
          <p:cNvPicPr>
            <a:picLocks noChangeAspect="1" noChangeArrowheads="1"/>
          </p:cNvPicPr>
          <p:nvPr/>
        </p:nvPicPr>
        <p:blipFill>
          <a:blip r:embed="rId3" cstate="print">
            <a:duotone>
              <a:prstClr val="black"/>
              <a:schemeClr val="accent4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715590" y="332656"/>
            <a:ext cx="1892201" cy="1804746"/>
          </a:xfrm>
          <a:prstGeom prst="rect">
            <a:avLst/>
          </a:prstGeom>
          <a:noFill/>
          <a:effectLst>
            <a:outerShdw blurRad="50800" dist="50800" dir="5400000" algn="ctr" rotWithShape="0">
              <a:schemeClr val="tx1"/>
            </a:outerShdw>
          </a:effectLst>
        </p:spPr>
      </p:pic>
    </p:spTree>
    <p:extLst>
      <p:ext uri="{BB962C8B-B14F-4D97-AF65-F5344CB8AC3E}">
        <p14:creationId xmlns="" xmlns:p14="http://schemas.microsoft.com/office/powerpoint/2010/main" val="18789164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Pravidla hry</a:t>
            </a:r>
            <a:endParaRPr lang="cs-CZ" dirty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971600" y="1916832"/>
            <a:ext cx="7016824" cy="415895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SzPct val="101000"/>
              <a:buFont typeface="Courier New" pitchFamily="49" charset="0"/>
              <a:buChar char="o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400" dirty="0" smtClean="0"/>
              <a:t>Vytvořte 4 soutěžní skupiny.</a:t>
            </a:r>
          </a:p>
          <a:p>
            <a:r>
              <a:rPr lang="cs-CZ" sz="1400" dirty="0" smtClean="0"/>
              <a:t>Tým si vybere otázku podle svých znalostí. Čísla ve sloupci k danému tématu značí obtížnost otázky </a:t>
            </a:r>
          </a:p>
          <a:p>
            <a:pPr indent="0">
              <a:buFont typeface="Wingdings 2" charset="2"/>
              <a:buNone/>
            </a:pPr>
            <a:r>
              <a:rPr lang="cs-CZ" sz="1400" dirty="0" smtClean="0"/>
              <a:t>	(1- nejlehčí).</a:t>
            </a:r>
          </a:p>
          <a:p>
            <a:r>
              <a:rPr lang="cs-CZ" sz="1400" dirty="0" smtClean="0"/>
              <a:t>Nad otázkou se mohou poradit (10 sec), odpovídá pouze jeden za celou skupinu. </a:t>
            </a:r>
          </a:p>
          <a:p>
            <a:r>
              <a:rPr lang="cs-CZ" sz="1400" dirty="0" smtClean="0"/>
              <a:t>Soutěžní skupiny se střídají po jedné otázce.</a:t>
            </a:r>
          </a:p>
          <a:p>
            <a:r>
              <a:rPr lang="cs-CZ" sz="1400" dirty="0" smtClean="0"/>
              <a:t>Body se zaznamenávají na tabuli, je zvolen jeden zapisovatel (ten se neúčastní soutěže).</a:t>
            </a:r>
          </a:p>
          <a:p>
            <a:r>
              <a:rPr lang="cs-CZ" sz="1400" dirty="0" smtClean="0"/>
              <a:t>Vítězí skupina s nejvyšším počtem bodů.</a:t>
            </a:r>
          </a:p>
          <a:p>
            <a:r>
              <a:rPr lang="cs-CZ" sz="1400" dirty="0" smtClean="0"/>
              <a:t>Pokud by vybírající tým nevěděl odpověď na otázku, může na ni odpovědět kterákoliv skupina. Získá za ni ale jen jeden bod.</a:t>
            </a:r>
          </a:p>
          <a:p>
            <a:r>
              <a:rPr lang="cs-CZ" sz="1400" dirty="0" smtClean="0"/>
              <a:t>Pokud by některý hráč jiného týmu odpověď vykřikl, ztrácí jeho skupina možnost volby otázky a čeká než proběhne jedno celé kolo.</a:t>
            </a:r>
            <a:endParaRPr lang="cs-CZ" sz="1400" dirty="0"/>
          </a:p>
        </p:txBody>
      </p:sp>
      <p:pic>
        <p:nvPicPr>
          <p:cNvPr id="5" name="Picture 3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7235" y="404664"/>
            <a:ext cx="1192209" cy="1008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26336963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Vyberte si otázky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="" xmlns:p14="http://schemas.microsoft.com/office/powerpoint/2010/main" val="1142458903"/>
              </p:ext>
            </p:extLst>
          </p:nvPr>
        </p:nvGraphicFramePr>
        <p:xfrm>
          <a:off x="1043608" y="1772816"/>
          <a:ext cx="7124700" cy="2123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81175"/>
                <a:gridCol w="1781175"/>
                <a:gridCol w="1781175"/>
                <a:gridCol w="1781175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Odborný název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Základní lidská práva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Slušné</a:t>
                      </a:r>
                      <a:r>
                        <a:rPr lang="cs-CZ" baseline="0" dirty="0" smtClean="0"/>
                        <a:t> chování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Osobnost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hlinkClick r:id="rId2" action="ppaction://hlinksldjump"/>
                        </a:rPr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hlinkClick r:id="rId3" action="ppaction://hlinksldjump"/>
                        </a:rPr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hlinkClick r:id="rId4" action="ppaction://hlinksldjump"/>
                        </a:rPr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hlinkClick r:id="rId5" action="ppaction://hlinksldjump"/>
                        </a:rPr>
                        <a:t>1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hlinkClick r:id="rId6" action="ppaction://hlinksldjump"/>
                        </a:rPr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hlinkClick r:id="rId7" action="ppaction://hlinksldjump"/>
                        </a:rPr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hlinkClick r:id="rId8" action="ppaction://hlinksldjump"/>
                        </a:rPr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hlinkClick r:id="rId9" action="ppaction://hlinksldjump"/>
                        </a:rPr>
                        <a:t>2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hlinkClick r:id="rId10" action="ppaction://hlinksldjump"/>
                        </a:rPr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hlinkClick r:id="rId11" action="ppaction://hlinksldjump"/>
                        </a:rPr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hlinkClick r:id="rId12" action="ppaction://hlinksldjump"/>
                        </a:rPr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hlinkClick r:id="rId13" action="ppaction://hlinksldjump"/>
                        </a:rPr>
                        <a:t>3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hlinkClick r:id="rId14" action="ppaction://hlinksldjump"/>
                        </a:rPr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hlinkClick r:id="rId15" action="ppaction://hlinksldjump"/>
                        </a:rPr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hlinkClick r:id="rId16" action="ppaction://hlinksldjump"/>
                        </a:rPr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hlinkClick r:id="rId17" action="ppaction://hlinksldjump"/>
                        </a:rPr>
                        <a:t>4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>
            <a:hlinkClick r:id="rId18" action="ppaction://hlinksldjump"/>
          </p:cNvPr>
          <p:cNvPicPr>
            <a:picLocks noChangeAspect="1" noChangeArrowheads="1"/>
          </p:cNvPicPr>
          <p:nvPr/>
        </p:nvPicPr>
        <p:blipFill>
          <a:blip r:embed="rId19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539348">
            <a:off x="3339449" y="3704863"/>
            <a:ext cx="2397195" cy="33123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>
            <a:hlinkClick r:id="rId18" action="ppaction://hlinksldjump"/>
          </p:cNvPr>
          <p:cNvPicPr>
            <a:picLocks noChangeAspect="1" noChangeArrowheads="1"/>
          </p:cNvPicPr>
          <p:nvPr/>
        </p:nvPicPr>
        <p:blipFill>
          <a:blip r:embed="rId20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404664"/>
            <a:ext cx="1192209" cy="1008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37454300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Odborný název (1 bod)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1807361"/>
            <a:ext cx="7125112" cy="2557743"/>
          </a:xfrm>
        </p:spPr>
        <p:txBody>
          <a:bodyPr/>
          <a:lstStyle/>
          <a:p>
            <a:r>
              <a:rPr lang="cs-CZ" dirty="0" smtClean="0"/>
              <a:t>Ponižující nebo agresivní jednání zaměřené proti příslušníkům jiné národnosti nebo rasy.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______________________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475656" y="4365104"/>
            <a:ext cx="51125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Rasismus</a:t>
            </a:r>
            <a:endParaRPr lang="cs-CZ" dirty="0"/>
          </a:p>
        </p:txBody>
      </p:sp>
      <p:sp>
        <p:nvSpPr>
          <p:cNvPr id="5" name="Šipka doleva 4">
            <a:hlinkClick r:id="rId2" action="ppaction://hlinksldjump"/>
          </p:cNvPr>
          <p:cNvSpPr/>
          <p:nvPr/>
        </p:nvSpPr>
        <p:spPr>
          <a:xfrm>
            <a:off x="7956376" y="5949280"/>
            <a:ext cx="792088" cy="360040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4077072"/>
            <a:ext cx="3657600" cy="2438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26531452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Odborný název (2 body)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1807361"/>
            <a:ext cx="7125112" cy="2341719"/>
          </a:xfrm>
        </p:spPr>
        <p:txBody>
          <a:bodyPr/>
          <a:lstStyle/>
          <a:p>
            <a:r>
              <a:rPr lang="cs-CZ" dirty="0" smtClean="0"/>
              <a:t>Omezování práv jednotlivců či skupin.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___________________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475656" y="4038258"/>
            <a:ext cx="37444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Diskriminace </a:t>
            </a:r>
            <a:endParaRPr lang="cs-CZ" dirty="0"/>
          </a:p>
        </p:txBody>
      </p:sp>
      <p:sp>
        <p:nvSpPr>
          <p:cNvPr id="5" name="Šipka doleva 4">
            <a:hlinkClick r:id="rId2" action="ppaction://hlinksldjump"/>
          </p:cNvPr>
          <p:cNvSpPr/>
          <p:nvPr/>
        </p:nvSpPr>
        <p:spPr>
          <a:xfrm>
            <a:off x="7956376" y="5949280"/>
            <a:ext cx="792088" cy="360040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4" name="Picture 2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84472" y="3573016"/>
            <a:ext cx="2016224" cy="29950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1732724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Odborný název (3 body)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1807361"/>
            <a:ext cx="7125112" cy="2557743"/>
          </a:xfrm>
        </p:spPr>
        <p:txBody>
          <a:bodyPr/>
          <a:lstStyle/>
          <a:p>
            <a:r>
              <a:rPr lang="cs-CZ" dirty="0" smtClean="0"/>
              <a:t>Strach z něčeho cizího, nesnášenlivost k lidem z jiných zemí.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___________________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403648" y="4077072"/>
            <a:ext cx="37444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Xenofobie </a:t>
            </a:r>
            <a:endParaRPr lang="cs-CZ" dirty="0"/>
          </a:p>
        </p:txBody>
      </p:sp>
      <p:sp>
        <p:nvSpPr>
          <p:cNvPr id="5" name="Šipka doleva 4">
            <a:hlinkClick r:id="rId2" action="ppaction://hlinksldjump"/>
          </p:cNvPr>
          <p:cNvSpPr/>
          <p:nvPr/>
        </p:nvSpPr>
        <p:spPr>
          <a:xfrm>
            <a:off x="7956376" y="5949280"/>
            <a:ext cx="792088" cy="360040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098" name="Picture 2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908491">
            <a:off x="3563888" y="3923481"/>
            <a:ext cx="3626662" cy="20257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33060969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Odborný název (4 body)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07052" y="3986098"/>
            <a:ext cx="7125112" cy="2989791"/>
          </a:xfrm>
        </p:spPr>
        <p:txBody>
          <a:bodyPr/>
          <a:lstStyle/>
          <a:p>
            <a:r>
              <a:rPr lang="cs-CZ" dirty="0" smtClean="0"/>
              <a:t>Hromadné pronásledování a systematické vyvražďování Židů prováděné nacisty během 2. světové války.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___________________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6157575"/>
            <a:ext cx="37444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Holocaust</a:t>
            </a:r>
            <a:endParaRPr lang="cs-CZ" dirty="0"/>
          </a:p>
        </p:txBody>
      </p:sp>
      <p:sp>
        <p:nvSpPr>
          <p:cNvPr id="5" name="Šipka doleva 4"/>
          <p:cNvSpPr/>
          <p:nvPr/>
        </p:nvSpPr>
        <p:spPr>
          <a:xfrm>
            <a:off x="7956376" y="5949280"/>
            <a:ext cx="792088" cy="360040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122" name="Picture 2" descr="Soubor:Some of the bodies being removed by German civilians for decent burial at Gusen Concentration Camp, Muhlhausen, near Linz, Austria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188640"/>
            <a:ext cx="2871348" cy="335830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372200" y="3534861"/>
            <a:ext cx="2376264" cy="6463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Mrtvá těla v koncentračním táboře </a:t>
            </a:r>
            <a:r>
              <a:rPr lang="cs-CZ" sz="1200" dirty="0" err="1" smtClean="0"/>
              <a:t>Mathausen</a:t>
            </a:r>
            <a:r>
              <a:rPr lang="cs-CZ" sz="1200" dirty="0" smtClean="0"/>
              <a:t> během </a:t>
            </a:r>
          </a:p>
          <a:p>
            <a:r>
              <a:rPr lang="cs-CZ" sz="1200" dirty="0" smtClean="0"/>
              <a:t>2. světové války</a:t>
            </a:r>
            <a:endParaRPr lang="cs-CZ" sz="1200" dirty="0"/>
          </a:p>
        </p:txBody>
      </p:sp>
      <p:pic>
        <p:nvPicPr>
          <p:cNvPr id="5126" name="Picture 6" descr="Soubor:Slave laborers at Buchenwald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7228" y="1532937"/>
            <a:ext cx="2720596" cy="336007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375240" y="4600168"/>
            <a:ext cx="2504572" cy="27699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Lidé v koncentračním táboře</a:t>
            </a:r>
            <a:endParaRPr lang="cs-CZ" sz="1200" dirty="0"/>
          </a:p>
        </p:txBody>
      </p:sp>
    </p:spTree>
    <p:extLst>
      <p:ext uri="{BB962C8B-B14F-4D97-AF65-F5344CB8AC3E}">
        <p14:creationId xmlns="" xmlns:p14="http://schemas.microsoft.com/office/powerpoint/2010/main" val="23384317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6" grpId="0" animBg="1"/>
      <p:bldP spid="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lidská práva (1 bod)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1807361"/>
            <a:ext cx="7125112" cy="2269711"/>
          </a:xfrm>
        </p:spPr>
        <p:txBody>
          <a:bodyPr/>
          <a:lstStyle/>
          <a:p>
            <a:r>
              <a:rPr lang="cs-CZ" dirty="0" smtClean="0"/>
              <a:t>Vyjmenuj alespoň tři příklady lidských práv a základních svobod. 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___________________________________________		___________________________________________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135057" y="3933056"/>
            <a:ext cx="7992888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Např. právo na život, ochrana života před narozením, </a:t>
            </a:r>
          </a:p>
          <a:p>
            <a:r>
              <a:rPr lang="cs-CZ" sz="1400" dirty="0" smtClean="0"/>
              <a:t>nepřípustnost trestu smrti, právo na zachování lidské </a:t>
            </a:r>
          </a:p>
          <a:p>
            <a:r>
              <a:rPr lang="cs-CZ" sz="1400" dirty="0" smtClean="0"/>
              <a:t>důstojnosti, ochrana vlastnických práv,…. </a:t>
            </a:r>
            <a:endParaRPr lang="cs-CZ" sz="1400" dirty="0"/>
          </a:p>
        </p:txBody>
      </p:sp>
      <p:sp>
        <p:nvSpPr>
          <p:cNvPr id="5" name="Šipka doleva 4">
            <a:hlinkClick r:id="rId2" action="ppaction://hlinksldjump"/>
          </p:cNvPr>
          <p:cNvSpPr/>
          <p:nvPr/>
        </p:nvSpPr>
        <p:spPr>
          <a:xfrm>
            <a:off x="7956376" y="5949280"/>
            <a:ext cx="792088" cy="360040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170" name="Picture 2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869160"/>
            <a:ext cx="2538669" cy="16779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1" name="Picture 3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02901" y="4437112"/>
            <a:ext cx="2258244" cy="22417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23818272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lidská práva (2 body)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1807361"/>
            <a:ext cx="7125112" cy="1909671"/>
          </a:xfrm>
        </p:spPr>
        <p:txBody>
          <a:bodyPr/>
          <a:lstStyle/>
          <a:p>
            <a:r>
              <a:rPr lang="cs-CZ" dirty="0" smtClean="0"/>
              <a:t>Vyjmenuj tři základní práva dítěte.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____________________________________________	____________________________________________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259632" y="3573016"/>
            <a:ext cx="64087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Právo na život, právo na rozvoj, právo na ochranu</a:t>
            </a:r>
            <a:endParaRPr lang="cs-CZ" dirty="0"/>
          </a:p>
        </p:txBody>
      </p:sp>
      <p:sp>
        <p:nvSpPr>
          <p:cNvPr id="5" name="Šipka doleva 4">
            <a:hlinkClick r:id="rId2" action="ppaction://hlinksldjump"/>
          </p:cNvPr>
          <p:cNvSpPr/>
          <p:nvPr/>
        </p:nvSpPr>
        <p:spPr>
          <a:xfrm>
            <a:off x="7956376" y="5949280"/>
            <a:ext cx="792088" cy="360040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194" name="Picture 2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4671" y="4149080"/>
            <a:ext cx="1699020" cy="25523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5" name="Picture 3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4149079"/>
            <a:ext cx="1712461" cy="2564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6" name="Picture 4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4149080"/>
            <a:ext cx="2292212" cy="25774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9297665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81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81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lidská práva (3 body)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1807361"/>
            <a:ext cx="7125112" cy="2485735"/>
          </a:xfrm>
        </p:spPr>
        <p:txBody>
          <a:bodyPr/>
          <a:lstStyle/>
          <a:p>
            <a:r>
              <a:rPr lang="cs-CZ" dirty="0" smtClean="0"/>
              <a:t>V ČR byl přijat dokument na ochranu práv, je nadřazený ostatním zákonům a z jeho zásad vychází Ústava ČR. 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Jak se tento dokument nazývá?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____________________________________________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403648" y="4077072"/>
            <a:ext cx="37444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Listina základní práv a svobod</a:t>
            </a:r>
            <a:endParaRPr lang="cs-CZ" dirty="0"/>
          </a:p>
        </p:txBody>
      </p:sp>
      <p:sp>
        <p:nvSpPr>
          <p:cNvPr id="5" name="Šipka doleva 4">
            <a:hlinkClick r:id="rId2" action="ppaction://hlinksldjump"/>
          </p:cNvPr>
          <p:cNvSpPr/>
          <p:nvPr/>
        </p:nvSpPr>
        <p:spPr>
          <a:xfrm>
            <a:off x="7956376" y="5949280"/>
            <a:ext cx="792088" cy="360040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92084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lidská práva (4 body)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1807361"/>
            <a:ext cx="7125112" cy="2053687"/>
          </a:xfrm>
        </p:spPr>
        <p:txBody>
          <a:bodyPr/>
          <a:lstStyle/>
          <a:p>
            <a:r>
              <a:rPr lang="cs-CZ" dirty="0" smtClean="0"/>
              <a:t>Jak se nazývá dokument, který přijala OSN v roce 1948? Tento dokument obsahuje soupis lidských a občanských práv a svobod.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____________________________________________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381944" y="3789040"/>
            <a:ext cx="64807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Všeobecná deklarace práv člověka a občana</a:t>
            </a:r>
            <a:endParaRPr lang="cs-CZ" dirty="0"/>
          </a:p>
        </p:txBody>
      </p:sp>
      <p:sp>
        <p:nvSpPr>
          <p:cNvPr id="5" name="Šipka doleva 4">
            <a:hlinkClick r:id="rId2" action="ppaction://hlinksldjump"/>
          </p:cNvPr>
          <p:cNvSpPr/>
          <p:nvPr/>
        </p:nvSpPr>
        <p:spPr>
          <a:xfrm>
            <a:off x="7956376" y="5949280"/>
            <a:ext cx="792088" cy="360040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28129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Slušné chování (1 bod)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1807361"/>
            <a:ext cx="7125112" cy="1981679"/>
          </a:xfrm>
        </p:spPr>
        <p:txBody>
          <a:bodyPr/>
          <a:lstStyle/>
          <a:p>
            <a:r>
              <a:rPr lang="cs-CZ" dirty="0" smtClean="0"/>
              <a:t>Po kterém boku muže 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má chodit žena?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______________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475656" y="3901698"/>
            <a:ext cx="37444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Vpravo</a:t>
            </a:r>
            <a:endParaRPr lang="cs-CZ" dirty="0"/>
          </a:p>
        </p:txBody>
      </p:sp>
      <p:sp>
        <p:nvSpPr>
          <p:cNvPr id="5" name="Šipka doleva 4">
            <a:hlinkClick r:id="rId2" action="ppaction://hlinksldjump"/>
          </p:cNvPr>
          <p:cNvSpPr/>
          <p:nvPr/>
        </p:nvSpPr>
        <p:spPr>
          <a:xfrm>
            <a:off x="7956376" y="5949280"/>
            <a:ext cx="792088" cy="360040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Picture 2" descr="chodníky,chůze,emoce,fotografie,místa,muži,páry,procházky,romance,ruku v ruce,úsměvy,usmívající se,výrazy,ženy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03740" y="1556792"/>
            <a:ext cx="3095625" cy="309562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32494311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Slušné chování (2 body)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1807361"/>
            <a:ext cx="7125112" cy="2197703"/>
          </a:xfrm>
        </p:spPr>
        <p:txBody>
          <a:bodyPr/>
          <a:lstStyle/>
          <a:p>
            <a:r>
              <a:rPr lang="cs-CZ" dirty="0" smtClean="0"/>
              <a:t>Kdo zdraví dřív- 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mladší staršího nebo starší mladšího?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_________________________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403648" y="3861048"/>
            <a:ext cx="37444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Mladší staršího </a:t>
            </a:r>
            <a:endParaRPr lang="cs-CZ" dirty="0"/>
          </a:p>
        </p:txBody>
      </p:sp>
      <p:sp>
        <p:nvSpPr>
          <p:cNvPr id="5" name="Šipka doleva 4">
            <a:hlinkClick r:id="rId2" action="ppaction://hlinksldjump"/>
          </p:cNvPr>
          <p:cNvSpPr/>
          <p:nvPr/>
        </p:nvSpPr>
        <p:spPr>
          <a:xfrm>
            <a:off x="7956376" y="5949280"/>
            <a:ext cx="792088" cy="360040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9218" name="Picture 2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4037780"/>
            <a:ext cx="3944040" cy="22174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21669536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Slušné chování (3 body)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1807361"/>
            <a:ext cx="7125112" cy="1981679"/>
          </a:xfrm>
        </p:spPr>
        <p:txBody>
          <a:bodyPr/>
          <a:lstStyle/>
          <a:p>
            <a:r>
              <a:rPr lang="cs-CZ" dirty="0" smtClean="0"/>
              <a:t>Kdo podává ruku jako první-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muž ženě nebo žena muži?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______________________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377008" y="3844823"/>
            <a:ext cx="37444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Žena muži</a:t>
            </a:r>
            <a:endParaRPr lang="cs-CZ" dirty="0"/>
          </a:p>
        </p:txBody>
      </p:sp>
      <p:sp>
        <p:nvSpPr>
          <p:cNvPr id="5" name="Šipka doleva 4">
            <a:hlinkClick r:id="rId2" action="ppaction://hlinksldjump"/>
          </p:cNvPr>
          <p:cNvSpPr/>
          <p:nvPr/>
        </p:nvSpPr>
        <p:spPr>
          <a:xfrm>
            <a:off x="7956376" y="5949280"/>
            <a:ext cx="792088" cy="360040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42" name="Picture 2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209" y="3861974"/>
            <a:ext cx="2540429" cy="25404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16554253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Slušné chování (4 body)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1807361"/>
            <a:ext cx="7125112" cy="2125695"/>
          </a:xfrm>
        </p:spPr>
        <p:txBody>
          <a:bodyPr/>
          <a:lstStyle/>
          <a:p>
            <a:r>
              <a:rPr lang="cs-CZ" dirty="0" smtClean="0"/>
              <a:t>Jak se jmenuje český autor knih o pravidlech slušného chování? </a:t>
            </a:r>
            <a:r>
              <a:rPr lang="cs-CZ" dirty="0"/>
              <a:t>N</a:t>
            </a:r>
            <a:r>
              <a:rPr lang="cs-CZ" dirty="0" smtClean="0"/>
              <a:t>apsal např. Slon v porcelánu.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_____________________________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396333" y="3933056"/>
            <a:ext cx="37444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Ladislav Špaček</a:t>
            </a:r>
            <a:endParaRPr lang="cs-CZ" dirty="0"/>
          </a:p>
        </p:txBody>
      </p:sp>
      <p:sp>
        <p:nvSpPr>
          <p:cNvPr id="5" name="Šipka doleva 4">
            <a:hlinkClick r:id="rId2" action="ppaction://hlinksldjump"/>
          </p:cNvPr>
          <p:cNvSpPr/>
          <p:nvPr/>
        </p:nvSpPr>
        <p:spPr>
          <a:xfrm>
            <a:off x="7956376" y="5949280"/>
            <a:ext cx="792088" cy="360040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8572022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Osobnost (1 bod)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1807361"/>
            <a:ext cx="7125112" cy="2269711"/>
          </a:xfrm>
        </p:spPr>
        <p:txBody>
          <a:bodyPr/>
          <a:lstStyle/>
          <a:p>
            <a:r>
              <a:rPr lang="cs-CZ" dirty="0" smtClean="0"/>
              <a:t>Jak se jmenuje současný prezident ČR?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______________________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331640" y="4149080"/>
            <a:ext cx="37444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Václav Klaus</a:t>
            </a:r>
            <a:endParaRPr lang="cs-CZ" dirty="0"/>
          </a:p>
        </p:txBody>
      </p:sp>
      <p:sp>
        <p:nvSpPr>
          <p:cNvPr id="5" name="Šipka doleva 4">
            <a:hlinkClick r:id="rId2" action="ppaction://hlinksldjump"/>
          </p:cNvPr>
          <p:cNvSpPr/>
          <p:nvPr/>
        </p:nvSpPr>
        <p:spPr>
          <a:xfrm>
            <a:off x="7956376" y="5949280"/>
            <a:ext cx="792088" cy="360040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1266" name="Picture 2" descr="Soubor:Vaclav Klaus with Obamas.jp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3936513"/>
            <a:ext cx="3564182" cy="237463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635896" y="6302797"/>
            <a:ext cx="396044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Václav Klaus s prezidentským párem USA</a:t>
            </a:r>
            <a:endParaRPr lang="cs-CZ" sz="1200" dirty="0"/>
          </a:p>
        </p:txBody>
      </p:sp>
    </p:spTree>
    <p:extLst>
      <p:ext uri="{BB962C8B-B14F-4D97-AF65-F5344CB8AC3E}">
        <p14:creationId xmlns="" xmlns:p14="http://schemas.microsoft.com/office/powerpoint/2010/main" val="21391102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6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Osobnost (2 body)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1807361"/>
            <a:ext cx="7125112" cy="2053687"/>
          </a:xfrm>
        </p:spPr>
        <p:txBody>
          <a:bodyPr/>
          <a:lstStyle/>
          <a:p>
            <a:r>
              <a:rPr lang="cs-CZ" dirty="0" smtClean="0"/>
              <a:t>Jak se jmenuje první prezident ČR?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___________________________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403648" y="4077072"/>
            <a:ext cx="37444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Václav Havel</a:t>
            </a:r>
            <a:endParaRPr lang="cs-CZ" dirty="0"/>
          </a:p>
        </p:txBody>
      </p:sp>
      <p:sp>
        <p:nvSpPr>
          <p:cNvPr id="5" name="Šipka doleva 4">
            <a:hlinkClick r:id="rId2" action="ppaction://hlinksldjump"/>
          </p:cNvPr>
          <p:cNvSpPr/>
          <p:nvPr/>
        </p:nvSpPr>
        <p:spPr>
          <a:xfrm>
            <a:off x="7956376" y="5949280"/>
            <a:ext cx="792088" cy="360040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2290" name="Picture 2" descr="Soubor:Vaclav Havel IMF.jp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3371412"/>
            <a:ext cx="2765035" cy="295232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4908978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122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Osobnost (3 body)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1807361"/>
            <a:ext cx="7125112" cy="2341719"/>
          </a:xfrm>
        </p:spPr>
        <p:txBody>
          <a:bodyPr/>
          <a:lstStyle/>
          <a:p>
            <a:r>
              <a:rPr lang="cs-CZ" dirty="0" smtClean="0"/>
              <a:t>Jak se jmenuje první prezident Československé republiky?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________________________________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403648" y="4293096"/>
            <a:ext cx="37444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T. G. Masaryk</a:t>
            </a:r>
            <a:endParaRPr lang="cs-CZ" dirty="0"/>
          </a:p>
        </p:txBody>
      </p:sp>
      <p:sp>
        <p:nvSpPr>
          <p:cNvPr id="5" name="Šipka doleva 4">
            <a:hlinkClick r:id="rId2" action="ppaction://hlinksldjump"/>
          </p:cNvPr>
          <p:cNvSpPr/>
          <p:nvPr/>
        </p:nvSpPr>
        <p:spPr>
          <a:xfrm>
            <a:off x="7956376" y="5949280"/>
            <a:ext cx="792088" cy="360040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3314" name="Picture 2" descr="Soubor:Tomáš Garrigue Masaryk 1925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30551" y="3501008"/>
            <a:ext cx="2239761" cy="317167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863667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133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Osobnost (4 body)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1807361"/>
            <a:ext cx="7125112" cy="2269711"/>
          </a:xfrm>
        </p:spPr>
        <p:txBody>
          <a:bodyPr/>
          <a:lstStyle/>
          <a:p>
            <a:r>
              <a:rPr lang="cs-CZ" dirty="0" smtClean="0"/>
              <a:t>Jak se jmenuje vůdce boje za práva Afroameričanů v 50. letech 20. století?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_________________________________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403648" y="4149080"/>
            <a:ext cx="37444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Martin Luther King</a:t>
            </a:r>
            <a:endParaRPr lang="cs-CZ" dirty="0"/>
          </a:p>
        </p:txBody>
      </p:sp>
      <p:sp>
        <p:nvSpPr>
          <p:cNvPr id="5" name="Šipka doleva 4">
            <a:hlinkClick r:id="rId2" action="ppaction://hlinksldjump"/>
          </p:cNvPr>
          <p:cNvSpPr/>
          <p:nvPr/>
        </p:nvSpPr>
        <p:spPr>
          <a:xfrm>
            <a:off x="7956376" y="5949280"/>
            <a:ext cx="792088" cy="360040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4338" name="Picture 2" descr="Soubor:Martin Luther King Jr NYWTS.jp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3645024"/>
            <a:ext cx="2197265" cy="266429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9392907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143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188640"/>
            <a:ext cx="7125113" cy="924475"/>
          </a:xfrm>
        </p:spPr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467544" y="908720"/>
            <a:ext cx="8352928" cy="618630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smtClean="0"/>
              <a:t>Klipart [ on-line] 2012 [cit. 2012-02-19]. Dostupné na www: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200" dirty="0">
                <a:hlinkClick r:id="rId2"/>
              </a:rPr>
              <a:t>http://office.microsoft.com/cs-cz/images/results.aspx?qu=vesel%C3%BD&amp;ctt=1#ai:MC900424448|mt:0</a:t>
            </a:r>
            <a:r>
              <a:rPr lang="cs-CZ" sz="1200" dirty="0" smtClean="0">
                <a:hlinkClick r:id="rId2"/>
              </a:rPr>
              <a:t>|</a:t>
            </a:r>
            <a:endParaRPr lang="cs-CZ" sz="12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1200" dirty="0">
                <a:hlinkClick r:id="rId3"/>
              </a:rPr>
              <a:t>http://office.microsoft.com/cs-cz/images/results.aspx?ex=2&amp;qu=hra#ai:MP900439469|mt:0</a:t>
            </a:r>
            <a:r>
              <a:rPr lang="cs-CZ" sz="1200" dirty="0" smtClean="0">
                <a:hlinkClick r:id="rId3"/>
              </a:rPr>
              <a:t>|</a:t>
            </a:r>
            <a:endParaRPr lang="cs-CZ" sz="12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1200" dirty="0">
                <a:hlinkClick r:id="rId4"/>
              </a:rPr>
              <a:t>http://</a:t>
            </a:r>
            <a:r>
              <a:rPr lang="cs-CZ" sz="1200" dirty="0" smtClean="0">
                <a:hlinkClick r:id="rId4"/>
              </a:rPr>
              <a:t>office.microsoft.com/cs-cz/images/results.aspx?qu=smutek&amp;ctt=1#ai:MP900227716|mt:0|</a:t>
            </a:r>
            <a:endParaRPr lang="cs-CZ" sz="12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1200" dirty="0">
                <a:hlinkClick r:id="rId4"/>
              </a:rPr>
              <a:t>http://office.microsoft.com/cs-cz/images/results.aspx?qu=smutek&amp;ctt=1#ai:MP900178792|mt:0</a:t>
            </a:r>
            <a:r>
              <a:rPr lang="cs-CZ" sz="1200" dirty="0" smtClean="0">
                <a:hlinkClick r:id="rId4"/>
              </a:rPr>
              <a:t>|</a:t>
            </a:r>
            <a:endParaRPr lang="cs-CZ" sz="12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1200" dirty="0">
                <a:hlinkClick r:id="rId5"/>
              </a:rPr>
              <a:t>http://office.microsoft.com/cs-cz/images/results.aspx?qu=cizinec&amp;ctt=1#ai:MC900026167|mt:0</a:t>
            </a:r>
            <a:r>
              <a:rPr lang="cs-CZ" sz="1200" dirty="0" smtClean="0">
                <a:hlinkClick r:id="rId5"/>
              </a:rPr>
              <a:t>|</a:t>
            </a:r>
            <a:endParaRPr lang="cs-CZ" sz="12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1200" dirty="0" smtClean="0">
                <a:hlinkClick r:id="rId6"/>
              </a:rPr>
              <a:t>http</a:t>
            </a:r>
            <a:r>
              <a:rPr lang="cs-CZ" sz="1200" dirty="0">
                <a:hlinkClick r:id="rId6"/>
              </a:rPr>
              <a:t>://office.microsoft.com/cs-cz/images/results.aspx?qu=%C3%BAsm%C4%9Bv&amp;ctt=1#ai:MP900422283|mt:0</a:t>
            </a:r>
            <a:r>
              <a:rPr lang="cs-CZ" sz="1200" dirty="0" smtClean="0">
                <a:hlinkClick r:id="rId6"/>
              </a:rPr>
              <a:t>|</a:t>
            </a:r>
            <a:endParaRPr lang="cs-CZ" sz="12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1200" dirty="0">
                <a:hlinkClick r:id="rId7"/>
              </a:rPr>
              <a:t>http://office.microsoft.com/cs-cz/images/results.aspx?qu=majetek&amp;ctt=1#ai:MC900290341|mt:0</a:t>
            </a:r>
            <a:r>
              <a:rPr lang="cs-CZ" sz="1200" dirty="0" smtClean="0">
                <a:hlinkClick r:id="rId7"/>
              </a:rPr>
              <a:t>|</a:t>
            </a:r>
            <a:endParaRPr lang="cs-CZ" sz="12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1200" dirty="0">
                <a:hlinkClick r:id="rId8"/>
              </a:rPr>
              <a:t>http://office.microsoft.com/cs-cz/images/results.aspx?qu=t%C4%9Bhotenstv%C3%AD&amp;ctt=1#ai:MC900339224|mt:0</a:t>
            </a:r>
            <a:r>
              <a:rPr lang="cs-CZ" sz="1200" dirty="0" smtClean="0">
                <a:hlinkClick r:id="rId8"/>
              </a:rPr>
              <a:t>|</a:t>
            </a:r>
            <a:endParaRPr lang="cs-CZ" sz="12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1200" dirty="0">
                <a:hlinkClick r:id="rId9"/>
              </a:rPr>
              <a:t>http://office.microsoft.com/cs-cz/images/results.aspx?qu=ochrana&amp;ctt=1#ai:MP900438625|mt:0</a:t>
            </a:r>
            <a:r>
              <a:rPr lang="cs-CZ" sz="1200" dirty="0" smtClean="0">
                <a:hlinkClick r:id="rId9"/>
              </a:rPr>
              <a:t>|</a:t>
            </a:r>
            <a:endParaRPr lang="cs-CZ" sz="12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1200" dirty="0">
                <a:hlinkClick r:id="rId10"/>
              </a:rPr>
              <a:t>http://office.microsoft.com/cs-cz/images/results.aspx?qu=%C5%A1kola&amp;ctt=1#ai:MP900439442|mt:0</a:t>
            </a:r>
            <a:r>
              <a:rPr lang="cs-CZ" sz="1200" dirty="0" smtClean="0">
                <a:hlinkClick r:id="rId10"/>
              </a:rPr>
              <a:t>|</a:t>
            </a:r>
            <a:endParaRPr lang="cs-CZ" sz="12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1200" dirty="0" smtClean="0">
                <a:hlinkClick r:id="rId11"/>
              </a:rPr>
              <a:t>http</a:t>
            </a:r>
            <a:r>
              <a:rPr lang="cs-CZ" sz="1200" dirty="0">
                <a:hlinkClick r:id="rId11"/>
              </a:rPr>
              <a:t>://</a:t>
            </a:r>
            <a:r>
              <a:rPr lang="cs-CZ" sz="1200" dirty="0" smtClean="0">
                <a:hlinkClick r:id="rId11"/>
              </a:rPr>
              <a:t>office.microsoft.com/cs-cz/images/results.aspx?qu=ch%C5%AFze&amp;ex=1#ai:MP900407405</a:t>
            </a:r>
            <a:endParaRPr lang="cs-CZ" sz="12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1200" dirty="0">
                <a:hlinkClick r:id="rId12"/>
              </a:rPr>
              <a:t>http://office.microsoft.com/cs-cz/images/results.aspx?qu=pozdrav&amp;ctt=1#ai:MC900437115|mt:0</a:t>
            </a:r>
            <a:r>
              <a:rPr lang="cs-CZ" sz="1200" dirty="0" smtClean="0">
                <a:hlinkClick r:id="rId12"/>
              </a:rPr>
              <a:t>|</a:t>
            </a:r>
            <a:endParaRPr lang="cs-CZ" sz="12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1200" dirty="0">
                <a:hlinkClick r:id="rId12"/>
              </a:rPr>
              <a:t>http://office.microsoft.com/cs-cz/images/results.aspx?qu=pozdrav&amp;ctt=1#ai:MP900431194|mt:0</a:t>
            </a:r>
            <a:r>
              <a:rPr lang="cs-CZ" sz="1200" dirty="0" smtClean="0">
                <a:hlinkClick r:id="rId12"/>
              </a:rPr>
              <a:t>|</a:t>
            </a:r>
            <a:endParaRPr lang="cs-CZ" sz="1200" dirty="0"/>
          </a:p>
          <a:p>
            <a:endParaRPr lang="cs-CZ" sz="1200" dirty="0" smtClean="0"/>
          </a:p>
          <a:p>
            <a:r>
              <a:rPr lang="cs-CZ" sz="1200" dirty="0" smtClean="0"/>
              <a:t>Uvedené zdroje [ on-line] 31.1.2012 [cit. 2012-02-19]. Dostupné pod licencí </a:t>
            </a:r>
            <a:r>
              <a:rPr lang="cs-CZ" sz="1200" dirty="0" err="1" smtClean="0"/>
              <a:t>Wikimedia</a:t>
            </a:r>
            <a:r>
              <a:rPr lang="cs-CZ" sz="1200" dirty="0" smtClean="0"/>
              <a:t> </a:t>
            </a:r>
            <a:r>
              <a:rPr lang="cs-CZ" sz="1200" dirty="0" err="1" smtClean="0"/>
              <a:t>Commons</a:t>
            </a:r>
            <a:r>
              <a:rPr lang="cs-CZ" sz="1200" dirty="0" smtClean="0"/>
              <a:t> na www: </a:t>
            </a:r>
          </a:p>
          <a:p>
            <a:pPr marL="171450" indent="-171450">
              <a:buFont typeface="Arial" pitchFamily="34" charset="0"/>
              <a:buChar char="•"/>
            </a:pPr>
            <a:r>
              <a:rPr lang="cs-CZ" sz="1200" dirty="0">
                <a:hlinkClick r:id="rId13"/>
              </a:rPr>
              <a:t>http://cs.wikipedia.org/wiki/Soubor:Some_of_the_bodies_being_removed_by_German_civilians_for_decent_burial_at_Gusen_Concentration_Camp,_Muhlhausen,_near_Linz,_</a:t>
            </a:r>
            <a:r>
              <a:rPr lang="cs-CZ" sz="1200" dirty="0" smtClean="0">
                <a:hlinkClick r:id="rId13"/>
              </a:rPr>
              <a:t>Austria.jpg</a:t>
            </a:r>
            <a:endParaRPr lang="cs-CZ" sz="1200" dirty="0" smtClean="0"/>
          </a:p>
          <a:p>
            <a:pPr marL="171450" indent="-171450">
              <a:buFont typeface="Arial" pitchFamily="34" charset="0"/>
              <a:buChar char="•"/>
            </a:pPr>
            <a:r>
              <a:rPr lang="cs-CZ" sz="1200" dirty="0">
                <a:hlinkClick r:id="rId14"/>
              </a:rPr>
              <a:t>http://cs.wikipedia.org/wiki/Soubor:Slave_laborers_at_Buchenwald.jpg</a:t>
            </a:r>
            <a:endParaRPr lang="cs-CZ" sz="1200" dirty="0"/>
          </a:p>
          <a:p>
            <a:pPr marL="171450" indent="-171450">
              <a:buFont typeface="Arial" pitchFamily="34" charset="0"/>
              <a:buChar char="•"/>
            </a:pPr>
            <a:r>
              <a:rPr lang="cs-CZ" sz="1200" dirty="0">
                <a:hlinkClick r:id="rId15"/>
              </a:rPr>
              <a:t>http://</a:t>
            </a:r>
            <a:r>
              <a:rPr lang="cs-CZ" sz="1200" dirty="0" smtClean="0">
                <a:hlinkClick r:id="rId15"/>
              </a:rPr>
              <a:t>cs.wikipedia.org/wiki/Soubor:Vaclav_Klaus_with_Obamas.jpg</a:t>
            </a:r>
            <a:endParaRPr lang="cs-CZ" sz="1200" dirty="0" smtClean="0"/>
          </a:p>
          <a:p>
            <a:pPr marL="171450" indent="-171450">
              <a:buFont typeface="Arial" pitchFamily="34" charset="0"/>
              <a:buChar char="•"/>
            </a:pPr>
            <a:r>
              <a:rPr lang="cs-CZ" sz="1200" dirty="0">
                <a:hlinkClick r:id="rId16"/>
              </a:rPr>
              <a:t>http://</a:t>
            </a:r>
            <a:r>
              <a:rPr lang="cs-CZ" sz="1200" dirty="0" smtClean="0">
                <a:hlinkClick r:id="rId16"/>
              </a:rPr>
              <a:t>cs.wikipedia.org/wiki/Soubor:V%C3%A1clav_Havel_2.jpg</a:t>
            </a:r>
            <a:endParaRPr lang="cs-CZ" sz="1200" dirty="0" smtClean="0"/>
          </a:p>
          <a:p>
            <a:pPr marL="171450" indent="-171450">
              <a:buFont typeface="Arial" pitchFamily="34" charset="0"/>
              <a:buChar char="•"/>
            </a:pPr>
            <a:r>
              <a:rPr lang="cs-CZ" sz="1200" dirty="0">
                <a:hlinkClick r:id="rId17"/>
              </a:rPr>
              <a:t>http://</a:t>
            </a:r>
            <a:r>
              <a:rPr lang="cs-CZ" sz="1200" dirty="0" smtClean="0">
                <a:hlinkClick r:id="rId17"/>
              </a:rPr>
              <a:t>cs.wikipedia.org/wiki/Soubor:Tom%C3%A1%C5%A1_Garrigue_Masaryk_1925.PNG</a:t>
            </a:r>
            <a:endParaRPr lang="cs-CZ" sz="1200" dirty="0" smtClean="0"/>
          </a:p>
          <a:p>
            <a:pPr marL="171450" indent="-171450">
              <a:buFont typeface="Arial" pitchFamily="34" charset="0"/>
              <a:buChar char="•"/>
            </a:pPr>
            <a:r>
              <a:rPr lang="cs-CZ" sz="1200" dirty="0">
                <a:hlinkClick r:id="rId18"/>
              </a:rPr>
              <a:t>http://</a:t>
            </a:r>
            <a:r>
              <a:rPr lang="cs-CZ" sz="1200" dirty="0" smtClean="0">
                <a:hlinkClick r:id="rId18"/>
              </a:rPr>
              <a:t>cs.wikipedia.org/wiki/Soubor:Martin_Luther_King_Jr_NYWTS.jpg</a:t>
            </a:r>
            <a:endParaRPr lang="cs-CZ" sz="1200" dirty="0" smtClean="0"/>
          </a:p>
          <a:p>
            <a:endParaRPr lang="cs-CZ" sz="1200" dirty="0" smtClean="0"/>
          </a:p>
          <a:p>
            <a:r>
              <a:rPr lang="cs-CZ" sz="1200" dirty="0" smtClean="0"/>
              <a:t>LUNEROVÁ, J., ŠTĚRBA, R., SVOBODOVÁ, M. </a:t>
            </a:r>
            <a:r>
              <a:rPr lang="cs-CZ" sz="1200" i="1" dirty="0" smtClean="0"/>
              <a:t>Výchova k občanství</a:t>
            </a:r>
            <a:r>
              <a:rPr lang="cs-CZ" sz="1200" dirty="0" smtClean="0"/>
              <a:t>. Brno : Nová škola, 2010. ISBN 978-80-7289-117-7.</a:t>
            </a:r>
          </a:p>
          <a:p>
            <a:endParaRPr lang="cs-CZ" sz="1200" dirty="0" smtClean="0"/>
          </a:p>
          <a:p>
            <a:endParaRPr lang="cs-CZ" sz="1200" dirty="0"/>
          </a:p>
        </p:txBody>
      </p:sp>
    </p:spTree>
    <p:extLst>
      <p:ext uri="{BB962C8B-B14F-4D97-AF65-F5344CB8AC3E}">
        <p14:creationId xmlns="" xmlns:p14="http://schemas.microsoft.com/office/powerpoint/2010/main" val="2756026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Shrnutí 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94436" y="1484784"/>
            <a:ext cx="8496944" cy="443198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b="1" dirty="0" smtClean="0"/>
              <a:t>Anotace	 		</a:t>
            </a:r>
            <a:r>
              <a:rPr lang="cs-CZ" sz="1200" dirty="0" smtClean="0"/>
              <a:t>Prezentace – Hra </a:t>
            </a:r>
            <a:r>
              <a:rPr lang="cs-CZ" sz="1200" dirty="0" smtClean="0"/>
              <a:t>je určena pro sedmý ročník </a:t>
            </a:r>
            <a:r>
              <a:rPr lang="cs-CZ" sz="1200" smtClean="0"/>
              <a:t>ZŠ </a:t>
            </a:r>
            <a:r>
              <a:rPr lang="cs-CZ" sz="1200" smtClean="0"/>
              <a:t>a slouží </a:t>
            </a:r>
            <a:r>
              <a:rPr lang="cs-CZ" sz="1200" dirty="0" smtClean="0"/>
              <a:t>k </a:t>
            </a:r>
            <a:r>
              <a:rPr lang="cs-CZ" sz="1200" smtClean="0"/>
              <a:t>opakování </a:t>
            </a:r>
            <a:r>
              <a:rPr lang="cs-CZ" sz="1200" smtClean="0"/>
              <a:t>				znalostí </a:t>
            </a:r>
            <a:r>
              <a:rPr lang="cs-CZ" sz="1200" dirty="0" smtClean="0"/>
              <a:t>o lidských </a:t>
            </a:r>
            <a:r>
              <a:rPr lang="cs-CZ" sz="1200" smtClean="0"/>
              <a:t>právech </a:t>
            </a:r>
            <a:r>
              <a:rPr lang="cs-CZ" sz="1200" smtClean="0"/>
              <a:t>a </a:t>
            </a:r>
            <a:r>
              <a:rPr lang="cs-CZ" sz="1200" dirty="0" smtClean="0"/>
              <a:t>slušném</a:t>
            </a:r>
            <a:r>
              <a:rPr lang="cs-CZ" sz="1200" dirty="0"/>
              <a:t> </a:t>
            </a:r>
            <a:r>
              <a:rPr lang="cs-CZ" sz="1200" dirty="0" smtClean="0"/>
              <a:t>chování.</a:t>
            </a:r>
          </a:p>
          <a:p>
            <a:endParaRPr lang="cs-CZ" sz="1200" b="1" dirty="0" smtClean="0"/>
          </a:p>
          <a:p>
            <a:r>
              <a:rPr lang="cs-CZ" sz="1200" b="1" dirty="0" smtClean="0"/>
              <a:t>Autor			</a:t>
            </a:r>
            <a:r>
              <a:rPr lang="cs-CZ" sz="1200" dirty="0" smtClean="0"/>
              <a:t>Mgr. Sandra Tichá</a:t>
            </a:r>
          </a:p>
          <a:p>
            <a:endParaRPr lang="cs-CZ" sz="1200" dirty="0" smtClean="0"/>
          </a:p>
          <a:p>
            <a:r>
              <a:rPr lang="cs-CZ" sz="1200" b="1" dirty="0" smtClean="0"/>
              <a:t>Jazyk			</a:t>
            </a:r>
            <a:r>
              <a:rPr lang="cs-CZ" sz="1200" dirty="0" smtClean="0"/>
              <a:t>čeština</a:t>
            </a:r>
          </a:p>
          <a:p>
            <a:endParaRPr lang="cs-CZ" sz="1200" dirty="0" smtClean="0"/>
          </a:p>
          <a:p>
            <a:r>
              <a:rPr lang="cs-CZ" sz="1200" b="1" dirty="0" smtClean="0"/>
              <a:t>Očekávaný výstup		</a:t>
            </a:r>
            <a:r>
              <a:rPr lang="cs-CZ" sz="1200" dirty="0" smtClean="0"/>
              <a:t>Žáci znají základní lidská práva, umí vysvětlit pojmy související 				s lidskými právy.</a:t>
            </a:r>
            <a:endParaRPr lang="cs-CZ" sz="1200" b="1" dirty="0" smtClean="0"/>
          </a:p>
          <a:p>
            <a:endParaRPr lang="cs-CZ" sz="1200" b="1" dirty="0" smtClean="0"/>
          </a:p>
          <a:p>
            <a:r>
              <a:rPr lang="cs-CZ" sz="1200" b="1" dirty="0" smtClean="0"/>
              <a:t>Klíčová slova		</a:t>
            </a:r>
            <a:r>
              <a:rPr lang="cs-CZ" sz="1200" dirty="0" smtClean="0"/>
              <a:t>lidská práva, slušné chování</a:t>
            </a:r>
          </a:p>
          <a:p>
            <a:r>
              <a:rPr lang="cs-CZ" sz="1200" dirty="0" smtClean="0"/>
              <a:t>		</a:t>
            </a:r>
          </a:p>
          <a:p>
            <a:r>
              <a:rPr lang="cs-CZ" sz="1200" b="1" dirty="0" smtClean="0"/>
              <a:t>Druh učebního materiálu	</a:t>
            </a:r>
            <a:r>
              <a:rPr lang="cs-CZ" sz="1200" dirty="0" smtClean="0"/>
              <a:t>prezentace</a:t>
            </a:r>
          </a:p>
          <a:p>
            <a:endParaRPr lang="cs-CZ" sz="1200" dirty="0" smtClean="0"/>
          </a:p>
          <a:p>
            <a:r>
              <a:rPr lang="cs-CZ" sz="1200" b="1" dirty="0" smtClean="0"/>
              <a:t>Druh interaktivity		</a:t>
            </a:r>
            <a:r>
              <a:rPr lang="cs-CZ" sz="1200" dirty="0" smtClean="0"/>
              <a:t>hra, aktivita</a:t>
            </a:r>
          </a:p>
          <a:p>
            <a:endParaRPr lang="cs-CZ" sz="1200" dirty="0" smtClean="0"/>
          </a:p>
          <a:p>
            <a:r>
              <a:rPr lang="cs-CZ" sz="1200" b="1" dirty="0" smtClean="0"/>
              <a:t>Cílová skupina		</a:t>
            </a:r>
            <a:r>
              <a:rPr lang="cs-CZ" sz="1200" dirty="0" smtClean="0"/>
              <a:t>žák</a:t>
            </a:r>
          </a:p>
          <a:p>
            <a:endParaRPr lang="cs-CZ" sz="1200" dirty="0" smtClean="0"/>
          </a:p>
          <a:p>
            <a:r>
              <a:rPr lang="cs-CZ" sz="1200" b="1" dirty="0" smtClean="0"/>
              <a:t>Stupeň a typ vzdělávání	</a:t>
            </a:r>
            <a:r>
              <a:rPr lang="cs-CZ" sz="1200" dirty="0" smtClean="0"/>
              <a:t>základní vzdělávání – druhý stupeň</a:t>
            </a:r>
          </a:p>
          <a:p>
            <a:endParaRPr lang="cs-CZ" sz="1200" dirty="0" smtClean="0"/>
          </a:p>
          <a:p>
            <a:r>
              <a:rPr lang="cs-CZ" sz="1200" b="1" dirty="0" smtClean="0"/>
              <a:t>Typická věková skupina	</a:t>
            </a:r>
            <a:r>
              <a:rPr lang="cs-CZ" sz="1200" dirty="0" smtClean="0"/>
              <a:t>12 – 13 let</a:t>
            </a:r>
          </a:p>
          <a:p>
            <a:pPr>
              <a:buNone/>
            </a:pPr>
            <a:endParaRPr lang="cs-CZ" sz="1200" dirty="0" smtClean="0"/>
          </a:p>
          <a:p>
            <a:r>
              <a:rPr lang="cs-CZ" sz="1200" b="1" dirty="0" smtClean="0"/>
              <a:t>Celková velikost		</a:t>
            </a:r>
            <a:r>
              <a:rPr lang="cs-CZ" sz="1200" dirty="0" smtClean="0"/>
              <a:t>1 194 </a:t>
            </a:r>
            <a:r>
              <a:rPr lang="cs-CZ" sz="1200" dirty="0"/>
              <a:t>k</a:t>
            </a:r>
            <a:r>
              <a:rPr lang="cs-CZ" sz="1200" dirty="0" smtClean="0"/>
              <a:t>B</a:t>
            </a:r>
          </a:p>
        </p:txBody>
      </p:sp>
    </p:spTree>
    <p:extLst>
      <p:ext uri="{BB962C8B-B14F-4D97-AF65-F5344CB8AC3E}">
        <p14:creationId xmlns="" xmlns:p14="http://schemas.microsoft.com/office/powerpoint/2010/main" val="23934514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Metodická poznámka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622679" y="2025778"/>
            <a:ext cx="7848872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Snímek 2- Pravidla hry</a:t>
            </a:r>
          </a:p>
          <a:p>
            <a:r>
              <a:rPr lang="cs-CZ" dirty="0"/>
              <a:t>Snímek 3- Žáci si volí otázky a odpovídají, zapisují je na tabuli.</a:t>
            </a:r>
          </a:p>
          <a:p>
            <a:r>
              <a:rPr lang="cs-CZ" dirty="0"/>
              <a:t>Snímek </a:t>
            </a:r>
            <a:r>
              <a:rPr lang="cs-CZ" dirty="0" smtClean="0"/>
              <a:t>4-19- </a:t>
            </a:r>
            <a:r>
              <a:rPr lang="cs-CZ" dirty="0"/>
              <a:t>Otázky k jednotlivým číslicím v tabulce. Pokud žák </a:t>
            </a:r>
            <a:r>
              <a:rPr lang="cs-CZ" dirty="0" smtClean="0"/>
              <a:t>	označí </a:t>
            </a:r>
            <a:r>
              <a:rPr lang="cs-CZ" dirty="0"/>
              <a:t>(klikne/ťukne na) číslo z tabulky, objeví se mu </a:t>
            </a:r>
            <a:r>
              <a:rPr lang="cs-CZ" dirty="0" smtClean="0"/>
              <a:t>	otázka</a:t>
            </a:r>
            <a:r>
              <a:rPr lang="cs-CZ" dirty="0"/>
              <a:t>. </a:t>
            </a:r>
            <a:endParaRPr lang="cs-CZ" dirty="0" smtClean="0"/>
          </a:p>
          <a:p>
            <a:endParaRPr lang="cs-CZ" b="1" dirty="0" smtClean="0"/>
          </a:p>
          <a:p>
            <a:r>
              <a:rPr lang="cs-CZ" b="1" dirty="0" smtClean="0"/>
              <a:t>Zpět </a:t>
            </a:r>
            <a:r>
              <a:rPr lang="cs-CZ" b="1" dirty="0"/>
              <a:t>k tabulce se vrátí označením </a:t>
            </a:r>
            <a:r>
              <a:rPr lang="cs-CZ" b="1" dirty="0" smtClean="0"/>
              <a:t>zelené šipky </a:t>
            </a:r>
          </a:p>
          <a:p>
            <a:r>
              <a:rPr lang="cs-CZ" b="1" dirty="0" smtClean="0"/>
              <a:t>v </a:t>
            </a:r>
            <a:r>
              <a:rPr lang="cs-CZ" b="1" dirty="0"/>
              <a:t>pravém dolním rohu</a:t>
            </a:r>
            <a:r>
              <a:rPr lang="cs-CZ" dirty="0"/>
              <a:t>.</a:t>
            </a:r>
          </a:p>
          <a:p>
            <a:pPr indent="0">
              <a:buNone/>
            </a:pPr>
            <a:endParaRPr lang="cs-CZ" dirty="0" smtClean="0"/>
          </a:p>
          <a:p>
            <a:pPr indent="0">
              <a:buNone/>
            </a:pPr>
            <a:r>
              <a:rPr lang="cs-CZ" dirty="0" smtClean="0"/>
              <a:t>Je </a:t>
            </a:r>
            <a:r>
              <a:rPr lang="cs-CZ" dirty="0"/>
              <a:t>možné po ukončení hry, znovu odpovědět na všechny otázky </a:t>
            </a:r>
            <a:r>
              <a:rPr lang="cs-CZ" dirty="0" smtClean="0"/>
              <a:t>postupně</a:t>
            </a:r>
            <a:r>
              <a:rPr lang="cs-CZ" dirty="0"/>
              <a:t>.</a:t>
            </a:r>
          </a:p>
          <a:p>
            <a:pPr indent="0">
              <a:buNone/>
            </a:pPr>
            <a:endParaRPr lang="cs-CZ" dirty="0" smtClean="0"/>
          </a:p>
          <a:p>
            <a:pPr indent="0">
              <a:buNone/>
            </a:pPr>
            <a:r>
              <a:rPr lang="cs-CZ" dirty="0" smtClean="0"/>
              <a:t>Obrázky </a:t>
            </a:r>
            <a:r>
              <a:rPr lang="cs-CZ" dirty="0"/>
              <a:t>u otázek slouží jako nápověda. Můžeme je využít </a:t>
            </a:r>
            <a:endParaRPr lang="cs-CZ" dirty="0" smtClean="0"/>
          </a:p>
          <a:p>
            <a:pPr indent="0">
              <a:buNone/>
            </a:pPr>
            <a:r>
              <a:rPr lang="cs-CZ" dirty="0" smtClean="0"/>
              <a:t>k </a:t>
            </a:r>
            <a:r>
              <a:rPr lang="cs-CZ" dirty="0"/>
              <a:t>dalšímu </a:t>
            </a:r>
            <a:r>
              <a:rPr lang="cs-CZ" dirty="0" smtClean="0"/>
              <a:t>opakování</a:t>
            </a:r>
            <a:r>
              <a:rPr lang="cs-CZ" dirty="0"/>
              <a:t>.</a:t>
            </a:r>
          </a:p>
        </p:txBody>
      </p:sp>
    </p:spTree>
    <p:extLst>
      <p:ext uri="{BB962C8B-B14F-4D97-AF65-F5344CB8AC3E}">
        <p14:creationId xmlns="" xmlns:p14="http://schemas.microsoft.com/office/powerpoint/2010/main" val="12611811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ummer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312</TotalTime>
  <Words>563</Words>
  <Application>Microsoft Office PowerPoint</Application>
  <PresentationFormat>Předvádění na obrazovce (4:3)</PresentationFormat>
  <Paragraphs>173</Paragraphs>
  <Slides>22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3" baseType="lpstr">
      <vt:lpstr>Summer</vt:lpstr>
      <vt:lpstr>Snímek 1</vt:lpstr>
      <vt:lpstr>Pravidla hry</vt:lpstr>
      <vt:lpstr>Vyberte si otázky</vt:lpstr>
      <vt:lpstr>Odborný název (1 bod)</vt:lpstr>
      <vt:lpstr>Odborný název (2 body)</vt:lpstr>
      <vt:lpstr>Odborný název (3 body)</vt:lpstr>
      <vt:lpstr>Odborný název (4 body)</vt:lpstr>
      <vt:lpstr>Základní lidská práva (1 bod)</vt:lpstr>
      <vt:lpstr>Základní lidská práva (2 body)</vt:lpstr>
      <vt:lpstr>Základní lidská práva (3 body)</vt:lpstr>
      <vt:lpstr>Základní lidská práva (4 body)</vt:lpstr>
      <vt:lpstr>Slušné chování (1 bod)</vt:lpstr>
      <vt:lpstr>Slušné chování (2 body)</vt:lpstr>
      <vt:lpstr>Slušné chování (3 body)</vt:lpstr>
      <vt:lpstr>Slušné chování (4 body) </vt:lpstr>
      <vt:lpstr>Osobnost (1 bod)</vt:lpstr>
      <vt:lpstr>Osobnost (2 body)</vt:lpstr>
      <vt:lpstr>Osobnost (3 body)</vt:lpstr>
      <vt:lpstr>Osobnost (4 body)</vt:lpstr>
      <vt:lpstr>Použité zdroje</vt:lpstr>
      <vt:lpstr>Shrnutí </vt:lpstr>
      <vt:lpstr>Metodická poznámka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Štěpán</dc:creator>
  <cp:lastModifiedBy>Základní škola Ostrovní</cp:lastModifiedBy>
  <cp:revision>122</cp:revision>
  <dcterms:created xsi:type="dcterms:W3CDTF">2012-02-15T17:19:54Z</dcterms:created>
  <dcterms:modified xsi:type="dcterms:W3CDTF">2012-03-08T09:12:58Z</dcterms:modified>
</cp:coreProperties>
</file>