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395536" y="18864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 32                                    Sada: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dirty="0" smtClean="0">
                <a:cs typeface="Times New Roman" pitchFamily="18" charset="0"/>
              </a:rPr>
              <a:t> 8/15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539552" y="404664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2895900" y="3140968"/>
            <a:ext cx="3352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Investice do rozvoje vzdělávání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212976"/>
            <a:ext cx="8530208" cy="190207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VSTŘEBÁVÁNÍ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5105400"/>
            <a:ext cx="4953000" cy="1752600"/>
          </a:xfrm>
        </p:spPr>
        <p:txBody>
          <a:bodyPr/>
          <a:lstStyle/>
          <a:p>
            <a:r>
              <a:rPr lang="cs-CZ" smtClean="0"/>
              <a:t>LAČNÍK - </a:t>
            </a:r>
            <a:r>
              <a:rPr lang="cs-CZ" dirty="0" smtClean="0"/>
              <a:t>KONEČNÍK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88640"/>
            <a:ext cx="7924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1"/>
                </a:solidFill>
              </a:rPr>
              <a:t>Klíčová slova: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lačník, kyčelník, vstřebávání, konečník, klky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b="1" u="sng" dirty="0" smtClean="0">
                <a:solidFill>
                  <a:schemeClr val="bg1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Pomocí prezentace seznámení s ději, které probíhají v tenkém, tlustém střevě a konečníku. Zápis do sešitu.  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</p:spPr>
        <p:txBody>
          <a:bodyPr/>
          <a:lstStyle/>
          <a:p>
            <a:r>
              <a:rPr lang="cs-CZ" dirty="0" smtClean="0"/>
              <a:t>LAČNÍK A KYČELNÍK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5301208"/>
            <a:ext cx="8507288" cy="122413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3600" b="1" dirty="0" smtClean="0"/>
              <a:t>Vstřebávání je průchod živin skrz stěnu střeva do krve.</a:t>
            </a:r>
            <a:endParaRPr lang="cs-CZ" sz="3600" b="1" dirty="0"/>
          </a:p>
        </p:txBody>
      </p:sp>
      <p:sp>
        <p:nvSpPr>
          <p:cNvPr id="17" name="Zástupný symbol pro obsah 16"/>
          <p:cNvSpPr>
            <a:spLocks noGrp="1"/>
          </p:cNvSpPr>
          <p:nvPr>
            <p:ph sz="half" idx="2"/>
          </p:nvPr>
        </p:nvSpPr>
        <p:spPr>
          <a:xfrm>
            <a:off x="4283968" y="1844824"/>
            <a:ext cx="4716016" cy="288032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4000" dirty="0" smtClean="0"/>
              <a:t>   </a:t>
            </a:r>
            <a:r>
              <a:rPr lang="cs-CZ" sz="4700" dirty="0" smtClean="0"/>
              <a:t>V dalších částech tenkého střeva dochází ke vstřebávání živin. </a:t>
            </a:r>
            <a:endParaRPr lang="cs-CZ" sz="4700" dirty="0"/>
          </a:p>
        </p:txBody>
      </p:sp>
      <p:sp>
        <p:nvSpPr>
          <p:cNvPr id="8" name="Vývojový diagram: magnetický disk 7"/>
          <p:cNvSpPr/>
          <p:nvPr/>
        </p:nvSpPr>
        <p:spPr>
          <a:xfrm>
            <a:off x="899592" y="1484784"/>
            <a:ext cx="3024336" cy="3528392"/>
          </a:xfrm>
          <a:prstGeom prst="flowChartMagneticDisk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1331640" y="321297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1907704" y="3356992"/>
            <a:ext cx="152400" cy="135632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1835696" y="2564904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2627784" y="2348880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2483768" y="393305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3203848" y="350100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195736" y="429309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1187624" y="357301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1187624" y="278092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2411760" y="278092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3131840" y="422108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1763688" y="328498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1691680" y="350100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1115616" y="350100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1907704" y="393305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2555776" y="429309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3563888" y="364502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187624" y="400506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2915816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3270920" y="436016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2483768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2267744" y="3140968"/>
            <a:ext cx="144016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2564160" y="3581400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2699792" y="4149080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1691680" y="4149080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3347864" y="2780928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2987824" y="3356992"/>
            <a:ext cx="144016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2771800" y="4581128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2195736" y="1916832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1619672" y="3717032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2123728" y="4581128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1835696" y="2780928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2195736" y="22768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2348136" y="24292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3059832" y="263691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2652936" y="27340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1331640" y="25649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2957736" y="30388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3110136" y="31912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3419872" y="3140968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3414936" y="34960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1484040" y="27173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1636440" y="28697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1788840" y="30221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1941240" y="31745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2093640" y="33269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>
            <a:off x="2246040" y="34793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Elipsa 65"/>
          <p:cNvSpPr/>
          <p:nvPr/>
        </p:nvSpPr>
        <p:spPr>
          <a:xfrm>
            <a:off x="1763688" y="4365104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Elipsa 66"/>
          <p:cNvSpPr/>
          <p:nvPr/>
        </p:nvSpPr>
        <p:spPr>
          <a:xfrm>
            <a:off x="971600" y="285293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Elipsa 67"/>
          <p:cNvSpPr/>
          <p:nvPr/>
        </p:nvSpPr>
        <p:spPr>
          <a:xfrm>
            <a:off x="2420144" y="4293096"/>
            <a:ext cx="63624" cy="7200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81481E-6 C 0.03854 0.00047 0.07726 0.0007 0.1158 0.00162 C 0.13212 0.00209 0.14792 0.01135 0.16458 0.01135 " pathEditMode="relative" ptsTypes="ffA">
                                      <p:cBhvr>
                                        <p:cTn id="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83 0.04121 C -0.06111 0.03982 -0.0717 0.03635 -0.08281 0.03473 C -0.09115 0.03102 -0.09809 0.0294 -0.10712 0.02825 C -0.10833 0.02778 -0.10955 0.02686 -0.11076 0.02663 C -0.11892 0.0257 -0.12726 0.02709 -0.13524 0.025 C -0.13993 0.02385 -0.13594 0.01945 -0.13524 0.01852 " pathEditMode="relative" ptsTypes="fffffA">
                                      <p:cBhvr>
                                        <p:cTn id="1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-0.0037 C 0.06042 0.00417 0.02378 -0.00046 0.13351 0.00116 C 0.13941 0.00278 0.14062 0.00325 0.14687 0.0044 C 0.1526 0.00556 0.16389 0.00764 0.16389 0.00764 C 0.17726 0.01413 0.19115 0.01598 0.20538 0.01598 " pathEditMode="relative" ptsTypes="ffffA">
                                      <p:cBhvr>
                                        <p:cTn id="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6 0.0074 C 0.02587 0.01412 0.14757 0.01389 0.1592 0.01389 " pathEditMode="relative" ptsTypes="fA">
                                      <p:cBhvr>
                                        <p:cTn id="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6 C -0.00851 -0.01691 -0.03455 -0.02061 -0.04878 -0.02269 C -0.05677 -0.02547 -0.06372 -0.02871 -0.07188 -0.02593 C -0.08264 -0.02755 -0.09427 -0.03542 -0.10486 -0.03566 C -0.12188 -0.03612 -0.13906 -0.03566 -0.15608 -0.03566 " pathEditMode="relative" ptsTypes="ffff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C 0.05625 -0.00347 0.12205 0.01736 0.17205 -0.00486 C 0.17656 -0.01088 0.18212 -0.01505 0.18663 -0.02107 C 0.18576 -0.0287 0.18594 -0.03495 0.18177 -0.04051 " pathEditMode="relative" ptsTypes="fffA">
                                      <p:cBhvr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C -0.01024 0.00162 -0.01111 0.00301 -0.01945 0.00648 C -0.02397 0.00834 -0.03768 0.00926 -0.04029 0.00973 C -0.05331 0.01158 -0.06633 0.01528 -0.07918 0.01783 C -0.08456 0.01898 -0.08959 0.02269 -0.09515 0.02292 C -0.11997 0.02385 -0.14463 0.02292 -0.16945 0.02292 " pathEditMode="relative" ptsTypes="fffffA">
                                      <p:cBhvr>
                                        <p:cTn id="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C -0.0059 -0.00787 -0.01285 -0.01597 -0.02083 -0.01944 C -0.02465 -0.02453 -0.02847 -0.02847 -0.03299 -0.0324 C -0.03542 -0.0375 -0.03854 -0.03958 -0.04271 -0.04213 C -0.04497 -0.04352 -0.05 -0.04537 -0.05 -0.04537 C -0.06267 -0.04467 -0.07622 -0.04213 -0.08906 -0.04213 " pathEditMode="relative" ptsTypes="fffffA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9" grpId="0" animBg="1"/>
      <p:bldP spid="27" grpId="0" animBg="1"/>
      <p:bldP spid="41" grpId="0" animBg="1"/>
      <p:bldP spid="43" grpId="0" animBg="1"/>
      <p:bldP spid="46" grpId="0" animBg="1"/>
      <p:bldP spid="47" grpId="0" animBg="1"/>
      <p:bldP spid="48" grpId="0" animBg="1"/>
      <p:bldP spid="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</p:spPr>
        <p:txBody>
          <a:bodyPr/>
          <a:lstStyle/>
          <a:p>
            <a:r>
              <a:rPr lang="cs-CZ" dirty="0" smtClean="0"/>
              <a:t>LAČNÍK A KYČELNÍK</a:t>
            </a:r>
            <a:endParaRPr lang="cs-CZ" dirty="0"/>
          </a:p>
        </p:txBody>
      </p:sp>
      <p:pic>
        <p:nvPicPr>
          <p:cNvPr id="72" name="Zástupný symbol pro obsah 71" descr="P109009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t="8671" r="2446" b="13285"/>
          <a:stretch>
            <a:fillRect/>
          </a:stretch>
        </p:blipFill>
        <p:spPr>
          <a:xfrm>
            <a:off x="5076056" y="1700808"/>
            <a:ext cx="3000333" cy="1800200"/>
          </a:xfrm>
        </p:spPr>
      </p:pic>
      <p:sp>
        <p:nvSpPr>
          <p:cNvPr id="71" name="Vývojový diagram: paměť s přímým přístupem 70"/>
          <p:cNvSpPr/>
          <p:nvPr/>
        </p:nvSpPr>
        <p:spPr>
          <a:xfrm rot="18686919">
            <a:off x="2886104" y="4257536"/>
            <a:ext cx="4248472" cy="683987"/>
          </a:xfrm>
          <a:prstGeom prst="flowChartMagneticDru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magnetický disk 7"/>
          <p:cNvSpPr/>
          <p:nvPr/>
        </p:nvSpPr>
        <p:spPr>
          <a:xfrm>
            <a:off x="971600" y="1484784"/>
            <a:ext cx="2952328" cy="4176464"/>
          </a:xfrm>
          <a:prstGeom prst="flowChartMagneticDisk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1331640" y="321297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1907704" y="3356992"/>
            <a:ext cx="152400" cy="135632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1835696" y="2564904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2627784" y="2348880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2483768" y="393305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3203848" y="350100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195736" y="429309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1187624" y="357301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1187624" y="278092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2411760" y="278092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3131840" y="422108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1763688" y="328498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1691680" y="350100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1115616" y="350100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1907704" y="393305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2555776" y="429309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3563888" y="364502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187624" y="400506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2915816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3270920" y="436016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2483768" y="306896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2267744" y="3140968"/>
            <a:ext cx="144016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2564160" y="3581400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2699792" y="4149080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1691680" y="4149080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3347864" y="2780928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2987824" y="3356992"/>
            <a:ext cx="144016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2771800" y="4581128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2195736" y="1916832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1619672" y="3717032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2123728" y="4581128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1835696" y="2780928"/>
            <a:ext cx="216024" cy="14401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2195736" y="22768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2348136" y="24292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3059832" y="263691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2652936" y="27340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1331640" y="25649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2957736" y="30388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3110136" y="31912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3419872" y="3140968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3414936" y="3496072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1484040" y="27173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1636440" y="28697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1788840" y="30221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1941240" y="31745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2093640" y="33269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>
            <a:off x="2246040" y="3479304"/>
            <a:ext cx="72008" cy="457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Elipsa 65"/>
          <p:cNvSpPr/>
          <p:nvPr/>
        </p:nvSpPr>
        <p:spPr>
          <a:xfrm>
            <a:off x="1763688" y="4365104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Elipsa 66"/>
          <p:cNvSpPr/>
          <p:nvPr/>
        </p:nvSpPr>
        <p:spPr>
          <a:xfrm>
            <a:off x="971600" y="285293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Elipsa 67"/>
          <p:cNvSpPr/>
          <p:nvPr/>
        </p:nvSpPr>
        <p:spPr>
          <a:xfrm>
            <a:off x="2420144" y="4293096"/>
            <a:ext cx="63624" cy="7200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TextovéPole 72"/>
          <p:cNvSpPr txBox="1"/>
          <p:nvPr/>
        </p:nvSpPr>
        <p:spPr>
          <a:xfrm>
            <a:off x="5148064" y="5085184"/>
            <a:ext cx="3995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Většina živin putuje cévou do jater.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191 0.02199 C 0.19965 0.02407 0.17535 0.02199 0.2007 0.03009 C 0.20573 0.03449 0.21129 0.04051 0.21649 0.04467 C 0.21962 0.04722 0.22622 0.05115 0.22622 0.05115 C 0.22899 0.05509 0.23594 0.06111 0.23594 0.06111 C 0.23889 0.06713 0.24531 0.07245 0.2507 0.07407 C 0.25556 0.07824 0.26094 0.08194 0.26649 0.08379 C 0.27604 0.09236 0.28872 0.09027 0.29948 0.09027 " pathEditMode="relative" ptsTypes="fffffffA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3.7037E-7 C 0.02916 0.00185 0.05729 0.00694 0.08663 0.0081 C 0.09427 0.00972 0.1019 0.0118 0.10972 0.01319 C 0.12083 0.01805 0.13229 0.01944 0.14392 0.0213 C 0.15156 0.0243 0.15954 0.02569 0.16701 0.0294 C 0.16927 0.03055 0.17083 0.0331 0.17309 0.03426 C 0.1835 0.04005 0.19444 0.04467 0.20486 0.05046 C 0.20989 0.05324 0.21423 0.05787 0.21944 0.06018 C 0.2243 0.06227 0.2342 0.06667 0.2342 0.06667 C 0.24374 0.0794 0.23368 0.06736 0.24635 0.07824 C 0.25503 0.08588 0.26215 0.09583 0.27187 0.10092 C 0.27309 0.10301 0.27395 0.10579 0.27552 0.10741 C 0.27795 0.10972 0.29635 0.11759 0.29999 0.11875 C 0.30572 0.12338 0.31111 0.12454 0.31701 0.12847 C 0.3184 0.1294 0.31927 0.13102 0.32065 0.13171 C 0.32621 0.13449 0.32604 0.13194 0.33055 0.13495 C 0.33888 0.14051 0.32847 0.13657 0.34027 0.13981 C 0.34531 0.14467 0.35052 0.14444 0.35607 0.14815 C 0.35972 0.15069 0.36145 0.15301 0.36579 0.15301 " pathEditMode="relative" ptsTypes="ffffffffffffffffff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C 0.00886 0.00787 0.01598 0.01782 0.0257 0.0243 C 0.03056 0.03426 0.02483 0.02453 0.03421 0.0324 C 0.04306 0.03981 0.04914 0.05092 0.05869 0.05694 C 0.06684 0.06782 0.06684 0.06412 0.0757 0.0699 C 0.08907 0.07893 0.10105 0.08287 0.11598 0.08449 C 0.13073 0.09097 0.16476 0.09213 0.17691 0.09259 C 0.18282 0.09467 0.18768 0.09629 0.19393 0.09745 C 0.19844 0.09953 0.20747 0.10231 0.20747 0.10231 C 0.21459 0.10717 0.22205 0.10833 0.22934 0.11203 C 0.23143 0.11296 0.23351 0.11389 0.23542 0.11527 C 0.23681 0.1162 0.23768 0.11782 0.23907 0.11875 C 0.24619 0.12291 0.26737 0.12708 0.2757 0.12847 C 0.2816 0.1324 0.28768 0.13611 0.29393 0.13819 C 0.29879 0.13773 0.30382 0.13796 0.30869 0.13657 C 0.31007 0.13611 0.31233 0.13333 0.31233 0.13333 " pathEditMode="relative" ptsTypes="fffffffffffffffA">
                                      <p:cBhvr>
                                        <p:cTn id="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3 0.00185 C 0.04219 0.02547 0.09479 0.01922 0.11927 0.01991 C 0.13802 0.02824 0.15938 0.03148 0.17899 0.03449 C 0.18455 0.03634 0.18819 0.04028 0.19358 0.04259 C 0.19931 0.04514 0.19861 0.04306 0.20451 0.04746 C 0.20712 0.04931 0.20903 0.05301 0.21181 0.05394 C 0.22118 0.05695 0.22188 0.05648 0.23021 0.06204 C 0.2349 0.06528 0.23819 0.06829 0.24358 0.07014 C 0.25347 0.07894 0.26615 0.08565 0.27778 0.0882 C 0.28368 0.09306 0.28941 0.0956 0.29601 0.09792 C 0.30052 0.10185 0.30208 0.10741 0.30694 0.11088 C 0.32014 0.1206 0.33542 0.12014 0.34965 0.12384 C 0.3599 0.13287 0.37361 0.1338 0.38507 0.13843 C 0.3875 0.13935 0.38993 0.14051 0.39236 0.14167 C 0.39514 0.14283 0.39965 0.14815 0.39965 0.14815 C 0.40087 0.14769 0.4033 0.14653 0.4033 0.14653 " pathEditMode="relative" ptsTypes="fffffffffffffffA">
                                      <p:cBhvr>
                                        <p:cTn id="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1.48148E-6 C 0.01181 0.00533 0.02327 0.01482 0.03542 0.01806 C 0.06094 0.02477 0.09567 0.02338 0.11824 0.02454 C 0.13924 0.02709 0.15956 0.03866 0.17813 0.05209 C 0.18386 0.05625 0.19011 0.05949 0.19515 0.06505 C 0.19914 0.06945 0.2073 0.07824 0.2073 0.07824 C 0.21251 0.09005 0.21581 0.08727 0.22327 0.09607 C 0.23473 0.10973 0.24983 0.13079 0.26581 0.13496 C 0.27501 0.14329 0.2856 0.14445 0.29636 0.14653 C 0.3099 0.14514 0.3224 0.14514 0.33542 0.14167 C 0.34515 0.13912 0.35331 0.13473 0.36337 0.13334 C 0.36667 0.13218 0.37084 0.13172 0.37327 0.12848 " pathEditMode="relative" ptsTypes="fffffffffff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 0.00926 C 0.02188 0.00973 0.03438 0.00996 0.04705 0.01088 C 0.06372 0.01204 0.08038 0.01945 0.09705 0.02223 C 0.11545 0.03264 0.13038 0.03797 0.14583 0.05486 C 0.14774 0.05695 0.15816 0.06598 0.16042 0.06945 C 0.17118 0.08519 0.17778 0.10602 0.19445 0.11158 C 0.20504 0.1088 0.2099 0.10324 0.21892 0.09537 C 0.2224 0.09236 0.22656 0.09074 0.22986 0.08727 C 0.23351 0.08357 0.23594 0.07801 0.23958 0.07431 C 0.2434 0.07037 0.24792 0.06806 0.25191 0.06459 C 0.2809 0.03982 0.24045 0.07361 0.26771 0.04676 C 0.27066 0.04375 0.27448 0.04283 0.27743 0.04005 C 0.28229 0.05324 0.28542 0.06412 0.29202 0.07593 C 0.29288 0.07755 0.29323 0.07986 0.29445 0.08079 C 0.30139 0.08658 0.31129 0.08519 0.31892 0.08727 C 0.32761 0.09306 0.33333 0.09977 0.34323 0.10186 C 0.34844 0.10533 0.35382 0.10857 0.3592 0.11158 C 0.36233 0.11343 0.36892 0.11667 0.36892 0.11667 C 0.37986 0.13125 0.38386 0.13102 0.39827 0.13611 C 0.40764 0.13959 0.41684 0.14422 0.42622 0.14746 C 0.42743 0.14699 0.42986 0.14584 0.42986 0.14584 " pathEditMode="relative" ptsTypes="ffffffffffffffffffff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6 0.00325 C 0.01719 0.00602 0.02361 0.01505 0.03351 0.01945 C 0.03698 0.02107 0.04097 0.02107 0.04444 0.02269 C 0.05312 0.02663 0.06094 0.03357 0.06996 0.03565 C 0.11128 0.04561 0.14601 0.04445 0.1908 0.04538 C 0.19531 0.04746 0.19965 0.04977 0.20417 0.05186 C 0.21302 0.06413 0.2243 0.07292 0.23472 0.08288 C 0.24045 0.0882 0.24462 0.09561 0.25052 0.1007 C 0.25955 0.10857 0.26858 0.11667 0.27743 0.12524 C 0.28055 0.12825 0.29045 0.13125 0.29444 0.13334 C 0.29983 0.14051 0.30469 0.13866 0.31146 0.14306 C 0.31962 0.14838 0.32257 0.1507 0.33108 0.15278 C 0.33941 0.15834 0.34878 0.15764 0.35781 0.15926 C 0.36632 0.16297 0.37465 0.16644 0.38351 0.16899 C 0.38785 0.172 0.39253 0.17408 0.39687 0.17709 C 0.40573 0.18311 0.41302 0.19607 0.42118 0.20325 C 0.42222 0.20417 0.42361 0.20417 0.42483 0.20487 C 0.43299 0.21019 0.44201 0.22014 0.45174 0.22107 C 0.45573 0.22153 0.4599 0.22107 0.46389 0.22107 " pathEditMode="relative" ptsTypes="ffffffffffffffffffA">
                                      <p:cBhvr>
                                        <p:cTn id="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0" grpId="0" animBg="1"/>
      <p:bldP spid="32" grpId="0" animBg="1"/>
      <p:bldP spid="33" grpId="0" animBg="1"/>
      <p:bldP spid="50" grpId="0" animBg="1"/>
      <p:bldP spid="55" grpId="0" animBg="1"/>
      <p:bldP spid="5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Vývojový diagram: magnetický disk 8"/>
          <p:cNvSpPr/>
          <p:nvPr/>
        </p:nvSpPr>
        <p:spPr>
          <a:xfrm>
            <a:off x="395536" y="1412776"/>
            <a:ext cx="3096344" cy="4680520"/>
          </a:xfrm>
          <a:prstGeom prst="flowChartMagneticDisk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066800"/>
          </a:xfrm>
        </p:spPr>
        <p:txBody>
          <a:bodyPr/>
          <a:lstStyle/>
          <a:p>
            <a:r>
              <a:rPr lang="cs-CZ" dirty="0" smtClean="0"/>
              <a:t>TLUSTÉ STŘEVO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644008" y="1844824"/>
            <a:ext cx="4042792" cy="4281339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sz="3600" dirty="0" smtClean="0"/>
              <a:t>   </a:t>
            </a:r>
            <a:r>
              <a:rPr lang="cs-CZ" sz="4400" dirty="0" smtClean="0"/>
              <a:t>V tlustém střevě dochází ke vstřebávání vody, vitamínů a solí.</a:t>
            </a:r>
          </a:p>
          <a:p>
            <a:pPr algn="ctr"/>
            <a:endParaRPr lang="cs-CZ" sz="4400" dirty="0"/>
          </a:p>
        </p:txBody>
      </p:sp>
      <p:sp>
        <p:nvSpPr>
          <p:cNvPr id="10" name="Elipsa 9"/>
          <p:cNvSpPr/>
          <p:nvPr/>
        </p:nvSpPr>
        <p:spPr>
          <a:xfrm>
            <a:off x="899592" y="5157192"/>
            <a:ext cx="1080120" cy="648072"/>
          </a:xfrm>
          <a:prstGeom prst="ellipse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</a:t>
            </a:r>
            <a:r>
              <a:rPr lang="cs-CZ" sz="1200" dirty="0" smtClean="0"/>
              <a:t>2</a:t>
            </a:r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899592" y="1700808"/>
            <a:ext cx="1008112" cy="648072"/>
          </a:xfrm>
          <a:prstGeom prst="ellipse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</a:t>
            </a:r>
            <a:r>
              <a:rPr lang="cs-CZ" sz="1200" dirty="0" smtClean="0"/>
              <a:t>2</a:t>
            </a:r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827584" y="3645024"/>
            <a:ext cx="936104" cy="648072"/>
          </a:xfrm>
          <a:prstGeom prst="ellipse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</a:t>
            </a:r>
            <a:r>
              <a:rPr lang="cs-CZ" sz="1200" dirty="0" smtClean="0"/>
              <a:t>2</a:t>
            </a:r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1187624" y="2708920"/>
            <a:ext cx="936104" cy="648072"/>
          </a:xfrm>
          <a:prstGeom prst="ellipse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</a:t>
            </a:r>
            <a:r>
              <a:rPr lang="cs-CZ" sz="1200" dirty="0" smtClean="0"/>
              <a:t>2</a:t>
            </a:r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1763688" y="4509120"/>
            <a:ext cx="936104" cy="648072"/>
          </a:xfrm>
          <a:prstGeom prst="ellipse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</a:t>
            </a:r>
            <a:r>
              <a:rPr lang="cs-CZ" sz="1200" dirty="0" smtClean="0"/>
              <a:t>2</a:t>
            </a:r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2051720" y="1916832"/>
            <a:ext cx="504056" cy="432048"/>
          </a:xfrm>
          <a:prstGeom prst="ellipse">
            <a:avLst/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899592" y="4725144"/>
            <a:ext cx="504056" cy="432048"/>
          </a:xfrm>
          <a:prstGeom prst="ellipse">
            <a:avLst/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7" name="Elipsa 16"/>
          <p:cNvSpPr/>
          <p:nvPr/>
        </p:nvSpPr>
        <p:spPr>
          <a:xfrm>
            <a:off x="2843808" y="3573016"/>
            <a:ext cx="504056" cy="432048"/>
          </a:xfrm>
          <a:prstGeom prst="ellipse">
            <a:avLst/>
          </a:prstGeom>
          <a:solidFill>
            <a:srgbClr val="7030A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2339752" y="2780928"/>
            <a:ext cx="864096" cy="43204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soli</a:t>
            </a:r>
            <a:endParaRPr lang="cs-CZ" dirty="0"/>
          </a:p>
        </p:txBody>
      </p:sp>
      <p:sp>
        <p:nvSpPr>
          <p:cNvPr id="19" name="Elipsa 18"/>
          <p:cNvSpPr/>
          <p:nvPr/>
        </p:nvSpPr>
        <p:spPr>
          <a:xfrm>
            <a:off x="1835696" y="3645024"/>
            <a:ext cx="864096" cy="43204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soli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-1.48148E-6 C 0.00989 0.0044 0.01926 0.01065 0.02933 0.01458 C 0.03958 0.01875 0.05051 0.01944 0.06111 0.02107 C 0.12829 0.04676 0.2059 0.04213 0.27326 0.04213 " pathEditMode="relative" ptsTypes="fff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08 -0.00185 C 0.05069 -0.00069 0.06997 0.00231 0.08958 0.00463 C 0.11389 0.00417 0.13837 0.00393 0.16267 0.00301 C 0.16927 0.00278 0.17812 -0.00232 0.18472 -0.00347 C 0.18559 -0.00509 0.18663 -0.00648 0.18715 -0.00833 C 0.18819 -0.01157 0.18958 -0.01829 0.18958 -0.01829 " pathEditMode="relative" ptsTypes="fffff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C 0.02708 0.00393 0.05468 0.00995 0.08159 0.0162 C 0.08993 0.01805 0.09757 0.02106 0.10607 0.02106 " pathEditMode="relative" rAng="0" ptsTypes="ff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C 0.03385 0.01806 0.06649 0.04005 0.10121 0.05533 C 0.1052 0.05718 0.10833 0.06112 0.11215 0.06343 C 0.12413 0.07107 0.1375 0.07547 0.15 0.08125 C 0.15954 0.08588 0.16527 0.09098 0.17552 0.0926 C 0.18993 0.09815 0.20468 0.09954 0.21944 0.10232 C 0.23871 0.11088 0.26163 0.11482 0.28038 0.10232 " pathEditMode="relative" ptsTypes="ffffff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7.40741E-6 C 0.00226 0.00578 0.00313 0.01249 0.00608 0.01782 C 0.00903 0.02314 0.01442 0.02499 0.01824 0.02916 C 0.02796 0.03958 0.03768 0.04907 0.04758 0.05995 C 0.05192 0.06481 0.06876 0.08379 0.07449 0.0861 C 0.08039 0.09212 0.08664 0.0956 0.09393 0.09745 C 0.10435 0.09583 0.10296 0.09444 0.11094 0.09097 C 0.11389 0.08703 0.11771 0.08448 0.11945 0.07962 " pathEditMode="relative" ptsTypes="fffffffA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4.44444E-6 C 0.01146 0.0118 0.02466 0.01898 0.03907 0.02129 C 0.04636 0.02245 0.05382 0.02338 0.06112 0.02454 C 0.06511 0.025 0.07327 0.02616 0.07327 0.02616 C 0.11389 0.025 0.15452 0.02523 0.19514 0.02292 C 0.19827 0.02268 0.21476 0.01643 0.22205 0.01643 " pathEditMode="relative" ptsTypes="fffff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6.66667E-6 C 0.00364 0.00047 0.00729 0.00047 0.01093 0.00163 C 0.01267 0.00209 0.01406 0.00441 0.01579 0.00487 C 0.0302 0.00927 0.04531 0.00811 0.05972 0.01297 C 0.07308 0.01737 0.06944 0.01829 0.08281 0.02593 C 0.09791 0.0345 0.11371 0.04121 0.12916 0.04885 C 0.14548 0.05695 0.16163 0.06714 0.17795 0.07478 C 0.19114 0.08103 0.2059 0.07987 0.21944 0.0845 C 0.2434 0.08403 0.26736 0.08427 0.29131 0.08288 C 0.29392 0.08265 0.29861 0.07964 0.29861 0.07964 C 0.30069 0.07593 0.30381 0.07269 0.30486 0.06829 C 0.3052 0.06667 0.3052 0.06482 0.30607 0.06343 C 0.30729 0.06135 0.30954 0.06042 0.31093 0.05857 " pathEditMode="relative" ptsTypes="ffffffffffffA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7407E-6 C 0.05833 0.00857 0.10503 0.00579 0.17083 0.00649 C 0.17795 0.00973 0.18211 0.00973 0.19027 0.00973 " pathEditMode="relative" ptsTypes="ff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9259E-6 C 0.0158 0.00347 0.03177 0.00555 0.04757 0.00972 C 0.07656 0.00787 0.10243 0.00625 0.13038 0.00162 C 0.15625 0.00278 0.16285 0.00486 0.18403 0.0081 C 0.19167 0.01203 0.1967 0.01736 0.20486 0.01944 C 0.22101 0.03287 0.23889 0.04004 0.25608 0.05023 C 0.26667 0.05648 0.2783 0.06782 0.29028 0.06828 C 0.3 0.06875 0.30972 0.06828 0.31945 0.06828 " pathEditMode="relative" ptsTypes="fffffff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77778E-6 C 0.06927 -0.00464 0.08455 -0.0044 0.18542 -0.00325 C 0.19566 -0.0014 0.2059 0.00138 0.21597 0.00485 C 0.22674 0.00856 0.23611 0.01782 0.24635 0.02291 C 0.25504 0.02731 0.26441 0.03194 0.27326 0.03587 C 0.28993 0.03379 0.30694 0.03472 0.32326 0.02939 C 0.32656 0.02823 0.32986 0.02731 0.33299 0.02615 C 0.33663 0.02476 0.34392 0.02129 0.34392 0.02129 C 0.34479 0.02013 0.34635 0.01782 0.34635 0.01782 " pathEditMode="relative" ptsTypes="ffffffff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KONEČNÍK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4000" dirty="0" smtClean="0"/>
              <a:t>Nestrávené zbytky potravy putují do konečníku.</a:t>
            </a:r>
          </a:p>
          <a:p>
            <a:pPr algn="ctr">
              <a:buNone/>
            </a:pPr>
            <a:r>
              <a:rPr lang="cs-CZ" sz="4000" dirty="0" smtClean="0"/>
              <a:t>Konečník je obalen svěračem z hladké a kosterní svaloviny.</a:t>
            </a:r>
            <a:endParaRPr lang="cs-CZ" sz="4000" dirty="0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5292080" y="1052736"/>
            <a:ext cx="2160240" cy="4104456"/>
          </a:xfrm>
          <a:prstGeom prst="flowChartMagneticDisk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magnetický disk 5"/>
          <p:cNvSpPr/>
          <p:nvPr/>
        </p:nvSpPr>
        <p:spPr>
          <a:xfrm>
            <a:off x="5580112" y="3140968"/>
            <a:ext cx="1656184" cy="2016224"/>
          </a:xfrm>
          <a:prstGeom prst="flowChartMagneticDisk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stolice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magnetický disk 3"/>
          <p:cNvSpPr/>
          <p:nvPr/>
        </p:nvSpPr>
        <p:spPr>
          <a:xfrm>
            <a:off x="3347864" y="3501008"/>
            <a:ext cx="2304256" cy="3096344"/>
          </a:xfrm>
          <a:prstGeom prst="flowChartMagneticDisk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283968" y="4077072"/>
            <a:ext cx="360040" cy="576064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066800"/>
          </a:xfrm>
        </p:spPr>
        <p:txBody>
          <a:bodyPr/>
          <a:lstStyle/>
          <a:p>
            <a:r>
              <a:rPr lang="cs-CZ" dirty="0" smtClean="0"/>
              <a:t>KLKY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Sliznice tenkého střeva obsahuje </a:t>
            </a:r>
            <a:r>
              <a:rPr lang="cs-CZ" b="1" dirty="0" smtClean="0"/>
              <a:t>klky</a:t>
            </a:r>
            <a:r>
              <a:rPr lang="cs-CZ" dirty="0" smtClean="0"/>
              <a:t>, které zvětšují  plochu pro vstřebávání.</a:t>
            </a:r>
            <a:endParaRPr lang="cs-CZ" dirty="0"/>
          </a:p>
        </p:txBody>
      </p:sp>
      <p:sp>
        <p:nvSpPr>
          <p:cNvPr id="6" name="Volný tvar 5"/>
          <p:cNvSpPr/>
          <p:nvPr/>
        </p:nvSpPr>
        <p:spPr>
          <a:xfrm>
            <a:off x="3563133" y="3520125"/>
            <a:ext cx="1856360" cy="929696"/>
          </a:xfrm>
          <a:custGeom>
            <a:avLst/>
            <a:gdLst>
              <a:gd name="connsiteX0" fmla="*/ 796994 w 1856360"/>
              <a:gd name="connsiteY0" fmla="*/ 37114 h 929696"/>
              <a:gd name="connsiteX1" fmla="*/ 808145 w 1856360"/>
              <a:gd name="connsiteY1" fmla="*/ 293592 h 929696"/>
              <a:gd name="connsiteX2" fmla="*/ 863901 w 1856360"/>
              <a:gd name="connsiteY2" fmla="*/ 282441 h 929696"/>
              <a:gd name="connsiteX3" fmla="*/ 897355 w 1856360"/>
              <a:gd name="connsiteY3" fmla="*/ 70568 h 929696"/>
              <a:gd name="connsiteX4" fmla="*/ 941960 w 1856360"/>
              <a:gd name="connsiteY4" fmla="*/ 282441 h 929696"/>
              <a:gd name="connsiteX5" fmla="*/ 986565 w 1856360"/>
              <a:gd name="connsiteY5" fmla="*/ 271290 h 929696"/>
              <a:gd name="connsiteX6" fmla="*/ 997716 w 1856360"/>
              <a:gd name="connsiteY6" fmla="*/ 81719 h 929696"/>
              <a:gd name="connsiteX7" fmla="*/ 1075774 w 1856360"/>
              <a:gd name="connsiteY7" fmla="*/ 92870 h 929696"/>
              <a:gd name="connsiteX8" fmla="*/ 1086926 w 1856360"/>
              <a:gd name="connsiteY8" fmla="*/ 271290 h 929696"/>
              <a:gd name="connsiteX9" fmla="*/ 1131530 w 1856360"/>
              <a:gd name="connsiteY9" fmla="*/ 260138 h 929696"/>
              <a:gd name="connsiteX10" fmla="*/ 1142682 w 1856360"/>
              <a:gd name="connsiteY10" fmla="*/ 226685 h 929696"/>
              <a:gd name="connsiteX11" fmla="*/ 1164984 w 1856360"/>
              <a:gd name="connsiteY11" fmla="*/ 81719 h 929696"/>
              <a:gd name="connsiteX12" fmla="*/ 1265345 w 1856360"/>
              <a:gd name="connsiteY12" fmla="*/ 92870 h 929696"/>
              <a:gd name="connsiteX13" fmla="*/ 1254194 w 1856360"/>
              <a:gd name="connsiteY13" fmla="*/ 226685 h 929696"/>
              <a:gd name="connsiteX14" fmla="*/ 1265345 w 1856360"/>
              <a:gd name="connsiteY14" fmla="*/ 293592 h 929696"/>
              <a:gd name="connsiteX15" fmla="*/ 1321101 w 1856360"/>
              <a:gd name="connsiteY15" fmla="*/ 282441 h 929696"/>
              <a:gd name="connsiteX16" fmla="*/ 1354555 w 1856360"/>
              <a:gd name="connsiteY16" fmla="*/ 159777 h 929696"/>
              <a:gd name="connsiteX17" fmla="*/ 1376857 w 1856360"/>
              <a:gd name="connsiteY17" fmla="*/ 126324 h 929696"/>
              <a:gd name="connsiteX18" fmla="*/ 1477218 w 1856360"/>
              <a:gd name="connsiteY18" fmla="*/ 137475 h 929696"/>
              <a:gd name="connsiteX19" fmla="*/ 1432613 w 1856360"/>
              <a:gd name="connsiteY19" fmla="*/ 237836 h 929696"/>
              <a:gd name="connsiteX20" fmla="*/ 1421462 w 1856360"/>
              <a:gd name="connsiteY20" fmla="*/ 338197 h 929696"/>
              <a:gd name="connsiteX21" fmla="*/ 1466067 w 1856360"/>
              <a:gd name="connsiteY21" fmla="*/ 327046 h 929696"/>
              <a:gd name="connsiteX22" fmla="*/ 1477218 w 1856360"/>
              <a:gd name="connsiteY22" fmla="*/ 293592 h 929696"/>
              <a:gd name="connsiteX23" fmla="*/ 1532974 w 1856360"/>
              <a:gd name="connsiteY23" fmla="*/ 237836 h 929696"/>
              <a:gd name="connsiteX24" fmla="*/ 1666789 w 1856360"/>
              <a:gd name="connsiteY24" fmla="*/ 248987 h 929696"/>
              <a:gd name="connsiteX25" fmla="*/ 1655638 w 1856360"/>
              <a:gd name="connsiteY25" fmla="*/ 282441 h 929696"/>
              <a:gd name="connsiteX26" fmla="*/ 1622184 w 1856360"/>
              <a:gd name="connsiteY26" fmla="*/ 293592 h 929696"/>
              <a:gd name="connsiteX27" fmla="*/ 1499521 w 1856360"/>
              <a:gd name="connsiteY27" fmla="*/ 304743 h 929696"/>
              <a:gd name="connsiteX28" fmla="*/ 1488369 w 1856360"/>
              <a:gd name="connsiteY28" fmla="*/ 338197 h 929696"/>
              <a:gd name="connsiteX29" fmla="*/ 1599882 w 1856360"/>
              <a:gd name="connsiteY29" fmla="*/ 349348 h 929696"/>
              <a:gd name="connsiteX30" fmla="*/ 1633335 w 1856360"/>
              <a:gd name="connsiteY30" fmla="*/ 338197 h 929696"/>
              <a:gd name="connsiteX31" fmla="*/ 1778301 w 1856360"/>
              <a:gd name="connsiteY31" fmla="*/ 360499 h 929696"/>
              <a:gd name="connsiteX32" fmla="*/ 1767150 w 1856360"/>
              <a:gd name="connsiteY32" fmla="*/ 393953 h 929696"/>
              <a:gd name="connsiteX33" fmla="*/ 1733696 w 1856360"/>
              <a:gd name="connsiteY33" fmla="*/ 405104 h 929696"/>
              <a:gd name="connsiteX34" fmla="*/ 1711394 w 1856360"/>
              <a:gd name="connsiteY34" fmla="*/ 427407 h 929696"/>
              <a:gd name="connsiteX35" fmla="*/ 1633335 w 1856360"/>
              <a:gd name="connsiteY35" fmla="*/ 449709 h 929696"/>
              <a:gd name="connsiteX36" fmla="*/ 1644487 w 1856360"/>
              <a:gd name="connsiteY36" fmla="*/ 505465 h 929696"/>
              <a:gd name="connsiteX37" fmla="*/ 1666789 w 1856360"/>
              <a:gd name="connsiteY37" fmla="*/ 527768 h 929696"/>
              <a:gd name="connsiteX38" fmla="*/ 1856360 w 1856360"/>
              <a:gd name="connsiteY38" fmla="*/ 538919 h 929696"/>
              <a:gd name="connsiteX39" fmla="*/ 1845208 w 1856360"/>
              <a:gd name="connsiteY39" fmla="*/ 572373 h 929696"/>
              <a:gd name="connsiteX40" fmla="*/ 1811755 w 1856360"/>
              <a:gd name="connsiteY40" fmla="*/ 583524 h 929696"/>
              <a:gd name="connsiteX41" fmla="*/ 1644487 w 1856360"/>
              <a:gd name="connsiteY41" fmla="*/ 594675 h 929696"/>
              <a:gd name="connsiteX42" fmla="*/ 1655638 w 1856360"/>
              <a:gd name="connsiteY42" fmla="*/ 672734 h 929696"/>
              <a:gd name="connsiteX43" fmla="*/ 1700243 w 1856360"/>
              <a:gd name="connsiteY43" fmla="*/ 683885 h 929696"/>
              <a:gd name="connsiteX44" fmla="*/ 1722545 w 1856360"/>
              <a:gd name="connsiteY44" fmla="*/ 717338 h 929696"/>
              <a:gd name="connsiteX45" fmla="*/ 1677940 w 1856360"/>
              <a:gd name="connsiteY45" fmla="*/ 795397 h 929696"/>
              <a:gd name="connsiteX46" fmla="*/ 1611033 w 1856360"/>
              <a:gd name="connsiteY46" fmla="*/ 750792 h 929696"/>
              <a:gd name="connsiteX47" fmla="*/ 1544126 w 1856360"/>
              <a:gd name="connsiteY47" fmla="*/ 661582 h 929696"/>
              <a:gd name="connsiteX48" fmla="*/ 1521823 w 1856360"/>
              <a:gd name="connsiteY48" fmla="*/ 639280 h 929696"/>
              <a:gd name="connsiteX49" fmla="*/ 1499521 w 1856360"/>
              <a:gd name="connsiteY49" fmla="*/ 616977 h 929696"/>
              <a:gd name="connsiteX50" fmla="*/ 1477218 w 1856360"/>
              <a:gd name="connsiteY50" fmla="*/ 639280 h 929696"/>
              <a:gd name="connsiteX51" fmla="*/ 1466067 w 1856360"/>
              <a:gd name="connsiteY51" fmla="*/ 840002 h 929696"/>
              <a:gd name="connsiteX52" fmla="*/ 1443765 w 1856360"/>
              <a:gd name="connsiteY52" fmla="*/ 873455 h 929696"/>
              <a:gd name="connsiteX53" fmla="*/ 1410311 w 1856360"/>
              <a:gd name="connsiteY53" fmla="*/ 884607 h 929696"/>
              <a:gd name="connsiteX54" fmla="*/ 1388008 w 1856360"/>
              <a:gd name="connsiteY54" fmla="*/ 806548 h 929696"/>
              <a:gd name="connsiteX55" fmla="*/ 1376857 w 1856360"/>
              <a:gd name="connsiteY55" fmla="*/ 739641 h 929696"/>
              <a:gd name="connsiteX56" fmla="*/ 1321101 w 1856360"/>
              <a:gd name="connsiteY56" fmla="*/ 683885 h 929696"/>
              <a:gd name="connsiteX57" fmla="*/ 1276496 w 1856360"/>
              <a:gd name="connsiteY57" fmla="*/ 695036 h 929696"/>
              <a:gd name="connsiteX58" fmla="*/ 1254194 w 1856360"/>
              <a:gd name="connsiteY58" fmla="*/ 761943 h 929696"/>
              <a:gd name="connsiteX59" fmla="*/ 1243043 w 1856360"/>
              <a:gd name="connsiteY59" fmla="*/ 906909 h 929696"/>
              <a:gd name="connsiteX60" fmla="*/ 1209589 w 1856360"/>
              <a:gd name="connsiteY60" fmla="*/ 918060 h 929696"/>
              <a:gd name="connsiteX61" fmla="*/ 1131530 w 1856360"/>
              <a:gd name="connsiteY61" fmla="*/ 895758 h 929696"/>
              <a:gd name="connsiteX62" fmla="*/ 1098077 w 1856360"/>
              <a:gd name="connsiteY62" fmla="*/ 873455 h 929696"/>
              <a:gd name="connsiteX63" fmla="*/ 1086926 w 1856360"/>
              <a:gd name="connsiteY63" fmla="*/ 840002 h 929696"/>
              <a:gd name="connsiteX64" fmla="*/ 1075774 w 1856360"/>
              <a:gd name="connsiteY64" fmla="*/ 750792 h 929696"/>
              <a:gd name="connsiteX65" fmla="*/ 1008867 w 1856360"/>
              <a:gd name="connsiteY65" fmla="*/ 784246 h 929696"/>
              <a:gd name="connsiteX66" fmla="*/ 997716 w 1856360"/>
              <a:gd name="connsiteY66" fmla="*/ 817699 h 929696"/>
              <a:gd name="connsiteX67" fmla="*/ 964262 w 1856360"/>
              <a:gd name="connsiteY67" fmla="*/ 918060 h 929696"/>
              <a:gd name="connsiteX68" fmla="*/ 930808 w 1856360"/>
              <a:gd name="connsiteY68" fmla="*/ 929212 h 929696"/>
              <a:gd name="connsiteX69" fmla="*/ 886204 w 1856360"/>
              <a:gd name="connsiteY69" fmla="*/ 918060 h 929696"/>
              <a:gd name="connsiteX70" fmla="*/ 863901 w 1856360"/>
              <a:gd name="connsiteY70" fmla="*/ 851153 h 929696"/>
              <a:gd name="connsiteX71" fmla="*/ 819296 w 1856360"/>
              <a:gd name="connsiteY71" fmla="*/ 739641 h 929696"/>
              <a:gd name="connsiteX72" fmla="*/ 785843 w 1856360"/>
              <a:gd name="connsiteY72" fmla="*/ 761943 h 929696"/>
              <a:gd name="connsiteX73" fmla="*/ 763540 w 1856360"/>
              <a:gd name="connsiteY73" fmla="*/ 795397 h 929696"/>
              <a:gd name="connsiteX74" fmla="*/ 741238 w 1856360"/>
              <a:gd name="connsiteY74" fmla="*/ 862304 h 929696"/>
              <a:gd name="connsiteX75" fmla="*/ 730087 w 1856360"/>
              <a:gd name="connsiteY75" fmla="*/ 895758 h 929696"/>
              <a:gd name="connsiteX76" fmla="*/ 707784 w 1856360"/>
              <a:gd name="connsiteY76" fmla="*/ 918060 h 929696"/>
              <a:gd name="connsiteX77" fmla="*/ 674330 w 1856360"/>
              <a:gd name="connsiteY77" fmla="*/ 906909 h 929696"/>
              <a:gd name="connsiteX78" fmla="*/ 618574 w 1856360"/>
              <a:gd name="connsiteY78" fmla="*/ 851153 h 929696"/>
              <a:gd name="connsiteX79" fmla="*/ 618574 w 1856360"/>
              <a:gd name="connsiteY79" fmla="*/ 706187 h 929696"/>
              <a:gd name="connsiteX80" fmla="*/ 585121 w 1856360"/>
              <a:gd name="connsiteY80" fmla="*/ 717338 h 929696"/>
              <a:gd name="connsiteX81" fmla="*/ 551667 w 1856360"/>
              <a:gd name="connsiteY81" fmla="*/ 739641 h 929696"/>
              <a:gd name="connsiteX82" fmla="*/ 518213 w 1856360"/>
              <a:gd name="connsiteY82" fmla="*/ 750792 h 929696"/>
              <a:gd name="connsiteX83" fmla="*/ 495911 w 1856360"/>
              <a:gd name="connsiteY83" fmla="*/ 773095 h 929696"/>
              <a:gd name="connsiteX84" fmla="*/ 462457 w 1856360"/>
              <a:gd name="connsiteY84" fmla="*/ 840002 h 929696"/>
              <a:gd name="connsiteX85" fmla="*/ 429004 w 1856360"/>
              <a:gd name="connsiteY85" fmla="*/ 828851 h 929696"/>
              <a:gd name="connsiteX86" fmla="*/ 373247 w 1856360"/>
              <a:gd name="connsiteY86" fmla="*/ 784246 h 929696"/>
              <a:gd name="connsiteX87" fmla="*/ 317491 w 1856360"/>
              <a:gd name="connsiteY87" fmla="*/ 717338 h 929696"/>
              <a:gd name="connsiteX88" fmla="*/ 395550 w 1856360"/>
              <a:gd name="connsiteY88" fmla="*/ 661582 h 929696"/>
              <a:gd name="connsiteX89" fmla="*/ 373247 w 1856360"/>
              <a:gd name="connsiteY89" fmla="*/ 628129 h 929696"/>
              <a:gd name="connsiteX90" fmla="*/ 306340 w 1856360"/>
              <a:gd name="connsiteY90" fmla="*/ 572373 h 929696"/>
              <a:gd name="connsiteX91" fmla="*/ 272887 w 1856360"/>
              <a:gd name="connsiteY91" fmla="*/ 561221 h 929696"/>
              <a:gd name="connsiteX92" fmla="*/ 194828 w 1856360"/>
              <a:gd name="connsiteY92" fmla="*/ 583524 h 929696"/>
              <a:gd name="connsiteX93" fmla="*/ 161374 w 1856360"/>
              <a:gd name="connsiteY93" fmla="*/ 605826 h 929696"/>
              <a:gd name="connsiteX94" fmla="*/ 150223 w 1856360"/>
              <a:gd name="connsiteY94" fmla="*/ 650431 h 929696"/>
              <a:gd name="connsiteX95" fmla="*/ 127921 w 1856360"/>
              <a:gd name="connsiteY95" fmla="*/ 672734 h 929696"/>
              <a:gd name="connsiteX96" fmla="*/ 116769 w 1856360"/>
              <a:gd name="connsiteY96" fmla="*/ 639280 h 929696"/>
              <a:gd name="connsiteX97" fmla="*/ 83316 w 1856360"/>
              <a:gd name="connsiteY97" fmla="*/ 616977 h 929696"/>
              <a:gd name="connsiteX98" fmla="*/ 72165 w 1856360"/>
              <a:gd name="connsiteY98" fmla="*/ 583524 h 929696"/>
              <a:gd name="connsiteX99" fmla="*/ 61013 w 1856360"/>
              <a:gd name="connsiteY99" fmla="*/ 516616 h 929696"/>
              <a:gd name="connsiteX100" fmla="*/ 139072 w 1856360"/>
              <a:gd name="connsiteY100" fmla="*/ 505465 h 929696"/>
              <a:gd name="connsiteX101" fmla="*/ 127921 w 1856360"/>
              <a:gd name="connsiteY101" fmla="*/ 460860 h 929696"/>
              <a:gd name="connsiteX102" fmla="*/ 72165 w 1856360"/>
              <a:gd name="connsiteY102" fmla="*/ 393953 h 929696"/>
              <a:gd name="connsiteX103" fmla="*/ 38711 w 1856360"/>
              <a:gd name="connsiteY103" fmla="*/ 371651 h 929696"/>
              <a:gd name="connsiteX104" fmla="*/ 16408 w 1856360"/>
              <a:gd name="connsiteY104" fmla="*/ 349348 h 929696"/>
              <a:gd name="connsiteX105" fmla="*/ 5257 w 1856360"/>
              <a:gd name="connsiteY105" fmla="*/ 315895 h 929696"/>
              <a:gd name="connsiteX106" fmla="*/ 83316 w 1856360"/>
              <a:gd name="connsiteY106" fmla="*/ 315895 h 929696"/>
              <a:gd name="connsiteX107" fmla="*/ 116769 w 1856360"/>
              <a:gd name="connsiteY107" fmla="*/ 338197 h 929696"/>
              <a:gd name="connsiteX108" fmla="*/ 161374 w 1856360"/>
              <a:gd name="connsiteY108" fmla="*/ 382802 h 929696"/>
              <a:gd name="connsiteX109" fmla="*/ 183677 w 1856360"/>
              <a:gd name="connsiteY109" fmla="*/ 360499 h 929696"/>
              <a:gd name="connsiteX110" fmla="*/ 217130 w 1856360"/>
              <a:gd name="connsiteY110" fmla="*/ 226685 h 929696"/>
              <a:gd name="connsiteX111" fmla="*/ 272887 w 1856360"/>
              <a:gd name="connsiteY111" fmla="*/ 237836 h 929696"/>
              <a:gd name="connsiteX112" fmla="*/ 317491 w 1856360"/>
              <a:gd name="connsiteY112" fmla="*/ 327046 h 929696"/>
              <a:gd name="connsiteX113" fmla="*/ 339794 w 1856360"/>
              <a:gd name="connsiteY113" fmla="*/ 260138 h 929696"/>
              <a:gd name="connsiteX114" fmla="*/ 350945 w 1856360"/>
              <a:gd name="connsiteY114" fmla="*/ 182080 h 929696"/>
              <a:gd name="connsiteX115" fmla="*/ 373247 w 1856360"/>
              <a:gd name="connsiteY115" fmla="*/ 159777 h 929696"/>
              <a:gd name="connsiteX116" fmla="*/ 451306 w 1856360"/>
              <a:gd name="connsiteY116" fmla="*/ 170929 h 929696"/>
              <a:gd name="connsiteX117" fmla="*/ 495911 w 1856360"/>
              <a:gd name="connsiteY117" fmla="*/ 271290 h 929696"/>
              <a:gd name="connsiteX118" fmla="*/ 518213 w 1856360"/>
              <a:gd name="connsiteY118" fmla="*/ 204382 h 929696"/>
              <a:gd name="connsiteX119" fmla="*/ 529365 w 1856360"/>
              <a:gd name="connsiteY119" fmla="*/ 170929 h 929696"/>
              <a:gd name="connsiteX120" fmla="*/ 551667 w 1856360"/>
              <a:gd name="connsiteY120" fmla="*/ 148626 h 929696"/>
              <a:gd name="connsiteX121" fmla="*/ 618574 w 1856360"/>
              <a:gd name="connsiteY121" fmla="*/ 159777 h 929696"/>
              <a:gd name="connsiteX122" fmla="*/ 629726 w 1856360"/>
              <a:gd name="connsiteY122" fmla="*/ 193231 h 929696"/>
              <a:gd name="connsiteX123" fmla="*/ 640877 w 1856360"/>
              <a:gd name="connsiteY123" fmla="*/ 315895 h 929696"/>
              <a:gd name="connsiteX124" fmla="*/ 718935 w 1856360"/>
              <a:gd name="connsiteY124" fmla="*/ 282441 h 929696"/>
              <a:gd name="connsiteX125" fmla="*/ 730087 w 1856360"/>
              <a:gd name="connsiteY125" fmla="*/ 248987 h 929696"/>
              <a:gd name="connsiteX126" fmla="*/ 741238 w 1856360"/>
              <a:gd name="connsiteY126" fmla="*/ 104021 h 929696"/>
              <a:gd name="connsiteX127" fmla="*/ 763540 w 1856360"/>
              <a:gd name="connsiteY127" fmla="*/ 104021 h 92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1856360" h="929696">
                <a:moveTo>
                  <a:pt x="796994" y="37114"/>
                </a:moveTo>
                <a:cubicBezTo>
                  <a:pt x="800711" y="122607"/>
                  <a:pt x="785629" y="211034"/>
                  <a:pt x="808145" y="293592"/>
                </a:cubicBezTo>
                <a:cubicBezTo>
                  <a:pt x="813132" y="311878"/>
                  <a:pt x="857907" y="300422"/>
                  <a:pt x="863901" y="282441"/>
                </a:cubicBezTo>
                <a:cubicBezTo>
                  <a:pt x="958047" y="0"/>
                  <a:pt x="816609" y="151310"/>
                  <a:pt x="897355" y="70568"/>
                </a:cubicBezTo>
                <a:cubicBezTo>
                  <a:pt x="1004237" y="106195"/>
                  <a:pt x="873962" y="51252"/>
                  <a:pt x="941960" y="282441"/>
                </a:cubicBezTo>
                <a:cubicBezTo>
                  <a:pt x="946285" y="297144"/>
                  <a:pt x="971697" y="275007"/>
                  <a:pt x="986565" y="271290"/>
                </a:cubicBezTo>
                <a:cubicBezTo>
                  <a:pt x="990282" y="208100"/>
                  <a:pt x="969408" y="138336"/>
                  <a:pt x="997716" y="81719"/>
                </a:cubicBezTo>
                <a:cubicBezTo>
                  <a:pt x="1009470" y="58210"/>
                  <a:pt x="1064583" y="69088"/>
                  <a:pt x="1075774" y="92870"/>
                </a:cubicBezTo>
                <a:cubicBezTo>
                  <a:pt x="1101147" y="146788"/>
                  <a:pt x="1083209" y="211817"/>
                  <a:pt x="1086926" y="271290"/>
                </a:cubicBezTo>
                <a:cubicBezTo>
                  <a:pt x="1101794" y="267573"/>
                  <a:pt x="1119563" y="269712"/>
                  <a:pt x="1131530" y="260138"/>
                </a:cubicBezTo>
                <a:cubicBezTo>
                  <a:pt x="1140709" y="252795"/>
                  <a:pt x="1140895" y="238303"/>
                  <a:pt x="1142682" y="226685"/>
                </a:cubicBezTo>
                <a:cubicBezTo>
                  <a:pt x="1167326" y="66507"/>
                  <a:pt x="1138143" y="162245"/>
                  <a:pt x="1164984" y="81719"/>
                </a:cubicBezTo>
                <a:cubicBezTo>
                  <a:pt x="1198438" y="85436"/>
                  <a:pt x="1247704" y="64204"/>
                  <a:pt x="1265345" y="92870"/>
                </a:cubicBezTo>
                <a:cubicBezTo>
                  <a:pt x="1288803" y="130990"/>
                  <a:pt x="1254194" y="181925"/>
                  <a:pt x="1254194" y="226685"/>
                </a:cubicBezTo>
                <a:cubicBezTo>
                  <a:pt x="1254194" y="249295"/>
                  <a:pt x="1261628" y="271290"/>
                  <a:pt x="1265345" y="293592"/>
                </a:cubicBezTo>
                <a:cubicBezTo>
                  <a:pt x="1283930" y="289875"/>
                  <a:pt x="1304645" y="291844"/>
                  <a:pt x="1321101" y="282441"/>
                </a:cubicBezTo>
                <a:cubicBezTo>
                  <a:pt x="1356373" y="262286"/>
                  <a:pt x="1349914" y="176794"/>
                  <a:pt x="1354555" y="159777"/>
                </a:cubicBezTo>
                <a:cubicBezTo>
                  <a:pt x="1358081" y="146847"/>
                  <a:pt x="1369423" y="137475"/>
                  <a:pt x="1376857" y="126324"/>
                </a:cubicBezTo>
                <a:cubicBezTo>
                  <a:pt x="1410311" y="130041"/>
                  <a:pt x="1454856" y="112318"/>
                  <a:pt x="1477218" y="137475"/>
                </a:cubicBezTo>
                <a:cubicBezTo>
                  <a:pt x="1543507" y="212050"/>
                  <a:pt x="1463551" y="227524"/>
                  <a:pt x="1432613" y="237836"/>
                </a:cubicBezTo>
                <a:cubicBezTo>
                  <a:pt x="1406594" y="315894"/>
                  <a:pt x="1402877" y="282441"/>
                  <a:pt x="1421462" y="338197"/>
                </a:cubicBezTo>
                <a:cubicBezTo>
                  <a:pt x="1436330" y="334480"/>
                  <a:pt x="1454099" y="336620"/>
                  <a:pt x="1466067" y="327046"/>
                </a:cubicBezTo>
                <a:cubicBezTo>
                  <a:pt x="1475246" y="319703"/>
                  <a:pt x="1471961" y="304106"/>
                  <a:pt x="1477218" y="293592"/>
                </a:cubicBezTo>
                <a:cubicBezTo>
                  <a:pt x="1495803" y="256422"/>
                  <a:pt x="1499521" y="260138"/>
                  <a:pt x="1532974" y="237836"/>
                </a:cubicBezTo>
                <a:cubicBezTo>
                  <a:pt x="1577579" y="241553"/>
                  <a:pt x="1624724" y="233691"/>
                  <a:pt x="1666789" y="248987"/>
                </a:cubicBezTo>
                <a:cubicBezTo>
                  <a:pt x="1677836" y="253004"/>
                  <a:pt x="1663950" y="274129"/>
                  <a:pt x="1655638" y="282441"/>
                </a:cubicBezTo>
                <a:cubicBezTo>
                  <a:pt x="1647326" y="290753"/>
                  <a:pt x="1633820" y="291930"/>
                  <a:pt x="1622184" y="293592"/>
                </a:cubicBezTo>
                <a:cubicBezTo>
                  <a:pt x="1581540" y="299398"/>
                  <a:pt x="1540409" y="301026"/>
                  <a:pt x="1499521" y="304743"/>
                </a:cubicBezTo>
                <a:cubicBezTo>
                  <a:pt x="1495804" y="315894"/>
                  <a:pt x="1486064" y="326671"/>
                  <a:pt x="1488369" y="338197"/>
                </a:cubicBezTo>
                <a:cubicBezTo>
                  <a:pt x="1497916" y="385932"/>
                  <a:pt x="1597004" y="349708"/>
                  <a:pt x="1599882" y="349348"/>
                </a:cubicBezTo>
                <a:cubicBezTo>
                  <a:pt x="1611033" y="345631"/>
                  <a:pt x="1621581" y="338197"/>
                  <a:pt x="1633335" y="338197"/>
                </a:cubicBezTo>
                <a:cubicBezTo>
                  <a:pt x="1697553" y="338197"/>
                  <a:pt x="1724434" y="347032"/>
                  <a:pt x="1778301" y="360499"/>
                </a:cubicBezTo>
                <a:cubicBezTo>
                  <a:pt x="1774584" y="371650"/>
                  <a:pt x="1775462" y="385641"/>
                  <a:pt x="1767150" y="393953"/>
                </a:cubicBezTo>
                <a:cubicBezTo>
                  <a:pt x="1758838" y="402265"/>
                  <a:pt x="1743775" y="399056"/>
                  <a:pt x="1733696" y="405104"/>
                </a:cubicBezTo>
                <a:cubicBezTo>
                  <a:pt x="1724681" y="410513"/>
                  <a:pt x="1720409" y="421998"/>
                  <a:pt x="1711394" y="427407"/>
                </a:cubicBezTo>
                <a:cubicBezTo>
                  <a:pt x="1699968" y="434263"/>
                  <a:pt x="1641666" y="447626"/>
                  <a:pt x="1633335" y="449709"/>
                </a:cubicBezTo>
                <a:cubicBezTo>
                  <a:pt x="1637052" y="468294"/>
                  <a:pt x="1637021" y="488044"/>
                  <a:pt x="1644487" y="505465"/>
                </a:cubicBezTo>
                <a:cubicBezTo>
                  <a:pt x="1648628" y="515128"/>
                  <a:pt x="1656404" y="526128"/>
                  <a:pt x="1666789" y="527768"/>
                </a:cubicBezTo>
                <a:cubicBezTo>
                  <a:pt x="1729314" y="537640"/>
                  <a:pt x="1793170" y="535202"/>
                  <a:pt x="1856360" y="538919"/>
                </a:cubicBezTo>
                <a:cubicBezTo>
                  <a:pt x="1852643" y="550070"/>
                  <a:pt x="1853520" y="564061"/>
                  <a:pt x="1845208" y="572373"/>
                </a:cubicBezTo>
                <a:cubicBezTo>
                  <a:pt x="1836897" y="580684"/>
                  <a:pt x="1823437" y="582226"/>
                  <a:pt x="1811755" y="583524"/>
                </a:cubicBezTo>
                <a:cubicBezTo>
                  <a:pt x="1756217" y="589695"/>
                  <a:pt x="1700243" y="590958"/>
                  <a:pt x="1644487" y="594675"/>
                </a:cubicBezTo>
                <a:cubicBezTo>
                  <a:pt x="1648204" y="620695"/>
                  <a:pt x="1641708" y="650445"/>
                  <a:pt x="1655638" y="672734"/>
                </a:cubicBezTo>
                <a:cubicBezTo>
                  <a:pt x="1663761" y="685730"/>
                  <a:pt x="1687491" y="675384"/>
                  <a:pt x="1700243" y="683885"/>
                </a:cubicBezTo>
                <a:cubicBezTo>
                  <a:pt x="1711394" y="691319"/>
                  <a:pt x="1715111" y="706187"/>
                  <a:pt x="1722545" y="717338"/>
                </a:cubicBezTo>
                <a:cubicBezTo>
                  <a:pt x="1720578" y="729140"/>
                  <a:pt x="1727065" y="811772"/>
                  <a:pt x="1677940" y="795397"/>
                </a:cubicBezTo>
                <a:cubicBezTo>
                  <a:pt x="1652511" y="786921"/>
                  <a:pt x="1611033" y="750792"/>
                  <a:pt x="1611033" y="750792"/>
                </a:cubicBezTo>
                <a:cubicBezTo>
                  <a:pt x="1591571" y="692404"/>
                  <a:pt x="1608193" y="725648"/>
                  <a:pt x="1544126" y="661582"/>
                </a:cubicBezTo>
                <a:lnTo>
                  <a:pt x="1521823" y="639280"/>
                </a:lnTo>
                <a:lnTo>
                  <a:pt x="1499521" y="616977"/>
                </a:lnTo>
                <a:cubicBezTo>
                  <a:pt x="1492087" y="624411"/>
                  <a:pt x="1478778" y="628883"/>
                  <a:pt x="1477218" y="639280"/>
                </a:cubicBezTo>
                <a:cubicBezTo>
                  <a:pt x="1467278" y="705549"/>
                  <a:pt x="1475544" y="773665"/>
                  <a:pt x="1466067" y="840002"/>
                </a:cubicBezTo>
                <a:cubicBezTo>
                  <a:pt x="1464172" y="853269"/>
                  <a:pt x="1454230" y="865083"/>
                  <a:pt x="1443765" y="873455"/>
                </a:cubicBezTo>
                <a:cubicBezTo>
                  <a:pt x="1434586" y="880798"/>
                  <a:pt x="1421462" y="880890"/>
                  <a:pt x="1410311" y="884607"/>
                </a:cubicBezTo>
                <a:cubicBezTo>
                  <a:pt x="1399685" y="852728"/>
                  <a:pt x="1395008" y="841546"/>
                  <a:pt x="1388008" y="806548"/>
                </a:cubicBezTo>
                <a:cubicBezTo>
                  <a:pt x="1383574" y="784377"/>
                  <a:pt x="1384007" y="761091"/>
                  <a:pt x="1376857" y="739641"/>
                </a:cubicBezTo>
                <a:cubicBezTo>
                  <a:pt x="1366237" y="707779"/>
                  <a:pt x="1346591" y="700878"/>
                  <a:pt x="1321101" y="683885"/>
                </a:cubicBezTo>
                <a:cubicBezTo>
                  <a:pt x="1306233" y="687602"/>
                  <a:pt x="1286470" y="683400"/>
                  <a:pt x="1276496" y="695036"/>
                </a:cubicBezTo>
                <a:cubicBezTo>
                  <a:pt x="1261197" y="712885"/>
                  <a:pt x="1254194" y="761943"/>
                  <a:pt x="1254194" y="761943"/>
                </a:cubicBezTo>
                <a:cubicBezTo>
                  <a:pt x="1250477" y="810265"/>
                  <a:pt x="1256357" y="860309"/>
                  <a:pt x="1243043" y="906909"/>
                </a:cubicBezTo>
                <a:cubicBezTo>
                  <a:pt x="1239814" y="918211"/>
                  <a:pt x="1221344" y="918060"/>
                  <a:pt x="1209589" y="918060"/>
                </a:cubicBezTo>
                <a:cubicBezTo>
                  <a:pt x="1195587" y="918060"/>
                  <a:pt x="1147306" y="901016"/>
                  <a:pt x="1131530" y="895758"/>
                </a:cubicBezTo>
                <a:cubicBezTo>
                  <a:pt x="1120379" y="888324"/>
                  <a:pt x="1106449" y="883920"/>
                  <a:pt x="1098077" y="873455"/>
                </a:cubicBezTo>
                <a:cubicBezTo>
                  <a:pt x="1090734" y="864276"/>
                  <a:pt x="1089029" y="851567"/>
                  <a:pt x="1086926" y="840002"/>
                </a:cubicBezTo>
                <a:cubicBezTo>
                  <a:pt x="1081565" y="810517"/>
                  <a:pt x="1079491" y="780529"/>
                  <a:pt x="1075774" y="750792"/>
                </a:cubicBezTo>
                <a:cubicBezTo>
                  <a:pt x="1053735" y="758138"/>
                  <a:pt x="1024589" y="764594"/>
                  <a:pt x="1008867" y="784246"/>
                </a:cubicBezTo>
                <a:cubicBezTo>
                  <a:pt x="1001524" y="793424"/>
                  <a:pt x="1001433" y="806548"/>
                  <a:pt x="997716" y="817699"/>
                </a:cubicBezTo>
                <a:cubicBezTo>
                  <a:pt x="991466" y="861448"/>
                  <a:pt x="1002596" y="895060"/>
                  <a:pt x="964262" y="918060"/>
                </a:cubicBezTo>
                <a:cubicBezTo>
                  <a:pt x="954182" y="924108"/>
                  <a:pt x="941959" y="925495"/>
                  <a:pt x="930808" y="929212"/>
                </a:cubicBezTo>
                <a:cubicBezTo>
                  <a:pt x="915940" y="925495"/>
                  <a:pt x="896178" y="929696"/>
                  <a:pt x="886204" y="918060"/>
                </a:cubicBezTo>
                <a:cubicBezTo>
                  <a:pt x="870905" y="900211"/>
                  <a:pt x="863901" y="851153"/>
                  <a:pt x="863901" y="851153"/>
                </a:cubicBezTo>
                <a:cubicBezTo>
                  <a:pt x="861664" y="831023"/>
                  <a:pt x="881116" y="729338"/>
                  <a:pt x="819296" y="739641"/>
                </a:cubicBezTo>
                <a:cubicBezTo>
                  <a:pt x="806077" y="741844"/>
                  <a:pt x="796994" y="754509"/>
                  <a:pt x="785843" y="761943"/>
                </a:cubicBezTo>
                <a:cubicBezTo>
                  <a:pt x="778409" y="773094"/>
                  <a:pt x="768983" y="783150"/>
                  <a:pt x="763540" y="795397"/>
                </a:cubicBezTo>
                <a:cubicBezTo>
                  <a:pt x="753992" y="816880"/>
                  <a:pt x="748672" y="840002"/>
                  <a:pt x="741238" y="862304"/>
                </a:cubicBezTo>
                <a:cubicBezTo>
                  <a:pt x="737521" y="873455"/>
                  <a:pt x="738399" y="887446"/>
                  <a:pt x="730087" y="895758"/>
                </a:cubicBezTo>
                <a:lnTo>
                  <a:pt x="707784" y="918060"/>
                </a:lnTo>
                <a:cubicBezTo>
                  <a:pt x="696633" y="914343"/>
                  <a:pt x="683734" y="913962"/>
                  <a:pt x="674330" y="906909"/>
                </a:cubicBezTo>
                <a:cubicBezTo>
                  <a:pt x="653303" y="891139"/>
                  <a:pt x="618574" y="851153"/>
                  <a:pt x="618574" y="851153"/>
                </a:cubicBezTo>
                <a:cubicBezTo>
                  <a:pt x="620110" y="838865"/>
                  <a:pt x="643172" y="730785"/>
                  <a:pt x="618574" y="706187"/>
                </a:cubicBezTo>
                <a:cubicBezTo>
                  <a:pt x="610263" y="697876"/>
                  <a:pt x="596272" y="713621"/>
                  <a:pt x="585121" y="717338"/>
                </a:cubicBezTo>
                <a:cubicBezTo>
                  <a:pt x="573970" y="724772"/>
                  <a:pt x="563654" y="733647"/>
                  <a:pt x="551667" y="739641"/>
                </a:cubicBezTo>
                <a:cubicBezTo>
                  <a:pt x="541153" y="744898"/>
                  <a:pt x="528292" y="744744"/>
                  <a:pt x="518213" y="750792"/>
                </a:cubicBezTo>
                <a:cubicBezTo>
                  <a:pt x="509198" y="756201"/>
                  <a:pt x="503345" y="765661"/>
                  <a:pt x="495911" y="773095"/>
                </a:cubicBezTo>
                <a:cubicBezTo>
                  <a:pt x="492380" y="787220"/>
                  <a:pt x="488620" y="834769"/>
                  <a:pt x="462457" y="840002"/>
                </a:cubicBezTo>
                <a:cubicBezTo>
                  <a:pt x="450931" y="842307"/>
                  <a:pt x="440155" y="832568"/>
                  <a:pt x="429004" y="828851"/>
                </a:cubicBezTo>
                <a:cubicBezTo>
                  <a:pt x="375149" y="774996"/>
                  <a:pt x="443589" y="840520"/>
                  <a:pt x="373247" y="784246"/>
                </a:cubicBezTo>
                <a:cubicBezTo>
                  <a:pt x="351098" y="766527"/>
                  <a:pt x="333752" y="739019"/>
                  <a:pt x="317491" y="717338"/>
                </a:cubicBezTo>
                <a:cubicBezTo>
                  <a:pt x="349573" y="589020"/>
                  <a:pt x="290738" y="766396"/>
                  <a:pt x="395550" y="661582"/>
                </a:cubicBezTo>
                <a:cubicBezTo>
                  <a:pt x="405027" y="652105"/>
                  <a:pt x="381619" y="638594"/>
                  <a:pt x="373247" y="628129"/>
                </a:cubicBezTo>
                <a:cubicBezTo>
                  <a:pt x="358751" y="610009"/>
                  <a:pt x="322327" y="581508"/>
                  <a:pt x="306340" y="572373"/>
                </a:cubicBezTo>
                <a:cubicBezTo>
                  <a:pt x="296134" y="566541"/>
                  <a:pt x="284038" y="564938"/>
                  <a:pt x="272887" y="561221"/>
                </a:cubicBezTo>
                <a:cubicBezTo>
                  <a:pt x="258600" y="564793"/>
                  <a:pt x="210823" y="575527"/>
                  <a:pt x="194828" y="583524"/>
                </a:cubicBezTo>
                <a:cubicBezTo>
                  <a:pt x="182841" y="589517"/>
                  <a:pt x="172525" y="598392"/>
                  <a:pt x="161374" y="605826"/>
                </a:cubicBezTo>
                <a:cubicBezTo>
                  <a:pt x="157657" y="620694"/>
                  <a:pt x="157077" y="636723"/>
                  <a:pt x="150223" y="650431"/>
                </a:cubicBezTo>
                <a:cubicBezTo>
                  <a:pt x="145521" y="659835"/>
                  <a:pt x="137895" y="676059"/>
                  <a:pt x="127921" y="672734"/>
                </a:cubicBezTo>
                <a:cubicBezTo>
                  <a:pt x="116770" y="669017"/>
                  <a:pt x="124112" y="648459"/>
                  <a:pt x="116769" y="639280"/>
                </a:cubicBezTo>
                <a:cubicBezTo>
                  <a:pt x="108397" y="628815"/>
                  <a:pt x="94467" y="624411"/>
                  <a:pt x="83316" y="616977"/>
                </a:cubicBezTo>
                <a:cubicBezTo>
                  <a:pt x="79599" y="605826"/>
                  <a:pt x="78213" y="593603"/>
                  <a:pt x="72165" y="583524"/>
                </a:cubicBezTo>
                <a:cubicBezTo>
                  <a:pt x="62508" y="567429"/>
                  <a:pt x="13081" y="546574"/>
                  <a:pt x="61013" y="516616"/>
                </a:cubicBezTo>
                <a:cubicBezTo>
                  <a:pt x="83302" y="502686"/>
                  <a:pt x="113052" y="509182"/>
                  <a:pt x="139072" y="505465"/>
                </a:cubicBezTo>
                <a:cubicBezTo>
                  <a:pt x="135355" y="490597"/>
                  <a:pt x="133958" y="474947"/>
                  <a:pt x="127921" y="460860"/>
                </a:cubicBezTo>
                <a:cubicBezTo>
                  <a:pt x="118176" y="438122"/>
                  <a:pt x="90024" y="408835"/>
                  <a:pt x="72165" y="393953"/>
                </a:cubicBezTo>
                <a:cubicBezTo>
                  <a:pt x="61869" y="385373"/>
                  <a:pt x="49176" y="380023"/>
                  <a:pt x="38711" y="371651"/>
                </a:cubicBezTo>
                <a:cubicBezTo>
                  <a:pt x="30501" y="365083"/>
                  <a:pt x="23842" y="356782"/>
                  <a:pt x="16408" y="349348"/>
                </a:cubicBezTo>
                <a:cubicBezTo>
                  <a:pt x="12691" y="338197"/>
                  <a:pt x="0" y="326408"/>
                  <a:pt x="5257" y="315895"/>
                </a:cubicBezTo>
                <a:cubicBezTo>
                  <a:pt x="17701" y="291008"/>
                  <a:pt x="73658" y="313480"/>
                  <a:pt x="83316" y="315895"/>
                </a:cubicBezTo>
                <a:cubicBezTo>
                  <a:pt x="94467" y="323329"/>
                  <a:pt x="108397" y="327732"/>
                  <a:pt x="116769" y="338197"/>
                </a:cubicBezTo>
                <a:cubicBezTo>
                  <a:pt x="160022" y="392263"/>
                  <a:pt x="88387" y="358473"/>
                  <a:pt x="161374" y="382802"/>
                </a:cubicBezTo>
                <a:cubicBezTo>
                  <a:pt x="168808" y="375368"/>
                  <a:pt x="177109" y="368709"/>
                  <a:pt x="183677" y="360499"/>
                </a:cubicBezTo>
                <a:cubicBezTo>
                  <a:pt x="223328" y="310935"/>
                  <a:pt x="207819" y="310489"/>
                  <a:pt x="217130" y="226685"/>
                </a:cubicBezTo>
                <a:cubicBezTo>
                  <a:pt x="235716" y="230402"/>
                  <a:pt x="263135" y="221583"/>
                  <a:pt x="272887" y="237836"/>
                </a:cubicBezTo>
                <a:cubicBezTo>
                  <a:pt x="330984" y="334663"/>
                  <a:pt x="236165" y="354155"/>
                  <a:pt x="317491" y="327046"/>
                </a:cubicBezTo>
                <a:cubicBezTo>
                  <a:pt x="324925" y="304743"/>
                  <a:pt x="336469" y="283411"/>
                  <a:pt x="339794" y="260138"/>
                </a:cubicBezTo>
                <a:cubicBezTo>
                  <a:pt x="343511" y="234119"/>
                  <a:pt x="342634" y="207015"/>
                  <a:pt x="350945" y="182080"/>
                </a:cubicBezTo>
                <a:cubicBezTo>
                  <a:pt x="354270" y="172106"/>
                  <a:pt x="365813" y="167211"/>
                  <a:pt x="373247" y="159777"/>
                </a:cubicBezTo>
                <a:cubicBezTo>
                  <a:pt x="399267" y="163494"/>
                  <a:pt x="436726" y="149060"/>
                  <a:pt x="451306" y="170929"/>
                </a:cubicBezTo>
                <a:cubicBezTo>
                  <a:pt x="517885" y="270797"/>
                  <a:pt x="410598" y="328163"/>
                  <a:pt x="495911" y="271290"/>
                </a:cubicBezTo>
                <a:lnTo>
                  <a:pt x="518213" y="204382"/>
                </a:lnTo>
                <a:cubicBezTo>
                  <a:pt x="521930" y="193231"/>
                  <a:pt x="521054" y="179241"/>
                  <a:pt x="529365" y="170929"/>
                </a:cubicBezTo>
                <a:lnTo>
                  <a:pt x="551667" y="148626"/>
                </a:lnTo>
                <a:cubicBezTo>
                  <a:pt x="573969" y="152343"/>
                  <a:pt x="598943" y="148559"/>
                  <a:pt x="618574" y="159777"/>
                </a:cubicBezTo>
                <a:cubicBezTo>
                  <a:pt x="628780" y="165609"/>
                  <a:pt x="628064" y="181595"/>
                  <a:pt x="629726" y="193231"/>
                </a:cubicBezTo>
                <a:cubicBezTo>
                  <a:pt x="635532" y="233875"/>
                  <a:pt x="637160" y="275007"/>
                  <a:pt x="640877" y="315895"/>
                </a:cubicBezTo>
                <a:cubicBezTo>
                  <a:pt x="667661" y="309199"/>
                  <a:pt x="699683" y="306506"/>
                  <a:pt x="718935" y="282441"/>
                </a:cubicBezTo>
                <a:cubicBezTo>
                  <a:pt x="726278" y="273262"/>
                  <a:pt x="726370" y="260138"/>
                  <a:pt x="730087" y="248987"/>
                </a:cubicBezTo>
                <a:cubicBezTo>
                  <a:pt x="733804" y="200665"/>
                  <a:pt x="725912" y="149999"/>
                  <a:pt x="741238" y="104021"/>
                </a:cubicBezTo>
                <a:cubicBezTo>
                  <a:pt x="747645" y="84800"/>
                  <a:pt x="797328" y="137812"/>
                  <a:pt x="763540" y="104021"/>
                </a:cubicBez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19256" cy="1085056"/>
          </a:xfrm>
        </p:spPr>
        <p:txBody>
          <a:bodyPr/>
          <a:lstStyle/>
          <a:p>
            <a:r>
              <a:rPr lang="cs-CZ" dirty="0" smtClean="0"/>
              <a:t>Zapíšeme si do sešitu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/>
          </a:bodyPr>
          <a:lstStyle/>
          <a:p>
            <a:r>
              <a:rPr lang="cs-CZ" dirty="0" smtClean="0"/>
              <a:t>Ve zbytku tenkého střeva probíhá </a:t>
            </a:r>
            <a:r>
              <a:rPr lang="cs-CZ" b="1" dirty="0" smtClean="0"/>
              <a:t>vstřebávání</a:t>
            </a:r>
            <a:r>
              <a:rPr lang="cs-CZ" dirty="0" smtClean="0"/>
              <a:t>    = průchod živin skrz stěnu střeva do krve. Sliznice tenkého střeva obsahuje </a:t>
            </a:r>
            <a:r>
              <a:rPr lang="cs-CZ" b="1" dirty="0" smtClean="0"/>
              <a:t>klky</a:t>
            </a:r>
            <a:r>
              <a:rPr lang="cs-CZ" dirty="0" smtClean="0"/>
              <a:t> - funkce: zvětšení plochy střeva pro vstřebávání.</a:t>
            </a:r>
          </a:p>
          <a:p>
            <a:r>
              <a:rPr lang="cs-CZ" dirty="0" smtClean="0"/>
              <a:t>Trávenina pokračuje  do tlustého střeva                  kde se vstřebává voda, vitamíny a soli do krve. Trávenina se zahušťuje a vzniká </a:t>
            </a:r>
            <a:r>
              <a:rPr lang="cs-CZ" b="1" dirty="0" smtClean="0"/>
              <a:t>stolice</a:t>
            </a:r>
            <a:r>
              <a:rPr lang="cs-CZ" dirty="0" smtClean="0"/>
              <a:t>, která se shromažďuje v konečníku - kruhovitý svěrač -&gt; ovládáme ho vůlí.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není-li uvedeno jinak, vlastní práce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25</TotalTime>
  <Words>220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Urbanistický</vt:lpstr>
      <vt:lpstr>Snímek 1</vt:lpstr>
      <vt:lpstr>VSTŘEBÁVÁNÍ</vt:lpstr>
      <vt:lpstr>LAČNÍK A KYČELNÍK</vt:lpstr>
      <vt:lpstr>LAČNÍK A KYČELNÍK</vt:lpstr>
      <vt:lpstr>TLUSTÉ STŘEVO</vt:lpstr>
      <vt:lpstr>KONEČNÍK</vt:lpstr>
      <vt:lpstr>KLKY</vt:lpstr>
      <vt:lpstr>Zapíšeme si do sešitu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VSTŘEBÁVÁNÍ</dc:title>
  <cp:lastModifiedBy>user</cp:lastModifiedBy>
  <cp:revision>10</cp:revision>
  <dcterms:modified xsi:type="dcterms:W3CDTF">2013-06-17T21:45:59Z</dcterms:modified>
</cp:coreProperties>
</file>