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67" r:id="rId5"/>
    <p:sldId id="268" r:id="rId6"/>
    <p:sldId id="269" r:id="rId7"/>
    <p:sldId id="273" r:id="rId8"/>
    <p:sldId id="271" r:id="rId9"/>
    <p:sldId id="272" r:id="rId10"/>
    <p:sldId id="275" r:id="rId11"/>
    <p:sldId id="274" r:id="rId12"/>
    <p:sldId id="266" r:id="rId13"/>
    <p:sldId id="27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F852C-A892-48B1-BC65-E174BC43BBC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3809B-4718-42A1-A7AD-0BFE2535A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172C8-2D9D-4CC1-A62F-95B781E75C2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7D6E-E11E-4D0C-B5DB-B59B4D19B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6CC9A-63D0-41E4-B465-83E9E5D5607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E7AAE-F5E3-4767-9FEC-722413590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B8084-405E-49C0-AB38-A41D6200040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E3F87-5D7F-45A6-82D7-4E161E73E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25BCE-9B08-4C51-A8BD-877D7962448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EDEA6-44EB-4D81-81DD-A0E745C66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72203-6E74-4198-8EC3-ACD747FCC04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6A3C1-74EA-4A74-8B4B-B843352FA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4B923-43FC-49F4-816F-B252C019577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D1F9F-F0E5-45B4-99E4-8F427EF85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03DD5-50E5-429D-87B4-DD5BD5B35E9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FFED4-7652-4673-A269-4E4725BEBC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B1F39-D1F0-4AB9-B40E-2A72D87F7CC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5C495-EDFD-4AFC-98C9-D356DB6CF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C2E0-7286-47D8-895B-FE38C45AC81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1259A-706E-475B-8742-0B64928EF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628C0-71B7-43B4-9C55-43470FA28B1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508C1-7054-4201-8B90-EDD310AC6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7EBE4C-A45C-4F8A-BA10-A4137FB84F4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D3ABD7-09BD-40B1-B89F-372C62D5E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lpa_europaea_MHNT_Tete.jpg" TargetMode="External"/><Relationship Id="rId7" Type="http://schemas.openxmlformats.org/officeDocument/2006/relationships/hyperlink" Target="http://upload.wikimedia.org/wikipedia/commons/thumb/5/59/2008_Hedgehog_1020932.jpg/800px-2008_Hedgehog_1020932.jpg" TargetMode="External"/><Relationship Id="rId2" Type="http://schemas.openxmlformats.org/officeDocument/2006/relationships/hyperlink" Target="http://commons.wikimedia.org/wiki/User:Archaeodontosaur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Nevit" TargetMode="External"/><Relationship Id="rId5" Type="http://schemas.openxmlformats.org/officeDocument/2006/relationships/hyperlink" Target="http://upload.wikimedia.org/wikipedia/commons/thumb/e/e1/Erinaceus_europaeus_LC0119.jpg/800px-Erinaceus_europaeus_LC0119.jpg" TargetMode="External"/><Relationship Id="rId4" Type="http://schemas.openxmlformats.org/officeDocument/2006/relationships/hyperlink" Target="http://commons.wikimedia.org/wiki/User:LC-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7/21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188913"/>
            <a:ext cx="8132763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700213"/>
            <a:ext cx="8280400" cy="2881312"/>
          </a:xfrm>
          <a:solidFill>
            <a:srgbClr val="FFFF00"/>
          </a:solidFill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dirty="0" smtClean="0">
                <a:solidFill>
                  <a:schemeClr val="tx1"/>
                </a:solidFill>
              </a:rPr>
              <a:t>řád: HMYZOŽRAVCI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490538" y="4724400"/>
            <a:ext cx="828198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Klíčová slova:   mateřské mléko, krtek, ježek západní a východní,  rejsek …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Anotace: pomocí prezentace seznámení s charakteristickými znaky hmyzožravců, zajímavostmi a jejich druhy, 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 </a:t>
            </a:r>
            <a:r>
              <a:rPr lang="cs-CZ" dirty="0" err="1" smtClean="0"/>
              <a:t>placentálů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mláďata se vyvíjejí uvnitř těla samice                       (různě dlouho)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samice mají vyvinutou </a:t>
            </a:r>
            <a:r>
              <a:rPr lang="cs-CZ" b="1" dirty="0" smtClean="0"/>
              <a:t>placentu </a:t>
            </a:r>
            <a:r>
              <a:rPr lang="cs-CZ" dirty="0" smtClean="0"/>
              <a:t>                                  Funkce placenty: zajišťuje veškerý metabolismus zárodku tj. výživa, dýchání, vylučování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mláďata se rodí dobře vyvinutá a po narození sají mateřské mléko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chrup mléčný je nahrazován trvalým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/>
            <a:srcRect/>
            <a:tile tx="0" ty="0" sx="100000" sy="100000" flip="none" algn="tl"/>
          </a:blipFill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CHARAKTERISTIKA HMYZOŽRAVCŮ</a:t>
            </a:r>
            <a:r>
              <a:rPr lang="cs-CZ" smtClean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mtClean="0"/>
              <a:t>primitivní skupina savců</a:t>
            </a:r>
          </a:p>
          <a:p>
            <a:pPr algn="ctr"/>
            <a:r>
              <a:rPr lang="cs-CZ" smtClean="0"/>
              <a:t>pravděpodobně se z nich vyvinul</a:t>
            </a:r>
            <a:r>
              <a:rPr lang="cs-CZ" smtClean="0">
                <a:latin typeface="Arial" charset="0"/>
              </a:rPr>
              <a:t>y</a:t>
            </a:r>
            <a:r>
              <a:rPr lang="cs-CZ" smtClean="0"/>
              <a:t> všechny ostatní skupiny savců</a:t>
            </a:r>
          </a:p>
          <a:p>
            <a:pPr algn="ctr"/>
            <a:r>
              <a:rPr lang="cs-CZ" smtClean="0"/>
              <a:t>přizpůsobili se různému prostředí</a:t>
            </a:r>
          </a:p>
          <a:p>
            <a:pPr algn="ctr"/>
            <a:r>
              <a:rPr lang="cs-CZ" smtClean="0"/>
              <a:t>mají dobře vyvinutý čich (rypáček), hmat a někteří i sluch</a:t>
            </a:r>
          </a:p>
          <a:p>
            <a:pPr algn="ctr"/>
            <a:r>
              <a:rPr lang="cs-CZ" smtClean="0"/>
              <a:t>hmyz chytají drobnými ostrými zoubky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Užitečnost hmyzožravců:</a:t>
            </a:r>
          </a:p>
        </p:txBody>
      </p:sp>
      <p:pic>
        <p:nvPicPr>
          <p:cNvPr id="17410" name="Picture 2" descr="C:\Documents and Settings\User\Local Settings\Temporary Internet Files\Content.IE5\BI2D836D\MC90005723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55875" y="2079625"/>
            <a:ext cx="4413250" cy="3309938"/>
          </a:xfrm>
        </p:spPr>
      </p:pic>
      <p:pic>
        <p:nvPicPr>
          <p:cNvPr id="1027" name="Picture 3" descr="C:\Documents and Settings\User\Local Settings\Temporary Internet Files\Content.IE5\QNNDW2MD\MC9001973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1628775"/>
            <a:ext cx="11604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User\Local Settings\Temporary Internet Files\Content.IE5\G730MSV2\MC90043802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1773238"/>
            <a:ext cx="1084263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User\Local Settings\Temporary Internet Files\Content.IE5\M8KCAMID\MP90040722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67625" y="3716338"/>
            <a:ext cx="6477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Documents and Settings\User\Local Settings\Temporary Internet Files\Content.IE5\G730MSV2\MP90040696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4292600"/>
            <a:ext cx="784225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Documents and Settings\User\Local Settings\Temporary Internet Files\Content.IE5\QNNDW2MD\MP900175476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68538" y="5445125"/>
            <a:ext cx="1389062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Documents and Settings\User\Local Settings\Temporary Internet Files\Content.IE5\BI2D836D\MM900336939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5445125"/>
            <a:ext cx="7334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 descr="C:\Documents and Settings\User\Local Settings\Temporary Internet Files\Content.IE5\QNNDW2MD\MC90019738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5516563"/>
            <a:ext cx="116205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8" descr="C:\Documents and Settings\User\Local Settings\Temporary Internet Files\Content.IE5\BI2D836D\MM900336939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00338" y="1557338"/>
            <a:ext cx="7334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71550" y="6165850"/>
            <a:ext cx="7200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Redukují množství hmyzu v přírodě</a:t>
            </a:r>
            <a:r>
              <a:rPr lang="cs-CZ">
                <a:latin typeface="Calibri" pitchFamily="34" charset="0"/>
              </a:rPr>
              <a:t>.</a:t>
            </a:r>
          </a:p>
        </p:txBody>
      </p:sp>
      <p:pic>
        <p:nvPicPr>
          <p:cNvPr id="1033" name="Picture 9" descr="C:\Documents and Settings\User\Local Settings\Temporary Internet Files\Content.IE5\M8KCAMID\MP900448634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76825" y="1268413"/>
            <a:ext cx="1211263" cy="90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Documents and Settings\User\Local Settings\Temporary Internet Files\Content.IE5\3YD0CJ5H\MC90032967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11188" y="3213100"/>
            <a:ext cx="1104900" cy="55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Documents and Settings\User\Local Settings\Temporary Internet Files\Content.IE5\QNNDW2MD\MC90005734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67625" y="5013325"/>
            <a:ext cx="1276350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Documents and Settings\User\Local Settings\Temporary Internet Files\Content.IE5\UU62A8WB\MM900395727[1].gif"/>
          <p:cNvPicPr>
            <a:picLocks noChangeAspect="1" noChangeArrowheads="1" noCrop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95288" y="5589588"/>
            <a:ext cx="10287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C 0.03698 0.00047 0.07604 -0.01481 0.11094 0.00162 C 0.1151 0.00348 0.10243 0.07199 0.1 0.08449 C 0.09948 0.08774 0.09965 0.09121 0.09878 0.09422 C 0.09757 0.09885 0.09514 0.10255 0.09392 0.10718 C 0.09358 0.1088 0.09149 0.11204 0.09271 0.11204 C 0.09618 0.11204 0.11458 0.08264 0.1158 0.08125 C 0.13489 0.05949 0.15937 0.02986 0.18542 0.02107 C 0.1875 0.02153 0.18976 0.02107 0.19149 0.02269 C 0.19462 0.0257 0.19722 0.05556 0.19757 0.05834 C 0.19809 0.0632 0.19826 0.06829 0.19878 0.07315 C 0.20017 0.08565 0.20208 0.09792 0.20364 0.11042 C 0.20625 0.12986 0.2059 0.15695 0.21944 0.16899 C 0.22951 0.16088 0.23958 0.15301 0.24878 0.14306 C 0.26458 0.12593 0.27187 0.11459 0.28906 0.10556 C 0.29514 0.13403 0.28819 0.09792 0.29271 0.15602 C 0.29288 0.1588 0.29392 0.14792 0.29392 0.14792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92 0.01597 C 0.05069 0.01296 0.05781 0.0125 0.06458 0.00949 C 0.09583 -0.0044 0.12882 -0.02662 0.16215 -0.03102 C 0.17152 -0.02778 0.16979 -0.01157 0.17066 -0.00023 C 0.17274 0.0294 0.17291 0.03148 0.1743 0.05671 C 0.17569 0.15995 0.15902 0.16597 0.18767 0.13634 C 0.19253 0.13148 0.18784 0.13426 0.19392 0.13148 C 0.19548 0.13796 0.19722 0.14445 0.19878 0.15093 C 0.20017 0.15625 0.20121 0.16736 0.20121 0.16736 C 0.20364 0.22292 0.20243 0.18565 0.20243 0.2794 L 0.22187 0.25185 " pathEditMode="relative" ptsTypes="fffffffff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54 -0.04861 C -0.05174 -0.05301 -0.06545 -0.05324 -0.07882 -0.05671 C -0.10799 -0.06412 -0.13733 -0.06944 -0.16667 -0.07616 C -0.28247 -0.07454 -0.39844 -0.07361 -0.51424 -0.07129 C -0.51823 -0.07129 -0.50608 -0.07037 -0.50208 -0.06967 C -0.49115 -0.06759 -0.47986 -0.0669 -0.4691 -0.06319 C -0.44375 -0.05463 -0.41771 -0.05069 -0.39219 -0.04352 C -0.38472 -0.03912 -0.37813 -0.03842 -0.37031 -0.03542 C -0.36007 -0.03148 -0.37361 -0.03657 -0.36302 -0.03055 C -0.35833 -0.02778 -0.34514 -0.02754 -0.3434 -0.02731 C -0.33941 -0.02616 -0.33542 -0.02477 -0.33125 -0.02407 C -0.32847 -0.02361 -0.32552 -0.02315 -0.32274 -0.02245 C -0.31962 -0.02176 -0.31615 -0.01921 -0.31302 -0.01921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6.2963E-6 C -0.00173 -0.02339 -0.00156 -0.05718 -0.0085 -0.08126 C -0.01162 -0.09237 -0.01666 -0.10232 -0.01944 -0.11366 C -0.02308 -0.12825 -0.02638 -0.14491 -0.03281 -0.15764 C -0.03524 -0.16899 -0.04044 -0.17894 -0.0427 -0.19028 C -0.04461 -0.20001 -0.04513 -0.20996 -0.04756 -0.21945 C -0.0486 -0.22964 -0.05017 -0.23797 -0.05364 -0.247 C -0.05485 -0.25741 -0.05659 -0.26598 -0.06093 -0.27477 C -0.06319 -0.28959 -0.06996 -0.30024 -0.0743 -0.31366 C -0.07673 -0.32107 -0.0776 -0.32917 -0.08037 -0.33658 C -0.08142 -0.33936 -0.08315 -0.3419 -0.08419 -0.34468 C -0.08524 -0.34723 -0.08576 -0.35024 -0.08662 -0.35278 C -0.08819 -0.35718 -0.09149 -0.36575 -0.09149 -0.36575 C -0.0927 -0.3338 -0.0934 -0.30186 -0.09513 -0.26991 C -0.09635 -0.24839 -0.10242 -0.22663 -0.10242 -0.20487 " pathEditMode="relative" ptsTypes="ff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75 0.01482 C 0.0901 -0.01597 0.13819 -0.04097 0.18646 -0.06666 C 0.23333 -0.09143 0.26684 -0.11319 0.31198 -0.13333 C 0.34722 -0.14907 0.38298 -0.16319 0.41805 -0.1787 C 0.43073 -0.18426 0.44305 -0.18356 0.4559 -0.1868 C 0.46944 -0.19027 0.48281 -0.19421 0.49618 -0.19838 C 0.49184 -0.18611 0.48368 -0.17824 0.47656 -0.16898 C 0.47187 -0.16296 0.46979 -0.16203 0.46441 -0.15764 C 0.46319 -0.15671 0.46076 -0.15439 0.46076 -0.15439 " pathEditMode="relative" ptsTypes="ffffffffA">
                                      <p:cBhvr>
                                        <p:cTn id="2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C -0.00989 0.01389 -0.02656 0.02593 -0.03784 0.03588 C -0.04218 0.03959 -0.04566 0.04514 -0.05 0.04885 C -0.07395 0.06945 -0.09878 0.08681 -0.12204 0.10903 C -0.15034 0.13612 -0.11788 0.10625 -0.14149 0.1301 C -0.1552 0.14399 -0.16996 0.15602 -0.18298 0.17084 C -0.19184 0.18079 -0.20486 0.1963 -0.21579 0.20186 C -0.22204 0.21019 -0.23038 0.21968 -0.23784 0.22616 C -0.23888 0.22709 -0.24045 0.22709 -0.24149 0.22778 C -0.24566 0.23079 -0.25034 0.23311 -0.25364 0.2375 C -0.26041 0.24653 -0.26979 0.2551 -0.27812 0.26181 C -0.28402 0.26667 -0.28958 0.27246 -0.29513 0.27824 C -0.29652 0.27963 -0.29878 0.28079 -0.29878 0.28311 C -0.29878 0.28473 -0.29635 0.28218 -0.29513 0.28149 C -0.2927 0.2801 -0.29045 0.27801 -0.28784 0.27662 C -0.27812 0.2713 -0.26822 0.26667 -0.2585 0.26181 C -0.24184 0.25348 -0.22517 0.24792 -0.20729 0.24561 C -0.19913 0.2419 -0.18941 0.24098 -0.18177 0.23588 " pathEditMode="relative" ptsTypes="fffffffffffffffffA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68 -0.07014 C -0.03177 -0.07801 -0.02726 -0.07894 -0.02274 -0.08473 C -0.01441 -0.09537 -0.00643 -0.10648 0.00173 -0.11736 C 0.02482 -0.14769 0.05417 -0.17269 0.0809 -0.19699 C 0.09826 -0.21297 0.11528 -0.23195 0.13212 -0.24908 C 0.14305 -0.26019 0.15382 -0.27246 0.1651 -0.28311 C 0.18142 -0.29838 0.17309 -0.28588 0.18455 -0.30278 C 0.1901 -0.31088 0.19635 -0.31736 0.20173 -0.32547 C 0.20312 -0.32755 0.20417 -0.32986 0.20538 -0.33195 C 0.20625 -0.33357 0.2092 -0.33727 0.20781 -0.33681 C 0.19878 -0.3338 0.19167 -0.31713 0.18576 -0.30926 C 0.18107 -0.29283 0.17361 -0.27732 0.16996 -0.26042 C 0.16684 -0.24607 0.16736 -0.23056 0.16389 -0.21644 C 0.16423 -0.21366 0.16337 -0.20996 0.1651 -0.20834 C 0.16632 -0.20718 0.16649 -0.21204 0.16753 -0.2132 C 0.17066 -0.21667 0.17396 -0.21968 0.17726 -0.22292 C 0.19062 -0.23658 0.20451 -0.24931 0.21753 -0.26366 C 0.21875 -0.26505 0.23767 -0.27986 0.2309 -0.27986 " pathEditMode="relative" ptsTypes="fffffffffffffffffA">
                                      <p:cBhvr>
                                        <p:cTn id="3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34 -0.05486 C -0.03403 -0.06736 -0.04601 -0.09329 -0.05365 -0.10046 C -0.05764 -0.10417 -0.06198 -0.10764 -0.0658 -0.11181 C -0.08056 -0.12824 -0.09497 -0.1456 -0.10972 -0.16227 C -0.13507 -0.19097 -0.1526 -0.20995 -0.18056 -0.2338 C -0.1842 -0.23681 -0.18646 -0.24236 -0.19028 -0.24514 C -0.19705 -0.25023 -0.20486 -0.25139 -0.21215 -0.25486 C -0.23351 -0.26482 -0.25573 -0.2706 -0.27812 -0.27431 C -0.29687 -0.28056 -0.31632 -0.28588 -0.33542 -0.28912 C -0.33663 -0.28958 -0.33785 -0.29074 -0.33906 -0.29074 C -0.34392 -0.29074 -0.34913 -0.29144 -0.35365 -0.28912 C -0.35486 -0.28843 -0.35312 -0.28565 -0.35243 -0.28426 C -0.34861 -0.27755 -0.34323 -0.26736 -0.33785 -0.26296 C -0.32396 -0.25162 -0.33021 -0.2588 -0.31823 -0.24676 C -0.31562 -0.24421 -0.31372 -0.24074 -0.31094 -0.23866 C -0.30833 -0.23681 -0.30521 -0.23681 -0.30243 -0.23542 C -0.2908 -0.22917 -0.28194 -0.22477 -0.26944 -0.22245 C -0.2691 -0.22245 -0.25365 -0.2213 -0.25365 -0.22894 " pathEditMode="relative" ptsTypes="fffffffffffffffffA">
                                      <p:cBhvr>
                                        <p:cTn id="3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-5.92593E-6 C -0.00104 0.0111 -0.00086 0.02245 -0.00312 0.03333 C -0.00416 0.03819 -0.00763 0.04143 -0.00937 0.04583 C -0.01406 0.05717 -0.01753 0.06967 -0.02187 0.08124 C -0.03177 0.10786 -0.04131 0.1324 -0.05468 0.15624 C -0.06232 0.1868 -0.05711 0.16921 -0.07187 0.20833 C -0.07934 0.22823 -0.08368 0.25046 -0.09062 0.27083 C -0.09409 0.28078 -0.09843 0.28958 -0.10156 0.29999 C -0.10347 0.31712 -0.10902 0.33147 -0.11249 0.34791 C -0.11319 0.35115 -0.11944 0.37384 -0.11718 0.37083 C -0.1052 0.35485 -0.09184 0.33819 -0.08124 0.32083 C -0.0677 0.2986 -0.05746 0.27245 -0.04218 0.25208 C -0.04461 0.27152 -0.04635 0.29444 -0.05312 0.31249 C -0.05416 0.31527 -0.05538 0.31805 -0.05624 0.32083 C -0.05746 0.3243 -0.05659 0.33124 -0.05937 0.33124 C -0.06249 0.33124 -0.05781 0.32291 -0.05781 0.31874 L -0.02187 0.29374 " pathEditMode="relative" ptsTypes="fffffffffffffffAA">
                                      <p:cBhvr>
                                        <p:cTn id="3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111E-6 C 0.02812 -0.00949 -0.00278 0.00046 0.07187 -0.00834 C 0.146 -0.0169 0.21232 -0.01783 0.29062 -0.02084 C 0.29687 -0.02153 0.30312 -0.02292 0.30937 -0.02292 C 0.33125 -0.02292 0.35329 -0.02523 0.375 -0.02084 C 0.37777 -0.02037 0.37291 -0.01389 0.37187 -0.01042 C 0.36684 0.00764 0.37708 -0.02223 0.3625 0.01666 C 0.36093 0.02106 0.35694 0.02314 0.35468 0.02708 C 0.34548 0.04236 0.33593 0.05833 0.32812 0.075 C 0.32534 0.08078 0.31822 0.08472 0.32031 0.0875 C 0.3217 0.08935 0.32343 0.08472 0.325 0.08333 C 0.3276 0.08055 0.33003 0.07754 0.33281 0.075 C 0.33923 0.06921 0.34409 0.06875 0.35156 0.06875 " pathEditMode="relative" ptsTypes="ffffffffffffA">
                                      <p:cBhvr>
                                        <p:cTn id="4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3.7037E-6 C -0.00676 -0.01204 -0.01735 -0.01783 -0.02655 -0.02709 C -0.03402 -0.03449 -0.04114 -0.04236 -0.04843 -0.05 C -0.05225 -0.05417 -0.0578 -0.05394 -0.06249 -0.05625 C -0.08124 -0.06574 -0.10017 -0.07523 -0.11874 -0.08542 C -0.15485 -0.1051 -0.19201 -0.13426 -0.23124 -0.13959 C -0.25086 -0.14838 -0.27169 -0.15 -0.29218 -0.15417 C -0.31944 -0.15973 -0.34635 -0.1669 -0.37343 -0.17292 C -0.40329 -0.19283 -0.4203 -0.19723 -0.45468 -0.2 C -0.43697 -0.18426 -0.41649 -0.175 -0.39687 -0.16459 C -0.37083 -0.1507 -0.34513 -0.13542 -0.31718 -0.12917 C -0.31562 -0.12778 -0.31423 -0.12593 -0.31249 -0.125 C -0.30954 -0.12315 -0.30312 -0.12084 -0.30312 -0.12084 C -0.2868 -0.12292 -0.28593 -0.11922 -0.28593 -0.1375 " pathEditMode="relative" ptsTypes="fffffffffffffA">
                                      <p:cBhvr>
                                        <p:cTn id="4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C 0.01511 -0.01343 0.03577 -0.01806 0.05313 -0.025 C 0.08091 -0.03634 0.10868 -0.04954 0.13594 -0.0625 C 0.1375 -0.06111 0.13889 -0.05764 0.14063 -0.05833 C 0.16216 -0.06759 0.18195 -0.0831 0.20313 -0.09375 C 0.21181 -0.09815 0.22118 -0.10116 0.22969 -0.10625 C 0.24983 -0.11852 0.26893 -0.13519 0.28907 -0.14792 C 0.31181 -0.16227 0.33802 -0.17569 0.35625 -0.2 C 0.35677 -0.21875 0.35782 -0.2375 0.35782 -0.25625 C 0.35782 -0.26528 0.36163 -0.27778 0.35625 -0.28333 C 0.34966 -0.29005 0.33959 -0.28333 0.33125 -0.28333 " pathEditMode="relative" ptsTypes="ffffffffffA">
                                      <p:cBhvr>
                                        <p:cTn id="50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KRTEK OBECNÝ</a:t>
            </a:r>
          </a:p>
        </p:txBody>
      </p:sp>
      <p:sp>
        <p:nvSpPr>
          <p:cNvPr id="1843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ZNAKY: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zakrnělé oči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dobře vyvinut čich</a:t>
            </a:r>
          </a:p>
          <a:p>
            <a:pPr>
              <a:buFont typeface="Wingdings" pitchFamily="2" charset="2"/>
              <a:buChar char="ü"/>
            </a:pPr>
            <a:r>
              <a:rPr lang="cs-CZ" smtClean="0"/>
              <a:t>přední končetiny přizpůsobeny k hrabání – silné drápy</a:t>
            </a:r>
          </a:p>
          <a:p>
            <a:pPr>
              <a:buFont typeface="Arial" charset="0"/>
              <a:buNone/>
            </a:pPr>
            <a:r>
              <a:rPr lang="cs-CZ" smtClean="0"/>
              <a:t>Potrava:</a:t>
            </a:r>
          </a:p>
          <a:p>
            <a:pPr>
              <a:buFont typeface="Arial" charset="0"/>
              <a:buNone/>
            </a:pPr>
            <a:r>
              <a:rPr lang="cs-CZ" smtClean="0"/>
              <a:t> larvy hmyzu, žížaly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7380288" y="5589588"/>
            <a:ext cx="1152525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Obr.1</a:t>
            </a:r>
            <a:endParaRPr lang="cs-CZ" dirty="0"/>
          </a:p>
        </p:txBody>
      </p:sp>
      <p:pic>
        <p:nvPicPr>
          <p:cNvPr id="18436" name="Zástupný symbol pro obsah 7" descr="Talpa_europaea_MHNT_Tete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3438" y="2133600"/>
            <a:ext cx="4165600" cy="28797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JEŽEK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 nebezpečím ježky chrání bodliny.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 predátory se skulí do klubíčka.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Potravou je pro něj hmyz a měkkýši.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 zimou si ježek vyhledá úkryt a upadne do stavu strnulosti – </a:t>
            </a:r>
            <a:r>
              <a:rPr lang="cs-CZ" b="1" dirty="0" smtClean="0"/>
              <a:t>zimního spánku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JEŽEK ZÁPADNÍ 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941888"/>
            <a:ext cx="8291513" cy="1184275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Bodliny má ježek západní uhlazené a pravidelně pruhované a směřují dozadu.</a:t>
            </a:r>
          </a:p>
        </p:txBody>
      </p:sp>
      <p:pic>
        <p:nvPicPr>
          <p:cNvPr id="20483" name="Zástupný symbol pro obsah 5" descr="800px-Erinaceus_europaeus_LC0119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195513" y="1341438"/>
            <a:ext cx="4902200" cy="3670300"/>
          </a:xfrm>
        </p:spPr>
      </p:pic>
      <p:sp>
        <p:nvSpPr>
          <p:cNvPr id="8" name="Elipsa 7"/>
          <p:cNvSpPr/>
          <p:nvPr/>
        </p:nvSpPr>
        <p:spPr>
          <a:xfrm>
            <a:off x="7380288" y="5589588"/>
            <a:ext cx="1152525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JEŽEK VÝCHODNÍ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half" idx="1"/>
          </p:nvPr>
        </p:nvSpPr>
        <p:spPr>
          <a:xfrm>
            <a:off x="468313" y="5229225"/>
            <a:ext cx="8289925" cy="1184275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Bodliny má ježek východní uspořádané nestejnosměrně a kolem očí má kresbu bílých brýlí.</a:t>
            </a:r>
          </a:p>
        </p:txBody>
      </p:sp>
      <p:pic>
        <p:nvPicPr>
          <p:cNvPr id="21507" name="Zástupný symbol pro obsah 5" descr="800px-2008_Hedgehog_1020932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908175" y="1341438"/>
            <a:ext cx="4679950" cy="3509962"/>
          </a:xfrm>
        </p:spPr>
      </p:pic>
      <p:sp>
        <p:nvSpPr>
          <p:cNvPr id="7" name="Elipsa 6"/>
          <p:cNvSpPr/>
          <p:nvPr/>
        </p:nvSpPr>
        <p:spPr>
          <a:xfrm>
            <a:off x="7740650" y="6021388"/>
            <a:ext cx="1152525" cy="6477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037"/>
          </a:xfrm>
        </p:spPr>
        <p:txBody>
          <a:bodyPr/>
          <a:lstStyle/>
          <a:p>
            <a:r>
              <a:rPr lang="cs-CZ" smtClean="0"/>
              <a:t>Zkus popsat právě narozené mládě ježka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Mláďata ježků se rodí holá, slepá a  bez bodlin.</a:t>
            </a:r>
          </a:p>
          <a:p>
            <a:endParaRPr lang="cs-CZ" smtClean="0"/>
          </a:p>
          <a:p>
            <a:r>
              <a:rPr lang="cs-CZ" smtClean="0"/>
              <a:t>Bodliny prostupují kůží až několik hodin po porodu. Postupně tuhnou , získávají barvu a prodlužují 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REJSEK OBECNÝ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000" smtClean="0"/>
              <a:t>vzhledem se podobá myši</a:t>
            </a:r>
          </a:p>
          <a:p>
            <a:pPr algn="ctr">
              <a:buFont typeface="Arial" charset="0"/>
              <a:buNone/>
            </a:pPr>
            <a:endParaRPr lang="cs-CZ" sz="4000" smtClean="0"/>
          </a:p>
          <a:p>
            <a:pPr algn="ctr"/>
            <a:r>
              <a:rPr lang="cs-CZ" sz="4000" smtClean="0"/>
              <a:t>denně spotřebuje velké množství hmyzu</a:t>
            </a:r>
          </a:p>
          <a:p>
            <a:pPr algn="ctr"/>
            <a:endParaRPr lang="cs-CZ" sz="4000" smtClean="0"/>
          </a:p>
          <a:p>
            <a:pPr algn="ctr"/>
            <a:r>
              <a:rPr lang="cs-CZ" sz="4000" smtClean="0"/>
              <a:t>někteří jsou zákonem chráněni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Zápis do sešitu: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Podtřída:  </a:t>
            </a:r>
            <a:r>
              <a:rPr lang="cs-CZ" b="1" i="1" u="sng" dirty="0" smtClean="0"/>
              <a:t>ŽIVORODÍ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nadřád: </a:t>
            </a:r>
            <a:r>
              <a:rPr lang="cs-CZ" b="1" dirty="0" smtClean="0"/>
              <a:t>PLACENTÁLOVÉ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ZNAKY</a:t>
            </a:r>
            <a:r>
              <a:rPr lang="cs-CZ" dirty="0" smtClean="0"/>
              <a:t>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Mláďata se vyvíjejí uvnitř těla samice (různě dlouho), které mají vyvinutou placentu (funkce: zajišťuje veškerý metabolismus zárodku tj. výživa, dýchání, vylučování)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Mláďata se rodí dobře vyvinutá a sají mateřské mléko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u="sng" dirty="0" smtClean="0"/>
              <a:t>Řád: HMYZOŽRAVCI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přizpůsobeny různému prostředí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živí se převážně hmyzem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mají dobře vyvinutý čich (rypáček), hmat a někteří i sluch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 ústech mají ostré drobné zuby (mnoho)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/>
              <a:t>význam:</a:t>
            </a:r>
            <a:r>
              <a:rPr lang="cs-CZ" dirty="0" smtClean="0"/>
              <a:t> hubí přemnožený hmyz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druhy:</a:t>
            </a:r>
            <a:r>
              <a:rPr lang="cs-CZ" dirty="0" smtClean="0"/>
              <a:t> krtek evropský, ježek západní a východní, rejsek obecný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z="1400" smtClean="0">
              <a:hlinkClick r:id="rId2" tooltip="User:Archaeodontosaurus"/>
            </a:endParaRPr>
          </a:p>
          <a:p>
            <a:r>
              <a:rPr lang="cs-CZ" sz="1400" smtClean="0"/>
              <a:t>/cit.2013-02-17/.obr.č. 1 -3 jsou dostupné pod licencí public domain na www: </a:t>
            </a:r>
            <a:endParaRPr lang="cs-CZ" sz="1400" b="1" smtClean="0"/>
          </a:p>
          <a:p>
            <a:pPr>
              <a:buFont typeface="Arial" charset="0"/>
              <a:buNone/>
            </a:pPr>
            <a:r>
              <a:rPr lang="cs-CZ" sz="1400" b="1" smtClean="0"/>
              <a:t>Obr. 1 </a:t>
            </a:r>
            <a:r>
              <a:rPr lang="cs-CZ" sz="1400" smtClean="0">
                <a:hlinkClick r:id="rId2" tooltip="User:Archaeodontosaurus"/>
              </a:rPr>
              <a:t> Didier Descouens</a:t>
            </a:r>
            <a:r>
              <a:rPr lang="cs-CZ" sz="1400" smtClean="0"/>
              <a:t>, </a:t>
            </a:r>
            <a:r>
              <a:rPr lang="cs-CZ" sz="1400" smtClean="0">
                <a:hlinkClick r:id="rId2"/>
              </a:rPr>
              <a:t>http://commons.wikimedia.org/wiki/User:Archaeodontosaurus</a:t>
            </a:r>
            <a:r>
              <a:rPr lang="cs-CZ" sz="1400" smtClean="0"/>
              <a:t>, 15.12.2012, </a:t>
            </a:r>
            <a:r>
              <a:rPr lang="cs-CZ" sz="1400" smtClean="0">
                <a:hlinkClick r:id="rId3"/>
              </a:rPr>
              <a:t>http://commons.wikimedia.org/wiki/File:Talpa_europaea_MHNT_Tete.jpg</a:t>
            </a:r>
            <a:r>
              <a:rPr lang="cs-CZ" sz="1400" smtClean="0"/>
              <a:t> 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Obr. 2 - 13. října 200, </a:t>
            </a:r>
            <a:r>
              <a:rPr lang="cs-CZ" sz="1400" b="1" smtClean="0">
                <a:hlinkClick r:id="rId4" tooltip="User:LC-de"/>
              </a:rPr>
              <a:t>Jörg Hempel</a:t>
            </a:r>
            <a:r>
              <a:rPr lang="cs-CZ" sz="1400" b="1" smtClean="0"/>
              <a:t>,  </a:t>
            </a:r>
            <a:r>
              <a:rPr lang="cs-CZ" sz="1400" b="1" smtClean="0">
                <a:hlinkClick r:id="rId5"/>
              </a:rPr>
              <a:t>http://upload.wikimedia.org/wikipedia/commons/thumb/e/e1/Erinaceus_europaeus_LC0119.jpg/800px-Erinaceus_europaeus_LC0119.jpg</a:t>
            </a:r>
            <a:r>
              <a:rPr lang="cs-CZ" sz="1400" b="1" smtClean="0"/>
              <a:t> 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Obr. 3 </a:t>
            </a:r>
            <a:r>
              <a:rPr lang="cs-CZ" sz="1400" smtClean="0"/>
              <a:t>19. dubna 2008, </a:t>
            </a:r>
            <a:r>
              <a:rPr lang="cs-CZ" sz="1400" smtClean="0">
                <a:hlinkClick r:id="rId6" tooltip="User:Nevit"/>
              </a:rPr>
              <a:t>Nevit Dilmen</a:t>
            </a:r>
            <a:r>
              <a:rPr lang="cs-CZ" sz="1400" smtClean="0"/>
              <a:t>, </a:t>
            </a:r>
            <a:r>
              <a:rPr lang="cs-CZ" sz="1400" smtClean="0">
                <a:hlinkClick r:id="rId7"/>
              </a:rPr>
              <a:t>http://upload.wikimedia.org/wikipedia/commons/thumb/5/59/2008_Hedgehog_1020932.jpg/800px-2008_Hedgehog_1020932.jpg</a:t>
            </a:r>
            <a:r>
              <a:rPr lang="cs-CZ" sz="1400" smtClean="0"/>
              <a:t> </a:t>
            </a:r>
          </a:p>
          <a:p>
            <a:pPr>
              <a:buFont typeface="Arial" charset="0"/>
              <a:buNone/>
            </a:pPr>
            <a:r>
              <a:rPr lang="cs-CZ" sz="1400" smtClean="0"/>
              <a:t>Ostatní obrázky jsou dostupné pod licencí Microsoft Office 2007.com</a:t>
            </a:r>
          </a:p>
          <a:p>
            <a:pPr>
              <a:buFont typeface="Arial" charset="0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402</Words>
  <Application>Microsoft Office PowerPoint</Application>
  <PresentationFormat>On-screen Show (4:3)</PresentationFormat>
  <Paragraphs>97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Arial</vt:lpstr>
      <vt:lpstr>Times New Roman</vt:lpstr>
      <vt:lpstr>Wingdings</vt:lpstr>
      <vt:lpstr>Motiv sady Office</vt:lpstr>
      <vt:lpstr>Snímek 1</vt:lpstr>
      <vt:lpstr>třída : SAVCI</vt:lpstr>
      <vt:lpstr>Charakteristika placentálů:</vt:lpstr>
      <vt:lpstr>CHARAKTERISTIKA HMYZOŽRAVCŮ:</vt:lpstr>
      <vt:lpstr>Užitečnost hmyzožravců:</vt:lpstr>
      <vt:lpstr>KRTEK OBECNÝ</vt:lpstr>
      <vt:lpstr>JEŽEK</vt:lpstr>
      <vt:lpstr>JEŽEK ZÁPADNÍ </vt:lpstr>
      <vt:lpstr>JEŽEK VÝCHODNÍ</vt:lpstr>
      <vt:lpstr>Zkus popsat právě narozené mládě ježka</vt:lpstr>
      <vt:lpstr>REJSEK OBECNÝ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DUM</cp:lastModifiedBy>
  <cp:revision>16</cp:revision>
  <dcterms:modified xsi:type="dcterms:W3CDTF">2013-07-03T19:32:14Z</dcterms:modified>
</cp:coreProperties>
</file>