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60" r:id="rId6"/>
    <p:sldId id="261" r:id="rId7"/>
    <p:sldId id="263" r:id="rId8"/>
    <p:sldId id="264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7/24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8132440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8280920" cy="324036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r>
              <a:rPr lang="cs-CZ" sz="5400" b="1" dirty="0" smtClean="0">
                <a:solidFill>
                  <a:schemeClr val="tx1"/>
                </a:solidFill>
              </a:rPr>
              <a:t>řád: CHUDOZUBÍ</a:t>
            </a:r>
          </a:p>
          <a:p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540" y="4869160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Klíčová slova</a:t>
            </a:r>
            <a:r>
              <a:rPr lang="cs-CZ" sz="2400" smtClean="0"/>
              <a:t>:  </a:t>
            </a:r>
            <a:r>
              <a:rPr lang="cs-CZ" sz="2400" smtClean="0"/>
              <a:t>zuby</a:t>
            </a:r>
            <a:r>
              <a:rPr lang="cs-CZ" sz="2400" dirty="0" smtClean="0"/>
              <a:t>, lenochod, pásovec, mravenečník, …</a:t>
            </a:r>
          </a:p>
          <a:p>
            <a:endParaRPr lang="cs-CZ" sz="2400" dirty="0"/>
          </a:p>
          <a:p>
            <a:r>
              <a:rPr lang="cs-CZ" sz="2400" dirty="0" smtClean="0"/>
              <a:t>Anotace: pomocí prezentace seznámení s charakteristickými znaky chudozubých savců, zajímavostmi a jejich druhy, zápis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Co usuzuješ z názvu chudozubí?</a:t>
            </a:r>
            <a:endParaRPr lang="cs-CZ" dirty="0"/>
          </a:p>
        </p:txBody>
      </p:sp>
      <p:pic>
        <p:nvPicPr>
          <p:cNvPr id="1026" name="Picture 2" descr="C:\Documents and Settings\User\Local Settings\Temporary Internet Files\Content.IE5\M8KCAMID\MC90034700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72816"/>
            <a:ext cx="3536665" cy="3672408"/>
          </a:xfrm>
          <a:prstGeom prst="rect">
            <a:avLst/>
          </a:prstGeom>
          <a:noFill/>
        </p:spPr>
      </p:pic>
      <p:pic>
        <p:nvPicPr>
          <p:cNvPr id="1027" name="Picture 3" descr="C:\Documents and Settings\User\Local Settings\Temporary Internet Files\Content.IE5\T4N5STZ5\MC9000573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72816"/>
            <a:ext cx="4290012" cy="2448273"/>
          </a:xfrm>
          <a:prstGeom prst="rect">
            <a:avLst/>
          </a:prstGeom>
          <a:noFill/>
        </p:spPr>
      </p:pic>
      <p:pic>
        <p:nvPicPr>
          <p:cNvPr id="1029" name="Picture 5" descr="C:\Documents and Settings\User\Local Settings\Temporary Internet Files\Content.IE5\UU62A8WB\MC9001503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4437112"/>
            <a:ext cx="2088232" cy="20220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\Microsoft Office\MEDIA\CAGCAT10\j019637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12776"/>
            <a:ext cx="3600400" cy="377984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Proč tedy chudozubí?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81128"/>
            <a:ext cx="8229600" cy="183306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Nemají málo zubů, ale mají horší kvalitu zubů – povrch zubu není kryt sklovinou, někdy chybějí i kořeny. Nemají řezáky ani špičáky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Charakteristika chudozubých: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 algn="ctr"/>
            <a:r>
              <a:rPr lang="cs-CZ" dirty="0" smtClean="0"/>
              <a:t>žijí ve Střední a Jižní Americe</a:t>
            </a:r>
          </a:p>
          <a:p>
            <a:pPr lvl="0" algn="ctr"/>
            <a:endParaRPr lang="cs-CZ" dirty="0" smtClean="0"/>
          </a:p>
          <a:p>
            <a:pPr lvl="0" algn="ctr"/>
            <a:r>
              <a:rPr lang="cs-CZ" dirty="0" smtClean="0"/>
              <a:t>mají dobře vyvinutý čich, který jim slouží k vyhledávání potravy</a:t>
            </a:r>
          </a:p>
          <a:p>
            <a:pPr lvl="0" algn="ctr"/>
            <a:endParaRPr lang="cs-CZ" dirty="0" smtClean="0"/>
          </a:p>
          <a:p>
            <a:pPr lvl="0" algn="ctr"/>
            <a:r>
              <a:rPr lang="cs-CZ" dirty="0" smtClean="0"/>
              <a:t>jako jediní savci mají proměnlivý počet krčních obratlů (6-9)</a:t>
            </a:r>
          </a:p>
          <a:p>
            <a:pPr lvl="0" algn="ctr"/>
            <a:endParaRPr lang="cs-CZ" dirty="0" smtClean="0"/>
          </a:p>
          <a:p>
            <a:pPr lvl="0" algn="ctr"/>
            <a:r>
              <a:rPr lang="cs-CZ" dirty="0" smtClean="0"/>
              <a:t>mají zvláštní klouby na hrudních a bederních </a:t>
            </a:r>
            <a:r>
              <a:rPr lang="cs-CZ" dirty="0" err="1" smtClean="0"/>
              <a:t>obratlech</a:t>
            </a:r>
            <a:endParaRPr lang="cs-CZ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LENOCHOD TŘÍPRSTÝ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/>
              <a:t>Zajímavostí je, že lenochodovi roste řídká a měkká srst obráceně (směrem od břicha ke hřbetu)</a:t>
            </a:r>
          </a:p>
          <a:p>
            <a:pPr algn="ctr"/>
            <a:r>
              <a:rPr lang="cs-CZ" dirty="0" smtClean="0"/>
              <a:t>Pomalu se pohybují, zavěšeni hlavou dolů, po stromech pomocí drápů.</a:t>
            </a:r>
          </a:p>
          <a:p>
            <a:pPr algn="ctr"/>
            <a:r>
              <a:rPr lang="cs-CZ" dirty="0" smtClean="0"/>
              <a:t>Pomalé jsou i ostatní životní funkce např. dýchání, vylučování (trus 1x  za 8-10 dnů).</a:t>
            </a:r>
          </a:p>
          <a:p>
            <a:pPr algn="ctr"/>
            <a:r>
              <a:rPr lang="cs-CZ" dirty="0" smtClean="0"/>
              <a:t>Spí 15 hodin denně.</a:t>
            </a:r>
          </a:p>
          <a:p>
            <a:pPr algn="ctr"/>
            <a:r>
              <a:rPr lang="cs-CZ" dirty="0" smtClean="0"/>
              <a:t>Potravou jsou listy, které po polknutí z těla odcházejí až za měsíc. Spořádají jich mnoho, protože jsou energeticky málo výživné.</a:t>
            </a:r>
          </a:p>
          <a:p>
            <a:pPr algn="ctr"/>
            <a:r>
              <a:rPr lang="cs-CZ" dirty="0" smtClean="0"/>
              <a:t>Po zemi se pohybují vzácně, jen k vykonání potřeby.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MRAVENEČNÍK VELKÝ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Jeho potravou je hmyz, který sbírá lepkavým jazykem. </a:t>
            </a:r>
          </a:p>
          <a:p>
            <a:endParaRPr lang="cs-CZ" dirty="0" smtClean="0"/>
          </a:p>
          <a:p>
            <a:r>
              <a:rPr lang="cs-CZ" dirty="0" smtClean="0"/>
              <a:t>Hlavní potravou jsou mravenci a  termiti, které vyhrabávají ostrými drápy.</a:t>
            </a:r>
          </a:p>
          <a:p>
            <a:endParaRPr lang="cs-CZ" dirty="0" smtClean="0"/>
          </a:p>
          <a:p>
            <a:r>
              <a:rPr lang="cs-CZ" dirty="0" smtClean="0"/>
              <a:t>Drápy používají i v soubojích o samičku.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PÁSOVEC VELKÝ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Tělo mají kryto krunýřem, který je chrání před nepřáteli.</a:t>
            </a:r>
          </a:p>
          <a:p>
            <a:endParaRPr lang="cs-CZ" dirty="0" smtClean="0"/>
          </a:p>
          <a:p>
            <a:r>
              <a:rPr lang="cs-CZ" dirty="0" smtClean="0"/>
              <a:t>mají nejvíce zubů ze všech suchozemských savců – až 100.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živí se hmyzem</a:t>
            </a:r>
          </a:p>
          <a:p>
            <a:endParaRPr lang="cs-CZ" dirty="0"/>
          </a:p>
        </p:txBody>
      </p:sp>
      <p:pic>
        <p:nvPicPr>
          <p:cNvPr id="3078" name="Picture 6" descr="C:\Documents and Settings\User\Local Settings\Temporary Internet Files\Content.IE5\T4N5STZ5\MC900057345[2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19934127" flipH="1">
            <a:off x="4080940" y="2317352"/>
            <a:ext cx="5053642" cy="2232248"/>
          </a:xfrm>
          <a:prstGeom prst="rect">
            <a:avLst/>
          </a:prstGeom>
          <a:noFill/>
        </p:spPr>
      </p:pic>
      <p:sp>
        <p:nvSpPr>
          <p:cNvPr id="5" name="Symbol „Zákaz“ 4"/>
          <p:cNvSpPr/>
          <p:nvPr/>
        </p:nvSpPr>
        <p:spPr>
          <a:xfrm>
            <a:off x="6732240" y="4797152"/>
            <a:ext cx="1656184" cy="1484784"/>
          </a:xfrm>
          <a:prstGeom prst="noSmoking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Chráněný druh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zápis do sešitu:</a:t>
            </a:r>
          </a:p>
          <a:p>
            <a:pPr>
              <a:buNone/>
            </a:pPr>
            <a:r>
              <a:rPr lang="cs-CZ" dirty="0" smtClean="0"/>
              <a:t>řád: CHUDOZUBÍ (špatná kvalita zubů)</a:t>
            </a:r>
          </a:p>
          <a:p>
            <a:pPr lvl="0"/>
            <a:r>
              <a:rPr lang="cs-CZ" dirty="0" smtClean="0"/>
              <a:t>žijí ve Střední a Jižní Americe</a:t>
            </a:r>
          </a:p>
          <a:p>
            <a:pPr lvl="0"/>
            <a:r>
              <a:rPr lang="cs-CZ" dirty="0" smtClean="0"/>
              <a:t>mají dobře vyvinut čich</a:t>
            </a:r>
          </a:p>
          <a:p>
            <a:pPr lvl="0"/>
            <a:r>
              <a:rPr lang="cs-CZ" dirty="0" smtClean="0"/>
              <a:t>mají zvláštní klouby na hrudních a bederních obratlích</a:t>
            </a:r>
          </a:p>
          <a:p>
            <a:pPr lvl="0">
              <a:buNone/>
            </a:pPr>
            <a:r>
              <a:rPr lang="cs-CZ" u="sng" dirty="0" smtClean="0"/>
              <a:t>potrava:</a:t>
            </a:r>
            <a:endParaRPr lang="cs-CZ" dirty="0" smtClean="0"/>
          </a:p>
          <a:p>
            <a:r>
              <a:rPr lang="cs-CZ" dirty="0" smtClean="0"/>
              <a:t>býložravě: druh: lenochod tříprstý</a:t>
            </a:r>
          </a:p>
          <a:p>
            <a:r>
              <a:rPr lang="cs-CZ" dirty="0" smtClean="0"/>
              <a:t>hmyzem: druhy: mravenečník velký a pásovec velký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Obrázky použité v prezentaci </a:t>
            </a:r>
            <a:r>
              <a:rPr lang="cs-CZ" smtClean="0"/>
              <a:t>jsou dostupné </a:t>
            </a:r>
            <a:r>
              <a:rPr lang="cs-CZ" dirty="0" smtClean="0"/>
              <a:t>pod licencí Microsoft Office 2007.com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344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třída : SAVCI</vt:lpstr>
      <vt:lpstr>Co usuzuješ z názvu chudozubí?</vt:lpstr>
      <vt:lpstr>Proč tedy chudozubí?</vt:lpstr>
      <vt:lpstr>Charakteristika chudozubých:</vt:lpstr>
      <vt:lpstr>LENOCHOD TŘÍPRSTÝ</vt:lpstr>
      <vt:lpstr>MRAVENEČNÍK VELKÝ</vt:lpstr>
      <vt:lpstr>PÁSOVEC VELKÝ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Jana Střížková</cp:lastModifiedBy>
  <cp:revision>11</cp:revision>
  <dcterms:modified xsi:type="dcterms:W3CDTF">2013-06-22T20:01:05Z</dcterms:modified>
</cp:coreProperties>
</file>