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60" r:id="rId3"/>
    <p:sldId id="269" r:id="rId4"/>
    <p:sldId id="270" r:id="rId5"/>
    <p:sldId id="271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72" r:id="rId15"/>
    <p:sldId id="273" r:id="rId16"/>
    <p:sldId id="274" r:id="rId17"/>
    <p:sldId id="275" r:id="rId18"/>
    <p:sldId id="276" r:id="rId19"/>
    <p:sldId id="280" r:id="rId20"/>
    <p:sldId id="278" r:id="rId21"/>
    <p:sldId id="277" r:id="rId22"/>
    <p:sldId id="259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882" autoAdjust="0"/>
    <p:restoredTop sz="94660"/>
  </p:normalViewPr>
  <p:slideViewPr>
    <p:cSldViewPr>
      <p:cViewPr>
        <p:scale>
          <a:sx n="70" d="100"/>
          <a:sy n="70" d="100"/>
        </p:scale>
        <p:origin x="-1374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CoverOverlay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grpSp>
        <p:nvGrpSpPr>
          <p:cNvPr id="8" name="Group 7"/>
          <p:cNvGrpSpPr/>
          <p:nvPr/>
        </p:nvGrpSpPr>
        <p:grpSpPr>
          <a:xfrm>
            <a:off x="1194101" y="2887530"/>
            <a:ext cx="6779110" cy="923330"/>
            <a:chOff x="1172584" y="1381459"/>
            <a:chExt cx="6779110" cy="923330"/>
          </a:xfrm>
          <a:effectLst>
            <a:outerShdw blurRad="38100" dist="12700" dir="16200000" rotWithShape="0">
              <a:prstClr val="black">
                <a:alpha val="30000"/>
              </a:prstClr>
            </a:outerShdw>
          </a:effectLst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ln w="3175">
                    <a:solidFill>
                      <a:schemeClr val="tx2">
                        <a:alpha val="60000"/>
                      </a:schemeClr>
                    </a:solidFill>
                  </a:ln>
                  <a:solidFill>
                    <a:schemeClr val="tx2">
                      <a:lumMod val="90000"/>
                    </a:schemeClr>
                  </a:solidFill>
                  <a:effectLst>
                    <a:outerShdw blurRad="34925" dist="12700" dir="14400000" algn="ctr" rotWithShape="0">
                      <a:srgbClr val="000000">
                        <a:alpha val="21000"/>
                      </a:srgbClr>
                    </a:outerShdw>
                  </a:effectLst>
                  <a:latin typeface="Wingdings" pitchFamily="2" charset="2"/>
                </a:rPr>
                <a:t></a:t>
              </a:r>
              <a:endParaRPr lang="en-US" sz="5400" dirty="0">
                <a:ln w="3175">
                  <a:solidFill>
                    <a:schemeClr val="tx2">
                      <a:alpha val="60000"/>
                    </a:schemeClr>
                  </a:solidFill>
                </a:ln>
                <a:solidFill>
                  <a:schemeClr val="tx2">
                    <a:lumMod val="90000"/>
                  </a:schemeClr>
                </a:solidFill>
                <a:effectLst>
                  <a:outerShdw blurRad="34925" dist="12700" dir="14400000" algn="ctr" rotWithShape="0">
                    <a:srgbClr val="000000">
                      <a:alpha val="21000"/>
                    </a:srgbClr>
                  </a:outerShdw>
                </a:effectLst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293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9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83341" y="1387737"/>
            <a:ext cx="6777318" cy="1731982"/>
          </a:xfrm>
        </p:spPr>
        <p:txBody>
          <a:bodyPr anchor="b"/>
          <a:lstStyle>
            <a:lvl1pPr>
              <a:defRPr>
                <a:ln w="3175">
                  <a:solidFill>
                    <a:schemeClr val="tx1">
                      <a:alpha val="65000"/>
                    </a:schemeClr>
                  </a:solidFill>
                </a:ln>
                <a:solidFill>
                  <a:schemeClr val="tx1"/>
                </a:solidFill>
                <a:effectLst>
                  <a:outerShdw blurRad="25400" dist="12700" dir="14220000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767862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  <a:effectLst>
                  <a:outerShdw blurRad="34925" dist="12700" dir="14400000" rotWithShape="0">
                    <a:prstClr val="black">
                      <a:alpha val="21000"/>
                    </a:prstClr>
                  </a:outerShdw>
                </a:effectLst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grpSp>
        <p:nvGrpSpPr>
          <p:cNvPr id="12" name="Group 11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3" name="TextBox 12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4" name="Straight Connector 13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CoverOverlay.png"/>
          <p:cNvPicPr>
            <a:picLocks noChangeAspect="1"/>
          </p:cNvPicPr>
          <p:nvPr/>
        </p:nvPicPr>
        <p:blipFill>
          <a:blip r:embed="rId2" cstate="print">
            <a:lum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grpSp>
        <p:nvGrpSpPr>
          <p:cNvPr id="7" name="Group 7"/>
          <p:cNvGrpSpPr/>
          <p:nvPr/>
        </p:nvGrpSpPr>
        <p:grpSpPr>
          <a:xfrm>
            <a:off x="1172584" y="2887579"/>
            <a:ext cx="6779110" cy="923330"/>
            <a:chOff x="1172584" y="1381459"/>
            <a:chExt cx="6779110" cy="923330"/>
          </a:xfrm>
        </p:grpSpPr>
        <p:sp>
          <p:nvSpPr>
            <p:cNvPr id="9" name="TextBox 8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0" name="Straight Connector 9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10800000">
              <a:off x="4831976" y="1927412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40" y="1204857"/>
            <a:ext cx="7754713" cy="1910716"/>
          </a:xfrm>
        </p:spPr>
        <p:txBody>
          <a:bodyPr anchor="b"/>
          <a:lstStyle>
            <a:lvl1pPr algn="ctr">
              <a:defRPr sz="5400" b="0" cap="none" baseline="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8" y="3767316"/>
            <a:ext cx="7734747" cy="15001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sp>
        <p:nvSpPr>
          <p:cNvPr id="12" name="Title 1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grpSp>
        <p:nvGrpSpPr>
          <p:cNvPr id="13" name="Group 12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" name="Content Placeholder 7"/>
          <p:cNvSpPr>
            <a:spLocks noGrp="1"/>
          </p:cNvSpPr>
          <p:nvPr>
            <p:ph sz="quarter" idx="13"/>
          </p:nvPr>
        </p:nvSpPr>
        <p:spPr>
          <a:xfrm>
            <a:off x="685800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4"/>
          </p:nvPr>
        </p:nvSpPr>
        <p:spPr>
          <a:xfrm>
            <a:off x="4645151" y="2240280"/>
            <a:ext cx="3803904" cy="387705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51560" y="2240280"/>
            <a:ext cx="3442446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8488" y="2947595"/>
            <a:ext cx="3803904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02306" y="2240280"/>
            <a:ext cx="3447288" cy="658368"/>
          </a:xfrm>
        </p:spPr>
        <p:txBody>
          <a:bodyPr anchor="b"/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944368"/>
            <a:ext cx="3799728" cy="317296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grpSp>
        <p:nvGrpSpPr>
          <p:cNvPr id="14" name="Group 13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6" name="TextBox 15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7" name="Straight Connector 16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grpSp>
        <p:nvGrpSpPr>
          <p:cNvPr id="10" name="Group 9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4" name="TextBox 13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5" name="Straight Connector 14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034579" y="1678195"/>
            <a:ext cx="3422483" cy="1886921"/>
          </a:xfrm>
        </p:spPr>
        <p:txBody>
          <a:bodyPr anchor="b"/>
          <a:lstStyle>
            <a:lvl1pPr algn="l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2001" y="559398"/>
            <a:ext cx="4116667" cy="5566765"/>
          </a:xfrm>
        </p:spPr>
        <p:txBody>
          <a:bodyPr anchor="ctr"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034579" y="3603812"/>
            <a:ext cx="3411725" cy="2517289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731" y="4668818"/>
            <a:ext cx="7767021" cy="644729"/>
          </a:xfrm>
        </p:spPr>
        <p:txBody>
          <a:bodyPr anchor="b"/>
          <a:lstStyle>
            <a:lvl1pPr algn="ctr"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240000">
            <a:off x="2183792" y="666965"/>
            <a:ext cx="4772156" cy="3598016"/>
          </a:xfr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24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8489" y="5324306"/>
            <a:ext cx="7756264" cy="804862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>
            <a:off x="1172584" y="1392217"/>
            <a:ext cx="6779110" cy="923330"/>
            <a:chOff x="1172584" y="1381459"/>
            <a:chExt cx="6779110" cy="923330"/>
          </a:xfrm>
        </p:grpSpPr>
        <p:sp>
          <p:nvSpPr>
            <p:cNvPr id="15" name="TextBox 14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6" name="Straight Connector 15"/>
            <p:cNvCxnSpPr/>
            <p:nvPr/>
          </p:nvCxnSpPr>
          <p:spPr>
            <a:xfrm rot="10800000">
              <a:off x="1172584" y="192562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0800000">
              <a:off x="4831976" y="1922650"/>
              <a:ext cx="3119718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66560" y="559398"/>
            <a:ext cx="1678193" cy="556676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8488" y="849854"/>
            <a:ext cx="5507917" cy="5023821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  <p:grpSp>
        <p:nvGrpSpPr>
          <p:cNvPr id="11" name="Group 10"/>
          <p:cNvGrpSpPr/>
          <p:nvPr/>
        </p:nvGrpSpPr>
        <p:grpSpPr>
          <a:xfrm rot="5400000">
            <a:off x="3909050" y="2880823"/>
            <a:ext cx="5480154" cy="923330"/>
            <a:chOff x="1815339" y="1381459"/>
            <a:chExt cx="5480154" cy="923330"/>
          </a:xfrm>
        </p:grpSpPr>
        <p:sp>
          <p:nvSpPr>
            <p:cNvPr id="12" name="TextBox 11"/>
            <p:cNvSpPr txBox="1"/>
            <p:nvPr/>
          </p:nvSpPr>
          <p:spPr>
            <a:xfrm>
              <a:off x="4147073" y="1381459"/>
              <a:ext cx="877163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5400" dirty="0" smtClean="0">
                  <a:solidFill>
                    <a:schemeClr val="tx2">
                      <a:lumMod val="60000"/>
                      <a:lumOff val="40000"/>
                    </a:schemeClr>
                  </a:solidFill>
                  <a:latin typeface="Wingdings" pitchFamily="2" charset="2"/>
                </a:rPr>
                <a:t></a:t>
              </a:r>
              <a:endParaRPr lang="en-US" sz="5400" dirty="0">
                <a:solidFill>
                  <a:schemeClr val="tx2">
                    <a:lumMod val="60000"/>
                    <a:lumOff val="40000"/>
                  </a:schemeClr>
                </a:solidFill>
                <a:latin typeface="Wingdings" pitchFamily="2" charset="2"/>
              </a:endParaRPr>
            </a:p>
          </p:txBody>
        </p:sp>
        <p:cxnSp>
          <p:nvCxnSpPr>
            <p:cNvPr id="13" name="Straight Connector 12"/>
            <p:cNvCxnSpPr/>
            <p:nvPr/>
          </p:nvCxnSpPr>
          <p:spPr>
            <a:xfrm flipH="1" flipV="1">
              <a:off x="1815339" y="1924709"/>
              <a:ext cx="2468880" cy="2505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0800000">
              <a:off x="4826613" y="1927417"/>
              <a:ext cx="2468880" cy="1588"/>
            </a:xfrm>
            <a:prstGeom prst="line">
              <a:avLst/>
            </a:prstGeom>
            <a:ln>
              <a:solidFill>
                <a:schemeClr val="tx2">
                  <a:lumMod val="60000"/>
                  <a:lumOff val="40000"/>
                </a:schemeClr>
              </a:solidFill>
            </a:ln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83000">
                <a:schemeClr val="bg1">
                  <a:alpha val="11000"/>
                </a:schemeClr>
              </a:gs>
              <a:gs pos="100000">
                <a:schemeClr val="bg2">
                  <a:lumMod val="75000"/>
                  <a:alpha val="23000"/>
                </a:schemeClr>
              </a:gs>
            </a:gsLst>
            <a:path path="rect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8490" y="570156"/>
            <a:ext cx="7756263" cy="105425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99247" y="2248347"/>
            <a:ext cx="7745505" cy="387781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60378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178F232B-8EC7-4668-8A04-622B7FDD3D04}" type="datetimeFigureOut">
              <a:rPr lang="cs-CZ" smtClean="0"/>
              <a:t>7.3.2012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16144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639264" y="616144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D84D141F-0736-4AEE-B8E5-435DE693779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540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6576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4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1pPr>
      <a:lvl2pPr marL="77724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"/>
        <a:defRPr sz="22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2pPr>
      <a:lvl3pPr marL="1143000" indent="-36576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20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3pPr>
      <a:lvl4pPr marL="150876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8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4pPr>
      <a:lvl5pPr marL="1828800" indent="-320040" algn="l" defTabSz="914400" rtl="0" eaLnBrk="1" latinLnBrk="0" hangingPunct="1">
        <a:spcBef>
          <a:spcPct val="20000"/>
        </a:spcBef>
        <a:buClr>
          <a:schemeClr val="accent1"/>
        </a:buClr>
        <a:buFont typeface="Wingdings" pitchFamily="2" charset="2"/>
        <a:buChar char=""/>
        <a:defRPr sz="1600" kern="1200">
          <a:solidFill>
            <a:schemeClr val="tx1">
              <a:lumMod val="85000"/>
              <a:lumOff val="15000"/>
            </a:schemeClr>
          </a:solidFill>
          <a:latin typeface="+mn-lt"/>
          <a:ea typeface="+mn-ea"/>
          <a:cs typeface="+mn-cs"/>
        </a:defRPr>
      </a:lvl5pPr>
      <a:lvl6pPr marL="214884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46888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78892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74320" algn="l" defTabSz="914400" rtl="0" eaLnBrk="1" latinLnBrk="0" hangingPunct="1">
        <a:spcBef>
          <a:spcPts val="400"/>
        </a:spcBef>
        <a:buClr>
          <a:schemeClr val="accent1"/>
        </a:buClr>
        <a:buFont typeface="Wingdings" pitchFamily="2" charset="2"/>
        <a:buChar char="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20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17.xml"/><Relationship Id="rId13" Type="http://schemas.openxmlformats.org/officeDocument/2006/relationships/slide" Target="slide11.xml"/><Relationship Id="rId18" Type="http://schemas.openxmlformats.org/officeDocument/2006/relationships/slide" Target="slide6.xml"/><Relationship Id="rId3" Type="http://schemas.openxmlformats.org/officeDocument/2006/relationships/image" Target="../media/image7.png"/><Relationship Id="rId7" Type="http://schemas.openxmlformats.org/officeDocument/2006/relationships/slide" Target="slide8.xml"/><Relationship Id="rId12" Type="http://schemas.openxmlformats.org/officeDocument/2006/relationships/slide" Target="slide15.xml"/><Relationship Id="rId17" Type="http://schemas.openxmlformats.org/officeDocument/2006/relationships/slide" Target="slide9.xml"/><Relationship Id="rId2" Type="http://schemas.openxmlformats.org/officeDocument/2006/relationships/slide" Target="slide20.xml"/><Relationship Id="rId16" Type="http://schemas.openxmlformats.org/officeDocument/2006/relationships/slide" Target="slide7.xml"/><Relationship Id="rId1" Type="http://schemas.openxmlformats.org/officeDocument/2006/relationships/slideLayout" Target="../slideLayouts/slideLayout1.xml"/><Relationship Id="rId6" Type="http://schemas.openxmlformats.org/officeDocument/2006/relationships/slide" Target="slide5.xml"/><Relationship Id="rId11" Type="http://schemas.openxmlformats.org/officeDocument/2006/relationships/slide" Target="slide16.xml"/><Relationship Id="rId5" Type="http://schemas.openxmlformats.org/officeDocument/2006/relationships/slide" Target="slide13.xml"/><Relationship Id="rId15" Type="http://schemas.openxmlformats.org/officeDocument/2006/relationships/slide" Target="slide10.xml"/><Relationship Id="rId10" Type="http://schemas.openxmlformats.org/officeDocument/2006/relationships/slide" Target="slide14.xml"/><Relationship Id="rId19" Type="http://schemas.openxmlformats.org/officeDocument/2006/relationships/slide" Target="slide19.xml"/><Relationship Id="rId4" Type="http://schemas.openxmlformats.org/officeDocument/2006/relationships/slide" Target="slide4.xml"/><Relationship Id="rId9" Type="http://schemas.openxmlformats.org/officeDocument/2006/relationships/slide" Target="slide12.xml"/><Relationship Id="rId14" Type="http://schemas.openxmlformats.org/officeDocument/2006/relationships/slide" Target="slide1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//upload.wikimedia.org/wikipedia/commons/0/0b/Stroop_Report_-_Warsaw_Ghetto_Uprising_06b.jpg" TargetMode="Externa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" Target="slide20.xml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//upload.wikimedia.org/wikipedia/commons/a/a7/Olympic_flag.svg" TargetMode="Externa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hyperlink" Target="http://commons.wikimedia.org/wiki/File:Auschwitz_I_Stammlager_2001_10_Gaskammer.jpg?uselang=cs" TargetMode="External"/><Relationship Id="rId13" Type="http://schemas.openxmlformats.org/officeDocument/2006/relationships/hyperlink" Target="http://office.microsoft.com/cs-cz/images/results.aspx?qu=n%C3%A1rody" TargetMode="External"/><Relationship Id="rId18" Type="http://schemas.openxmlformats.org/officeDocument/2006/relationships/hyperlink" Target="http://office.microsoft.com/cs-cz/images/results.aspx?qu=pr%C3%A1vo" TargetMode="External"/><Relationship Id="rId3" Type="http://schemas.openxmlformats.org/officeDocument/2006/relationships/hyperlink" Target="http://upload.wikimedia.org/wikipedia/commons/4/47/Wikibully.jpg?uselang=cs" TargetMode="External"/><Relationship Id="rId7" Type="http://schemas.openxmlformats.org/officeDocument/2006/relationships/hyperlink" Target="http://cs.wikipedia.org/wiki/Soubor:Ebensee_concentration_camp_prisoners_1945.jpg" TargetMode="External"/><Relationship Id="rId12" Type="http://schemas.openxmlformats.org/officeDocument/2006/relationships/hyperlink" Target="http://office.microsoft.com/cs-cz/images/results.aspx?qu=narozeniny&amp;ex=1" TargetMode="External"/><Relationship Id="rId17" Type="http://schemas.openxmlformats.org/officeDocument/2006/relationships/hyperlink" Target="http://office.microsoft.com/cs-cz/images/results.aspx?qu=d%C4%9Bti&amp;ex=1" TargetMode="External"/><Relationship Id="rId2" Type="http://schemas.openxmlformats.org/officeDocument/2006/relationships/hyperlink" Target="http://cs.wikipedia.org/wiki/Soubor:Olympic_flag.svg" TargetMode="External"/><Relationship Id="rId16" Type="http://schemas.openxmlformats.org/officeDocument/2006/relationships/hyperlink" Target="http://office.microsoft.com/cs-cz/images/results.aspx?qu=mezin%C3%A1rodn%C3%AD&amp;ex=1" TargetMode="External"/><Relationship Id="rId1" Type="http://schemas.openxmlformats.org/officeDocument/2006/relationships/slideLayout" Target="../slideLayouts/slideLayout1.xml"/><Relationship Id="rId6" Type="http://schemas.openxmlformats.org/officeDocument/2006/relationships/hyperlink" Target="http://cs.wikipedia.org/wiki/Soubor:Stroop_Report_-_Warsaw_Ghetto_Uprising_06b.jpg" TargetMode="External"/><Relationship Id="rId11" Type="http://schemas.openxmlformats.org/officeDocument/2006/relationships/hyperlink" Target="http://office.microsoft.com/cs-cz/images/results.aspx?qu=ryt%C3%AD%C5%99&amp;ex=1" TargetMode="External"/><Relationship Id="rId5" Type="http://schemas.openxmlformats.org/officeDocument/2006/relationships/hyperlink" Target="http://commons.wikimedia.org/wiki/File:Bullypic.jpg?uselang=cs" TargetMode="External"/><Relationship Id="rId15" Type="http://schemas.openxmlformats.org/officeDocument/2006/relationships/hyperlink" Target="http://office.microsoft.com/cs-cz/images/results.aspx?qu=my%C5%A1len%C3%AD&amp;ex=1" TargetMode="External"/><Relationship Id="rId10" Type="http://schemas.openxmlformats.org/officeDocument/2006/relationships/hyperlink" Target="http://office.microsoft.com/cs-cz/images/results.aspx?qu=sv%C4%9Bt&amp;ex=1&amp;ctt=1" TargetMode="External"/><Relationship Id="rId4" Type="http://schemas.openxmlformats.org/officeDocument/2006/relationships/hyperlink" Target="http://office.microsoft.com/cs-cz/images/results.aspx?qu=sv%C4%9Bt&amp;ctt=1" TargetMode="External"/><Relationship Id="rId9" Type="http://schemas.openxmlformats.org/officeDocument/2006/relationships/hyperlink" Target="http://commons.wikimedia.org/wiki/File:LocationBantoustanQwaQwa.PNG?uselang=cs" TargetMode="External"/><Relationship Id="rId14" Type="http://schemas.openxmlformats.org/officeDocument/2006/relationships/hyperlink" Target="http://office.microsoft.com/cs-cz/images/results.aspx?qu=dokumenty" TargetMode="Externa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"/>
          <p:cNvPicPr>
            <a:picLocks noChangeAspect="1" noChangeArrowheads="1"/>
          </p:cNvPicPr>
          <p:nvPr/>
        </p:nvPicPr>
        <p:blipFill>
          <a:blip r:embed="rId2" cstate="print">
            <a:duotone>
              <a:prstClr val="black"/>
              <a:schemeClr val="accent4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755576" y="692696"/>
            <a:ext cx="1440160" cy="1373598"/>
          </a:xfrm>
          <a:prstGeom prst="rect">
            <a:avLst/>
          </a:prstGeom>
          <a:noFill/>
          <a:effectLst>
            <a:outerShdw blurRad="50800" dist="50800" dir="5400000" algn="ctr" rotWithShape="0">
              <a:schemeClr val="tx1"/>
            </a:outerShdw>
          </a:effectLst>
        </p:spPr>
      </p:pic>
      <p:sp>
        <p:nvSpPr>
          <p:cNvPr id="5" name="Obdélník 4"/>
          <p:cNvSpPr/>
          <p:nvPr/>
        </p:nvSpPr>
        <p:spPr>
          <a:xfrm>
            <a:off x="4427984" y="404664"/>
            <a:ext cx="4572000" cy="2462213"/>
          </a:xfrm>
          <a:prstGeom prst="rect">
            <a:avLst/>
          </a:prstGeom>
        </p:spPr>
        <p:txBody>
          <a:bodyPr>
            <a:spAutoFit/>
          </a:bodyPr>
          <a:lstStyle/>
          <a:p>
            <a:pPr lvl="0">
              <a:defRPr/>
            </a:pPr>
            <a:r>
              <a:rPr lang="cs-CZ" sz="1400" kern="0" dirty="0"/>
              <a:t>Název školy: </a:t>
            </a:r>
            <a:r>
              <a:rPr lang="cs-CZ" sz="1400" b="1" kern="0" dirty="0"/>
              <a:t>ZŠ Štětí, Ostrovní 300</a:t>
            </a:r>
            <a:r>
              <a:rPr lang="cs-CZ" sz="1400" kern="0" dirty="0"/>
              <a:t/>
            </a:r>
            <a:br>
              <a:rPr lang="cs-CZ" sz="1400" kern="0" dirty="0"/>
            </a:br>
            <a:r>
              <a:rPr lang="cs-CZ" sz="1400" kern="0" dirty="0"/>
              <a:t>Autor: </a:t>
            </a:r>
            <a:r>
              <a:rPr lang="cs-CZ" sz="1400" b="1" kern="0" dirty="0"/>
              <a:t>Sandra Tichá</a:t>
            </a:r>
            <a:r>
              <a:rPr lang="cs-CZ" sz="1400" kern="0" dirty="0"/>
              <a:t/>
            </a:r>
            <a:br>
              <a:rPr lang="cs-CZ" sz="1400" kern="0" dirty="0"/>
            </a:br>
            <a:r>
              <a:rPr lang="cs-CZ" sz="1400" kern="0" dirty="0"/>
              <a:t>Název materiálu: </a:t>
            </a:r>
            <a:br>
              <a:rPr lang="cs-CZ" sz="1400" kern="0" dirty="0"/>
            </a:br>
            <a:r>
              <a:rPr lang="cs-CZ" sz="1400" b="1" kern="0" dirty="0"/>
              <a:t>VY_32_INOVACE_ </a:t>
            </a:r>
            <a:r>
              <a:rPr lang="cs-CZ" sz="1400" b="1" kern="0" dirty="0" smtClean="0"/>
              <a:t>VO.7.B.15_lidska_prava-soutez</a:t>
            </a:r>
            <a:endParaRPr lang="cs-CZ" sz="1400" b="1" kern="0" dirty="0">
              <a:solidFill>
                <a:srgbClr val="FF0000"/>
              </a:solidFill>
            </a:endParaRPr>
          </a:p>
          <a:p>
            <a:pPr lvl="0">
              <a:defRPr/>
            </a:pPr>
            <a:r>
              <a:rPr lang="cs-CZ" sz="1400" kern="0" dirty="0"/>
              <a:t>Datum: </a:t>
            </a:r>
            <a:r>
              <a:rPr lang="cs-CZ" sz="1400" kern="0" dirty="0" smtClean="0"/>
              <a:t>5.3.2012</a:t>
            </a:r>
            <a:endParaRPr lang="cs-CZ" sz="1400" kern="0" dirty="0"/>
          </a:p>
          <a:p>
            <a:pPr lvl="0">
              <a:defRPr/>
            </a:pPr>
            <a:r>
              <a:rPr lang="cs-CZ" sz="1400" kern="0" dirty="0"/>
              <a:t>Ročník: sedmý</a:t>
            </a:r>
          </a:p>
          <a:p>
            <a:pPr lvl="0">
              <a:defRPr/>
            </a:pPr>
            <a:r>
              <a:rPr lang="cs-CZ" sz="1400" kern="0" dirty="0"/>
              <a:t>Vzdělávací oblast: Člověk a společnost</a:t>
            </a:r>
          </a:p>
          <a:p>
            <a:pPr lvl="0">
              <a:defRPr/>
            </a:pPr>
            <a:r>
              <a:rPr lang="cs-CZ" sz="1400" kern="0" dirty="0"/>
              <a:t>Vzdělávací obor: Výchova k občanství</a:t>
            </a:r>
            <a:br>
              <a:rPr lang="cs-CZ" sz="1400" kern="0" dirty="0"/>
            </a:br>
            <a:r>
              <a:rPr lang="cs-CZ" sz="1400" kern="0" dirty="0"/>
              <a:t>Název: </a:t>
            </a:r>
            <a:r>
              <a:rPr lang="cs-CZ" sz="1400" kern="0" dirty="0" smtClean="0"/>
              <a:t>Lidská práva - soutěž</a:t>
            </a:r>
            <a:r>
              <a:rPr lang="cs-CZ" sz="1400" kern="0" dirty="0"/>
              <a:t/>
            </a:r>
            <a:br>
              <a:rPr lang="cs-CZ" sz="1400" kern="0" dirty="0"/>
            </a:br>
            <a:r>
              <a:rPr lang="cs-CZ" sz="1400" kern="0" dirty="0"/>
              <a:t>Číslo operačního programu: </a:t>
            </a:r>
            <a:r>
              <a:rPr lang="cs-CZ" sz="1400" b="1" kern="0" dirty="0"/>
              <a:t>CZ.1.07/1.4.00/21.1693</a:t>
            </a:r>
          </a:p>
          <a:p>
            <a:pPr lvl="0">
              <a:defRPr/>
            </a:pPr>
            <a:r>
              <a:rPr lang="cs-CZ" sz="1400" kern="0" dirty="0"/>
              <a:t>Název projektu: </a:t>
            </a:r>
            <a:r>
              <a:rPr lang="cs-CZ" sz="1400" b="1" kern="0" dirty="0"/>
              <a:t>PRIMA ŠKOLA</a:t>
            </a:r>
          </a:p>
        </p:txBody>
      </p:sp>
      <p:sp>
        <p:nvSpPr>
          <p:cNvPr id="6" name="Obdélník 5"/>
          <p:cNvSpPr/>
          <p:nvPr/>
        </p:nvSpPr>
        <p:spPr>
          <a:xfrm>
            <a:off x="996037" y="3691294"/>
            <a:ext cx="700865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4000" b="1" dirty="0" smtClean="0"/>
              <a:t>LIDSKÁ PRÁVA - SOUTĚŽ </a:t>
            </a:r>
            <a:endParaRPr lang="cs-CZ" sz="4000" dirty="0"/>
          </a:p>
        </p:txBody>
      </p:sp>
      <p:sp>
        <p:nvSpPr>
          <p:cNvPr id="7" name="Obdélník 6"/>
          <p:cNvSpPr/>
          <p:nvPr/>
        </p:nvSpPr>
        <p:spPr>
          <a:xfrm>
            <a:off x="971600" y="4581128"/>
            <a:ext cx="720080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 smtClean="0"/>
              <a:t>Anotace: Prezentace je určena pro žáky sedmého ročníku ZŠ a slouží k opakování znalostí o lidských právech.</a:t>
            </a:r>
            <a:endParaRPr lang="cs-CZ" b="1" dirty="0"/>
          </a:p>
        </p:txBody>
      </p:sp>
      <p:pic>
        <p:nvPicPr>
          <p:cNvPr id="8" name="Obrázek 2" descr="OPVK_hor_zakladni_logolink_RGB_cz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478342" y="5569869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55943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936891" y="621117"/>
            <a:ext cx="61206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 je to tolerance?</a:t>
            </a:r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971600" y="3789040"/>
            <a:ext cx="30603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Co je to rovnoprávnost?</a:t>
            </a:r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 rot="20739691">
            <a:off x="5594393" y="1711151"/>
            <a:ext cx="2952328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Každý člověk je jedinečný. Na světě nenajdeme dva zcela stejné lidi.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 rot="543995">
            <a:off x="5476490" y="3830955"/>
            <a:ext cx="3162161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Všichni lidé jsou si rovni </a:t>
            </a:r>
          </a:p>
          <a:p>
            <a:r>
              <a:rPr lang="cs-CZ" dirty="0" smtClean="0"/>
              <a:t>bez ohledu na pohlaví, rasu, národnost, náboženství </a:t>
            </a:r>
          </a:p>
          <a:p>
            <a:r>
              <a:rPr lang="cs-CZ" dirty="0" smtClean="0"/>
              <a:t>a společenské postavení.</a:t>
            </a:r>
            <a:endParaRPr lang="cs-CZ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5759" y="2172816"/>
            <a:ext cx="1616224" cy="16162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 animBg="1"/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Soubor:Olympic flag.svg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836712"/>
            <a:ext cx="7187952" cy="47889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818184" y="710743"/>
            <a:ext cx="144016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endParaRPr lang="cs-CZ" dirty="0" smtClean="0"/>
          </a:p>
          <a:p>
            <a:pPr algn="ctr"/>
            <a:endParaRPr lang="cs-CZ" dirty="0"/>
          </a:p>
          <a:p>
            <a:pPr algn="ctr"/>
            <a:endParaRPr lang="cs-CZ" dirty="0" smtClean="0"/>
          </a:p>
          <a:p>
            <a:pPr algn="ctr"/>
            <a:r>
              <a:rPr lang="cs-CZ" dirty="0" smtClean="0">
                <a:hlinkClick r:id="rId4" action="ppaction://hlinksldjump"/>
              </a:rPr>
              <a:t>1</a:t>
            </a:r>
            <a:endParaRPr lang="cs-CZ" dirty="0"/>
          </a:p>
          <a:p>
            <a:pPr algn="ctr"/>
            <a:endParaRPr lang="cs-CZ" dirty="0" smtClean="0"/>
          </a:p>
          <a:p>
            <a:pPr algn="ctr"/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818184" y="2465069"/>
            <a:ext cx="144956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5" action="ppaction://hlinksldjump"/>
              </a:rPr>
              <a:t>10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818184" y="4219395"/>
            <a:ext cx="144956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6" action="ppaction://hlinksldjump"/>
              </a:rPr>
              <a:t>2</a:t>
            </a:r>
            <a:endParaRPr lang="cs-CZ" dirty="0"/>
          </a:p>
          <a:p>
            <a:pPr algn="ctr"/>
            <a:endParaRPr lang="cs-CZ" dirty="0" smtClean="0"/>
          </a:p>
          <a:p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66434" y="689573"/>
            <a:ext cx="1422804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7" action="ppaction://hlinksldjump"/>
              </a:rPr>
              <a:t>5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2267744" y="2453561"/>
            <a:ext cx="1404548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8" action="ppaction://hlinksldjump"/>
              </a:rPr>
              <a:t>14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8" name="TextovéPole 7"/>
          <p:cNvSpPr txBox="1"/>
          <p:nvPr/>
        </p:nvSpPr>
        <p:spPr>
          <a:xfrm>
            <a:off x="2258344" y="4219395"/>
            <a:ext cx="1413948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9" action="ppaction://hlinksldjump"/>
              </a:rPr>
              <a:t>9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689238" y="692696"/>
            <a:ext cx="1438913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0" action="ppaction://hlinksldjump"/>
              </a:rPr>
              <a:t>11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672292" y="2453561"/>
            <a:ext cx="1438913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1" action="ppaction://hlinksldjump"/>
              </a:rPr>
              <a:t>13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672292" y="4221088"/>
            <a:ext cx="1438913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2" action="ppaction://hlinksldjump"/>
              </a:rPr>
              <a:t>12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5111205" y="692696"/>
            <a:ext cx="1581022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3" action="ppaction://hlinksldjump"/>
              </a:rPr>
              <a:t>8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5111205" y="2447022"/>
            <a:ext cx="1581022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4" action="ppaction://hlinksldjump"/>
              </a:rPr>
              <a:t>15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4" name="TextovéPole 13">
            <a:hlinkClick r:id="rId15" action="ppaction://hlinksldjump"/>
          </p:cNvPr>
          <p:cNvSpPr txBox="1"/>
          <p:nvPr/>
        </p:nvSpPr>
        <p:spPr>
          <a:xfrm>
            <a:off x="5111205" y="4201348"/>
            <a:ext cx="1581022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5" action="ppaction://hlinksldjump"/>
              </a:rPr>
              <a:t>7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6672724" y="692696"/>
            <a:ext cx="155194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6" action="ppaction://hlinksldjump"/>
              </a:rPr>
              <a:t>4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6672724" y="2447022"/>
            <a:ext cx="155194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7" action="ppaction://hlinksldjump"/>
              </a:rPr>
              <a:t>6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6679620" y="4190616"/>
            <a:ext cx="1551940" cy="1754326"/>
          </a:xfrm>
          <a:prstGeom prst="rect">
            <a:avLst/>
          </a:prstGeom>
          <a:solidFill>
            <a:srgbClr val="0070C0"/>
          </a:solidFill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pPr algn="ctr"/>
            <a:r>
              <a:rPr lang="cs-CZ" dirty="0" smtClean="0">
                <a:hlinkClick r:id="rId18" action="ppaction://hlinksldjump"/>
              </a:rPr>
              <a:t>3</a:t>
            </a:r>
            <a:endParaRPr lang="cs-CZ" dirty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818184" y="6161820"/>
            <a:ext cx="35632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1. Uhodněte, co je na obrázku.</a:t>
            </a:r>
            <a:endParaRPr lang="cs-CZ" dirty="0"/>
          </a:p>
        </p:txBody>
      </p:sp>
      <p:sp>
        <p:nvSpPr>
          <p:cNvPr id="19" name="TextovéPole 18"/>
          <p:cNvSpPr txBox="1"/>
          <p:nvPr/>
        </p:nvSpPr>
        <p:spPr>
          <a:xfrm>
            <a:off x="4637584" y="6161820"/>
            <a:ext cx="40324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2. Jaký význam má tento obrázek?</a:t>
            </a:r>
            <a:endParaRPr lang="cs-CZ" dirty="0"/>
          </a:p>
        </p:txBody>
      </p:sp>
      <p:sp>
        <p:nvSpPr>
          <p:cNvPr id="21" name="Prstenec 20"/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3" name="Prstenec 22">
            <a:hlinkClick r:id="rId19" action="ppaction://hlinksldjump"/>
          </p:cNvPr>
          <p:cNvSpPr/>
          <p:nvPr/>
        </p:nvSpPr>
        <p:spPr>
          <a:xfrm>
            <a:off x="386136" y="383907"/>
            <a:ext cx="432048" cy="411291"/>
          </a:xfrm>
          <a:prstGeom prst="donu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20" name="TextovéPole 19"/>
          <p:cNvSpPr txBox="1"/>
          <p:nvPr/>
        </p:nvSpPr>
        <p:spPr>
          <a:xfrm>
            <a:off x="3275001" y="320241"/>
            <a:ext cx="36724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Olympijská vlajka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1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36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46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6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7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6" presetClass="exit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8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8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9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/>
      <p:bldP spid="19" grpId="0"/>
      <p:bldP spid="2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620688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Otázka 1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196752"/>
            <a:ext cx="734209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Jakým cizím pojmem označujeme agresivní jednání vůči příslušníkům jiné rasy nebo národnosti?</a:t>
            </a:r>
          </a:p>
          <a:p>
            <a:endParaRPr lang="cs-CZ" dirty="0"/>
          </a:p>
          <a:p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7102814" y="2821578"/>
            <a:ext cx="136815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rasismus</a:t>
            </a:r>
            <a:endParaRPr lang="cs-CZ" dirty="0"/>
          </a:p>
        </p:txBody>
      </p:sp>
      <p:pic>
        <p:nvPicPr>
          <p:cNvPr id="1026" name="Picture 2" descr="Soubor:Polish POWs shot by Wehrmacht 1939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2821578"/>
            <a:ext cx="3135965" cy="3546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851920" y="6091207"/>
            <a:ext cx="345638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Vraždění během 2. světové války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548680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2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27948" y="1268760"/>
            <a:ext cx="7088468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Jedním slovem označ omezování práv jednotlivců i skupin.</a:t>
            </a:r>
          </a:p>
          <a:p>
            <a:endParaRPr lang="cs-CZ" dirty="0"/>
          </a:p>
          <a:p>
            <a:r>
              <a:rPr lang="cs-CZ" dirty="0" smtClean="0"/>
              <a:t>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23361" y="2672918"/>
            <a:ext cx="180020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diskriminace</a:t>
            </a:r>
            <a:endParaRPr lang="cs-CZ" dirty="0"/>
          </a:p>
        </p:txBody>
      </p:sp>
      <p:pic>
        <p:nvPicPr>
          <p:cNvPr id="4098" name="Picture 2" descr="File:Wikibully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827" y="3645024"/>
            <a:ext cx="2610191" cy="2595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548680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3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99592" y="1196752"/>
            <a:ext cx="5616624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Jednoslovně pojmenuj nesnášenlivost vůči Židům.</a:t>
            </a:r>
          </a:p>
          <a:p>
            <a:endParaRPr lang="cs-CZ" dirty="0"/>
          </a:p>
          <a:p>
            <a:r>
              <a:rPr lang="cs-CZ" dirty="0" smtClean="0"/>
              <a:t>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55976" y="2426122"/>
            <a:ext cx="2160240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antisemitismus</a:t>
            </a:r>
            <a:endParaRPr lang="cs-CZ" dirty="0"/>
          </a:p>
        </p:txBody>
      </p:sp>
      <p:pic>
        <p:nvPicPr>
          <p:cNvPr id="2050" name="Picture 2" descr="Soubor:Stroop Report - Warsaw Ghetto Uprising 06b.jpg">
            <a:hlinkClick r:id="rId3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0576" y="3218335"/>
            <a:ext cx="4550800" cy="32310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477072" y="5877272"/>
            <a:ext cx="1800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Povstání ve varšavském ghettu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04704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4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196752"/>
            <a:ext cx="640871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 označujeme hromadné pronásledování a vyvražďování Židů nacisty během 2. světové války?</a:t>
            </a:r>
          </a:p>
          <a:p>
            <a:endParaRPr lang="cs-CZ" dirty="0"/>
          </a:p>
          <a:p>
            <a:r>
              <a:rPr lang="cs-CZ" dirty="0" smtClean="0"/>
              <a:t>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6447" y="2653454"/>
            <a:ext cx="158417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holocaust</a:t>
            </a:r>
            <a:endParaRPr lang="cs-CZ" dirty="0"/>
          </a:p>
        </p:txBody>
      </p:sp>
      <p:pic>
        <p:nvPicPr>
          <p:cNvPr id="3074" name="Picture 2" descr="Soubor:Ebensee concentration camp prisoners 1945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3573016"/>
            <a:ext cx="3813700" cy="2798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File:Auschwitz I Stammlager 2001 10 Gaskammer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79396" y="3573016"/>
            <a:ext cx="4134433" cy="2809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5148064" y="6515335"/>
            <a:ext cx="330964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Plynová komora</a:t>
            </a:r>
            <a:endParaRPr lang="cs-CZ" sz="1200" dirty="0"/>
          </a:p>
        </p:txBody>
      </p:sp>
      <p:sp>
        <p:nvSpPr>
          <p:cNvPr id="7" name="TextovéPole 6"/>
          <p:cNvSpPr txBox="1"/>
          <p:nvPr/>
        </p:nvSpPr>
        <p:spPr>
          <a:xfrm>
            <a:off x="675578" y="6423001"/>
            <a:ext cx="2736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200" dirty="0" smtClean="0"/>
              <a:t>Ti, kteří přežili ve vyhlazovacích táborech</a:t>
            </a:r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92696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5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750378" y="1340768"/>
            <a:ext cx="7702136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Úmyslné a opakované fyzické či psychické ubližování druhým. Jedním slovem pojmenuj.</a:t>
            </a:r>
          </a:p>
          <a:p>
            <a:r>
              <a:rPr lang="cs-CZ" dirty="0" smtClean="0"/>
              <a:t>Toto působení patří k porušování lidských práv.</a:t>
            </a:r>
          </a:p>
          <a:p>
            <a:endParaRPr lang="cs-CZ" dirty="0"/>
          </a:p>
          <a:p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7316105" y="2962112"/>
            <a:ext cx="115212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šikana</a:t>
            </a:r>
            <a:endParaRPr lang="cs-CZ" dirty="0"/>
          </a:p>
        </p:txBody>
      </p:sp>
      <p:pic>
        <p:nvPicPr>
          <p:cNvPr id="3074" name="Picture 2" descr="File:Bullypic.jpg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0443" y="3933056"/>
            <a:ext cx="1911765" cy="2509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83568" y="692696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6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683568" y="1412776"/>
            <a:ext cx="7704856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 se jmenuje funkce nezávislého činitele, který dohlíží na činnost státních úřadů? Jde o funkci v Úřadu veřejného ochránce lidských práv.</a:t>
            </a:r>
          </a:p>
          <a:p>
            <a:endParaRPr lang="cs-CZ" dirty="0"/>
          </a:p>
          <a:p>
            <a:r>
              <a:rPr lang="cs-CZ" dirty="0" smtClean="0"/>
              <a:t>___________________________</a:t>
            </a:r>
          </a:p>
        </p:txBody>
      </p:sp>
      <p:sp>
        <p:nvSpPr>
          <p:cNvPr id="5" name="TextovéPole 4"/>
          <p:cNvSpPr txBox="1"/>
          <p:nvPr/>
        </p:nvSpPr>
        <p:spPr>
          <a:xfrm>
            <a:off x="6804248" y="2797771"/>
            <a:ext cx="158417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ombudsman</a:t>
            </a:r>
            <a:endParaRPr lang="cs-CZ" dirty="0"/>
          </a:p>
        </p:txBody>
      </p:sp>
      <p:pic>
        <p:nvPicPr>
          <p:cNvPr id="409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3861047"/>
            <a:ext cx="2807841" cy="21526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7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299956" y="1340768"/>
            <a:ext cx="5936340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Od kolika let je člověk v ČR trestně odpovědný?</a:t>
            </a:r>
          </a:p>
          <a:p>
            <a:endParaRPr lang="cs-CZ" dirty="0"/>
          </a:p>
          <a:p>
            <a:r>
              <a:rPr lang="cs-CZ" dirty="0" smtClean="0"/>
              <a:t>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012160" y="2596262"/>
            <a:ext cx="122413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18 let</a:t>
            </a:r>
            <a:endParaRPr lang="cs-CZ" dirty="0"/>
          </a:p>
        </p:txBody>
      </p:sp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717032"/>
            <a:ext cx="2507214" cy="2507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87827" y="717443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8</a:t>
            </a:r>
            <a:endParaRPr lang="cs-CZ" dirty="0"/>
          </a:p>
        </p:txBody>
      </p:sp>
      <p:sp>
        <p:nvSpPr>
          <p:cNvPr id="4" name="Prstenec 3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115616" y="1268760"/>
            <a:ext cx="712607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Jedním slovem uveď, jak se říká lidem, kteří žijí na stejném území, mají společný jazyk, kulturu i historii.</a:t>
            </a:r>
          </a:p>
          <a:p>
            <a:endParaRPr lang="cs-CZ" dirty="0"/>
          </a:p>
          <a:p>
            <a:r>
              <a:rPr lang="cs-CZ" dirty="0" smtClean="0"/>
              <a:t>______________________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6945544" y="2840950"/>
            <a:ext cx="129614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národ</a:t>
            </a:r>
            <a:endParaRPr lang="cs-CZ" dirty="0"/>
          </a:p>
        </p:txBody>
      </p:sp>
      <p:pic>
        <p:nvPicPr>
          <p:cNvPr id="614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6200000">
            <a:off x="1401630" y="3457377"/>
            <a:ext cx="2192424" cy="32877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92696"/>
            <a:ext cx="108876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9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268760"/>
            <a:ext cx="705406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 se jmenuje dokument, který přijala ČR pro ochranu lidských práv?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425264" y="2682472"/>
            <a:ext cx="381642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Listina základních práv a svobod</a:t>
            </a:r>
            <a:endParaRPr lang="cs-CZ" dirty="0"/>
          </a:p>
        </p:txBody>
      </p:sp>
      <p:pic>
        <p:nvPicPr>
          <p:cNvPr id="717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3861048"/>
            <a:ext cx="4096821" cy="22820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10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15616" y="1484784"/>
            <a:ext cx="676875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Jedním slovem pojmenuj posuzování lidí podle názoru jiných lidí, podle toho, co se o nich obecně říká.</a:t>
            </a:r>
          </a:p>
          <a:p>
            <a:endParaRPr lang="cs-CZ" dirty="0"/>
          </a:p>
          <a:p>
            <a:r>
              <a:rPr lang="cs-CZ" dirty="0" smtClean="0"/>
              <a:t>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516216" y="2901972"/>
            <a:ext cx="136815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předsudek</a:t>
            </a:r>
            <a:endParaRPr lang="cs-CZ" dirty="0"/>
          </a:p>
        </p:txBody>
      </p:sp>
      <p:pic>
        <p:nvPicPr>
          <p:cNvPr id="8194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02799" y="3789040"/>
            <a:ext cx="3038889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031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11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268760"/>
            <a:ext cx="6598712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Uveď cizí pojem pro strach z něčeho cizího, nesnášenlivost </a:t>
            </a:r>
          </a:p>
          <a:p>
            <a:r>
              <a:rPr lang="cs-CZ" dirty="0" smtClean="0"/>
              <a:t>k lidem z jiných zemí.</a:t>
            </a:r>
          </a:p>
          <a:p>
            <a:endParaRPr lang="cs-CZ" dirty="0"/>
          </a:p>
          <a:p>
            <a:r>
              <a:rPr lang="cs-CZ" dirty="0" smtClean="0"/>
              <a:t>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6239524" y="2780928"/>
            <a:ext cx="1546812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xenofobie</a:t>
            </a:r>
            <a:endParaRPr lang="cs-CZ" dirty="0"/>
          </a:p>
        </p:txBody>
      </p:sp>
      <p:pic>
        <p:nvPicPr>
          <p:cNvPr id="5122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537012"/>
            <a:ext cx="3828667" cy="2952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836712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12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843054" y="1340768"/>
            <a:ext cx="7414104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 se jmenuje dokument, ve kterém jsou shrnuta všechna lidská </a:t>
            </a:r>
          </a:p>
          <a:p>
            <a:r>
              <a:rPr lang="cs-CZ" dirty="0" smtClean="0"/>
              <a:t>a občanská práva lidí? Tento dokument přijala OSN v roce 1948.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318612" y="2780928"/>
            <a:ext cx="3923076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Všeobecná deklarace lidských práv</a:t>
            </a:r>
            <a:endParaRPr lang="cs-CZ" dirty="0"/>
          </a:p>
        </p:txBody>
      </p:sp>
      <p:pic>
        <p:nvPicPr>
          <p:cNvPr id="9218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548" y="3933056"/>
            <a:ext cx="4083116" cy="2407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13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187624" y="1268760"/>
            <a:ext cx="6336704" cy="147732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Jakým cizím pojmem označujeme rasistickou politiku tzv. odděleného soužití různých ras? Tato politika byla oficiální státní politikou např. v JAR do roku 1990.</a:t>
            </a:r>
          </a:p>
          <a:p>
            <a:endParaRPr lang="cs-CZ" dirty="0"/>
          </a:p>
          <a:p>
            <a:r>
              <a:rPr lang="cs-CZ" dirty="0" smtClean="0"/>
              <a:t>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868144" y="2930754"/>
            <a:ext cx="165618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apartheid</a:t>
            </a:r>
            <a:endParaRPr lang="cs-CZ" dirty="0"/>
          </a:p>
        </p:txBody>
      </p:sp>
      <p:pic>
        <p:nvPicPr>
          <p:cNvPr id="10242" name="Picture 2" descr="http://upload.wikimedia.org/wikipedia/commons/d/d2/LocationBantoustanQwaQwa.PNG?uselang=cs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4077072"/>
            <a:ext cx="5514446" cy="2232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764704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14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043608" y="1484784"/>
            <a:ext cx="6408712" cy="92333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 se nazývá listina, ve které jsou shrnuta práva dětí?</a:t>
            </a:r>
          </a:p>
          <a:p>
            <a:endParaRPr lang="cs-CZ" dirty="0"/>
          </a:p>
          <a:p>
            <a:r>
              <a:rPr lang="cs-CZ" dirty="0" smtClean="0"/>
              <a:t>__________________________________________________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4716016" y="2721399"/>
            <a:ext cx="2736304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Úmluva o právech dítěte</a:t>
            </a:r>
            <a:endParaRPr lang="cs-CZ" dirty="0"/>
          </a:p>
        </p:txBody>
      </p:sp>
      <p:pic>
        <p:nvPicPr>
          <p:cNvPr id="1126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080" y="3645024"/>
            <a:ext cx="2638019" cy="26380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55576" y="620688"/>
            <a:ext cx="120417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Otázka 15</a:t>
            </a:r>
            <a:endParaRPr lang="cs-CZ" dirty="0"/>
          </a:p>
        </p:txBody>
      </p:sp>
      <p:sp>
        <p:nvSpPr>
          <p:cNvPr id="3" name="Prstenec 2">
            <a:hlinkClick r:id="rId2" action="ppaction://hlinksldjump"/>
          </p:cNvPr>
          <p:cNvSpPr/>
          <p:nvPr/>
        </p:nvSpPr>
        <p:spPr>
          <a:xfrm>
            <a:off x="8241688" y="383907"/>
            <a:ext cx="432048" cy="432048"/>
          </a:xfrm>
          <a:prstGeom prst="donu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TextovéPole 3"/>
          <p:cNvSpPr txBox="1"/>
          <p:nvPr/>
        </p:nvSpPr>
        <p:spPr>
          <a:xfrm>
            <a:off x="1357664" y="1340768"/>
            <a:ext cx="6382688" cy="1200329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Jakým cizím pojmem označujeme zásadu předpokladu neviny člověka u soudu?</a:t>
            </a:r>
          </a:p>
          <a:p>
            <a:endParaRPr lang="cs-CZ" dirty="0"/>
          </a:p>
          <a:p>
            <a:r>
              <a:rPr lang="cs-CZ" dirty="0" smtClean="0"/>
              <a:t>________________________________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5150784" y="2818096"/>
            <a:ext cx="2589568" cy="36933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cs-CZ" dirty="0" smtClean="0"/>
              <a:t>Presumpce neviny</a:t>
            </a:r>
            <a:endParaRPr lang="cs-CZ" dirty="0"/>
          </a:p>
        </p:txBody>
      </p:sp>
      <p:pic>
        <p:nvPicPr>
          <p:cNvPr id="12290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5344" y="3573016"/>
            <a:ext cx="1908041" cy="2877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3044" y="764704"/>
            <a:ext cx="782137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cs-CZ" dirty="0" smtClean="0"/>
              <a:t>Olympijské hry přináší </a:t>
            </a:r>
            <a:r>
              <a:rPr lang="cs-CZ" dirty="0"/>
              <a:t>požadavek </a:t>
            </a:r>
            <a:r>
              <a:rPr lang="cs-CZ" dirty="0" smtClean="0"/>
              <a:t>na rovnoprávnost </a:t>
            </a:r>
            <a:r>
              <a:rPr lang="cs-CZ" dirty="0"/>
              <a:t>všech sportovců </a:t>
            </a:r>
            <a:endParaRPr lang="cs-CZ" dirty="0" smtClean="0"/>
          </a:p>
          <a:p>
            <a:pPr algn="ctr"/>
            <a:r>
              <a:rPr lang="cs-CZ" dirty="0" smtClean="0"/>
              <a:t>bez </a:t>
            </a:r>
            <a:r>
              <a:rPr lang="cs-CZ" dirty="0"/>
              <a:t>rasové, politické a náboženské diskriminace, o požadavek </a:t>
            </a:r>
            <a:r>
              <a:rPr lang="cs-CZ" dirty="0" smtClean="0"/>
              <a:t>demokracie.</a:t>
            </a:r>
          </a:p>
        </p:txBody>
      </p:sp>
      <p:pic>
        <p:nvPicPr>
          <p:cNvPr id="2050" name="Picture 2" descr="Soubor:Olympic flag.svg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858411"/>
            <a:ext cx="3715492" cy="24754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ovéPole 2"/>
          <p:cNvSpPr txBox="1"/>
          <p:nvPr/>
        </p:nvSpPr>
        <p:spPr>
          <a:xfrm>
            <a:off x="585278" y="4738881"/>
            <a:ext cx="813690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dirty="0"/>
              <a:t>Nejvyšším olympijským symbolem jsou olympijské kruhy na olympijské </a:t>
            </a:r>
          </a:p>
          <a:p>
            <a:pPr algn="ctr"/>
            <a:r>
              <a:rPr lang="cs-CZ" dirty="0"/>
              <a:t>Vlajce. Vzájemná propojenost kruhů představuje propojenost pěti </a:t>
            </a:r>
          </a:p>
          <a:p>
            <a:pPr algn="ctr"/>
            <a:r>
              <a:rPr lang="cs-CZ" dirty="0"/>
              <a:t>kontinentů spojených uvedenými požadavky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511129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type="subTitle" idx="1"/>
          </p:nvPr>
        </p:nvSpPr>
        <p:spPr>
          <a:xfrm>
            <a:off x="0" y="661338"/>
            <a:ext cx="9144000" cy="6196662"/>
          </a:xfrm>
          <a:solidFill>
            <a:schemeClr val="bg2">
              <a:lumMod val="75000"/>
            </a:schemeClr>
          </a:solidFill>
        </p:spPr>
        <p:txBody>
          <a:bodyPr>
            <a:noAutofit/>
          </a:bodyPr>
          <a:lstStyle/>
          <a:p>
            <a:pPr algn="l"/>
            <a:r>
              <a:rPr lang="cs-CZ" sz="1200" dirty="0"/>
              <a:t>Uvedené zdroje [ on-line] </a:t>
            </a:r>
            <a:r>
              <a:rPr lang="cs-CZ" sz="1200" dirty="0" smtClean="0"/>
              <a:t>26.2.2012 </a:t>
            </a:r>
            <a:r>
              <a:rPr lang="cs-CZ" sz="1200" dirty="0"/>
              <a:t>[cit. </a:t>
            </a:r>
            <a:r>
              <a:rPr lang="cs-CZ" sz="1200" dirty="0" smtClean="0"/>
              <a:t>2012-03-04]. </a:t>
            </a:r>
            <a:r>
              <a:rPr lang="cs-CZ" sz="1200" dirty="0"/>
              <a:t>Dostupné pod licencí </a:t>
            </a:r>
            <a:r>
              <a:rPr lang="cs-CZ" sz="1200" dirty="0" err="1"/>
              <a:t>Wikimedia</a:t>
            </a:r>
            <a:r>
              <a:rPr lang="cs-CZ" sz="1200" dirty="0"/>
              <a:t> </a:t>
            </a:r>
            <a:r>
              <a:rPr lang="cs-CZ" sz="1200" dirty="0" err="1"/>
              <a:t>Commons</a:t>
            </a:r>
            <a:r>
              <a:rPr lang="cs-CZ" sz="1200" dirty="0"/>
              <a:t> na www: 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2"/>
              </a:rPr>
              <a:t>http://cs.wikipedia.org/wiki/Soubor:Olympic_flag.svg</a:t>
            </a:r>
            <a:r>
              <a:rPr lang="cs-CZ" sz="1200" dirty="0" smtClean="0"/>
              <a:t> (Olympijská vlajka)</a:t>
            </a:r>
            <a:endParaRPr lang="cs-CZ" sz="1200" dirty="0" smtClean="0">
              <a:hlinkClick r:id="rId3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4"/>
              </a:rPr>
              <a:t>http://cs.wikipedia.org/wiki/Soubor:Polish_POWs_shot_by_Wehrmacht_1939.jpg  </a:t>
            </a:r>
            <a:r>
              <a:rPr lang="cs-CZ" sz="1200" dirty="0" smtClean="0"/>
              <a:t>(rasismus)</a:t>
            </a:r>
            <a:endParaRPr lang="cs-CZ" sz="1200" dirty="0" smtClean="0">
              <a:hlinkClick r:id="rId4"/>
            </a:endParaRP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3"/>
              </a:rPr>
              <a:t>http://upload.wikimedia.org/wikipedia/commons/4/47/Wikibully.jpg?uselang=cs</a:t>
            </a:r>
            <a:r>
              <a:rPr lang="cs-CZ" sz="1200" dirty="0" smtClean="0"/>
              <a:t> (diskriminace)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5"/>
              </a:rPr>
              <a:t>http://commons.wikimedia.org/wiki/File:Bullypic.jpg?uselang=cs</a:t>
            </a:r>
            <a:r>
              <a:rPr lang="cs-CZ" sz="1200" dirty="0" smtClean="0"/>
              <a:t> (šikana)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6"/>
              </a:rPr>
              <a:t>http://cs.wikipedia.org/wiki/Soubor:Stroop_Report_-_Warsaw_Ghetto_Uprising_06b.jpg</a:t>
            </a:r>
            <a:r>
              <a:rPr lang="cs-CZ" sz="1200" dirty="0"/>
              <a:t> (antisemitismus)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7"/>
              </a:rPr>
              <a:t>http://cs.wikipedia.org/wiki/Soubor:Ebensee_concentration_camp_prisoners_1945.jpg</a:t>
            </a:r>
            <a:r>
              <a:rPr lang="cs-CZ" sz="1200" dirty="0"/>
              <a:t> (holocaust)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8"/>
              </a:rPr>
              <a:t>http://commons.wikimedia.org/wiki/File:Auschwitz_I_Stammlager_2001_10_Gaskammer.jpg?uselang=cs</a:t>
            </a:r>
            <a:r>
              <a:rPr lang="cs-CZ" sz="1200" dirty="0"/>
              <a:t> (holocaust</a:t>
            </a:r>
            <a:r>
              <a:rPr lang="cs-CZ" sz="1200" dirty="0" smtClean="0"/>
              <a:t>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9"/>
              </a:rPr>
              <a:t>http://</a:t>
            </a:r>
            <a:r>
              <a:rPr lang="cs-CZ" sz="1200" dirty="0" smtClean="0">
                <a:hlinkClick r:id="rId9"/>
              </a:rPr>
              <a:t>commons.wikimedia.org/wiki/File:LocationBantoustanQwaQwa.PNG?uselang=cs</a:t>
            </a:r>
            <a:r>
              <a:rPr lang="cs-CZ" sz="1200" dirty="0" smtClean="0"/>
              <a:t> (apartheid)</a:t>
            </a:r>
          </a:p>
          <a:p>
            <a:pPr algn="l"/>
            <a:endParaRPr lang="cs-CZ" sz="1200" dirty="0"/>
          </a:p>
          <a:p>
            <a:pPr algn="l"/>
            <a:r>
              <a:rPr lang="cs-CZ" sz="1200" dirty="0"/>
              <a:t>Klipart [ on-line] 2012 [cit. </a:t>
            </a:r>
            <a:r>
              <a:rPr lang="cs-CZ" sz="1200" dirty="0" smtClean="0"/>
              <a:t>2012-03-04]. </a:t>
            </a:r>
            <a:r>
              <a:rPr lang="cs-CZ" sz="1200" dirty="0"/>
              <a:t>Dostupné na www: 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4"/>
              </a:rPr>
              <a:t>http</a:t>
            </a:r>
            <a:r>
              <a:rPr lang="cs-CZ" sz="1200" dirty="0">
                <a:hlinkClick r:id="rId4"/>
              </a:rPr>
              <a:t>://office.microsoft.com/cs-cz/images/results.aspx?qu=sv%C4%9Bt&amp;ctt=1#ai:MC900433243|mt:0</a:t>
            </a:r>
            <a:r>
              <a:rPr lang="cs-CZ" sz="1200" dirty="0" smtClean="0">
                <a:hlinkClick r:id="rId4"/>
              </a:rPr>
              <a:t>|</a:t>
            </a:r>
            <a:endParaRPr lang="cs-CZ" sz="1200" dirty="0" smtClean="0"/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 smtClean="0">
                <a:hlinkClick r:id="rId10"/>
              </a:rPr>
              <a:t>http</a:t>
            </a:r>
            <a:r>
              <a:rPr lang="cs-CZ" sz="1200" dirty="0">
                <a:hlinkClick r:id="rId10"/>
              </a:rPr>
              <a:t>://office.microsoft.com/cs-cz/images/results.aspx?qu=sv%C4%9Bt&amp;ex=1&amp;ctt=1#ai:MP900446600</a:t>
            </a:r>
            <a:r>
              <a:rPr lang="cs-CZ" sz="1200" dirty="0" smtClean="0">
                <a:hlinkClick r:id="rId10"/>
              </a:rPr>
              <a:t>|</a:t>
            </a:r>
            <a:r>
              <a:rPr lang="cs-CZ" sz="1200" dirty="0" smtClean="0"/>
              <a:t> (xenofobie)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1"/>
              </a:rPr>
              <a:t>http://</a:t>
            </a:r>
            <a:r>
              <a:rPr lang="cs-CZ" sz="1200" dirty="0" smtClean="0">
                <a:hlinkClick r:id="rId11"/>
              </a:rPr>
              <a:t>office.microsoft.com/cs-cz/images/results.aspx?qu=ryt%C3%AD%C5%99&amp;ex=1#ai:MC900149324</a:t>
            </a:r>
            <a:r>
              <a:rPr lang="cs-CZ" sz="1200" dirty="0" smtClean="0"/>
              <a:t> (ombudsman)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2"/>
              </a:rPr>
              <a:t>http://office.microsoft.com/cs-cz/images/results.aspx?qu=narozeniny&amp;ex=1#ai:MP900409435</a:t>
            </a:r>
            <a:r>
              <a:rPr lang="cs-CZ" sz="1200" dirty="0" smtClean="0">
                <a:hlinkClick r:id="rId12"/>
              </a:rPr>
              <a:t>|</a:t>
            </a:r>
            <a:r>
              <a:rPr lang="cs-CZ" sz="1200" dirty="0" smtClean="0"/>
              <a:t> (18 let)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3"/>
              </a:rPr>
              <a:t>http://office.microsoft.com/cs-cz/images/results.aspx?qu=n%C3%A1rody#ai:MP900400668</a:t>
            </a:r>
            <a:r>
              <a:rPr lang="cs-CZ" sz="1200" dirty="0" smtClean="0">
                <a:hlinkClick r:id="rId13"/>
              </a:rPr>
              <a:t>|</a:t>
            </a:r>
            <a:r>
              <a:rPr lang="cs-CZ" sz="1200" dirty="0" smtClean="0"/>
              <a:t> (národ)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4"/>
              </a:rPr>
              <a:t>http://office.microsoft.com/cs-cz/images/results.aspx?qu=dokumenty#ai:MC900233342</a:t>
            </a:r>
            <a:r>
              <a:rPr lang="cs-CZ" sz="1200" dirty="0" smtClean="0">
                <a:hlinkClick r:id="rId14"/>
              </a:rPr>
              <a:t>|</a:t>
            </a:r>
            <a:r>
              <a:rPr lang="cs-CZ" sz="1200" dirty="0" smtClean="0"/>
              <a:t> (Listina základních práv a svobod)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5"/>
              </a:rPr>
              <a:t>http://office.microsoft.com/cs-cz/images/results.aspx?qu=my%C5%A1len%C3%AD&amp;ex=1#ai:MC900429827</a:t>
            </a:r>
            <a:r>
              <a:rPr lang="cs-CZ" sz="1200" dirty="0" smtClean="0">
                <a:hlinkClick r:id="rId15"/>
              </a:rPr>
              <a:t>|</a:t>
            </a:r>
            <a:r>
              <a:rPr lang="cs-CZ" sz="1200" dirty="0" smtClean="0"/>
              <a:t> (předsudek)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6"/>
              </a:rPr>
              <a:t>http://office.microsoft.com/cs-cz/images/results.aspx?qu=mezin%C3%A1rodn%C3%AD&amp;ex=1#ai:MP900433139</a:t>
            </a:r>
            <a:r>
              <a:rPr lang="cs-CZ" sz="1200" dirty="0" smtClean="0">
                <a:hlinkClick r:id="rId16"/>
              </a:rPr>
              <a:t>|</a:t>
            </a:r>
            <a:r>
              <a:rPr lang="cs-CZ" sz="1200" dirty="0" smtClean="0"/>
              <a:t> (VDLP)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7"/>
              </a:rPr>
              <a:t>http://office.microsoft.com/cs-cz/images/results.aspx?qu=d%C4%9Bti&amp;ex=1#ai:MP900430468</a:t>
            </a:r>
            <a:r>
              <a:rPr lang="cs-CZ" sz="1200" dirty="0" smtClean="0">
                <a:hlinkClick r:id="rId17"/>
              </a:rPr>
              <a:t>|</a:t>
            </a:r>
            <a:r>
              <a:rPr lang="cs-CZ" sz="1200" dirty="0" smtClean="0"/>
              <a:t> (Úmluva o právech dítěte)</a:t>
            </a:r>
          </a:p>
          <a:p>
            <a:pPr marL="342900" indent="-342900" algn="l">
              <a:buFont typeface="Arial" pitchFamily="34" charset="0"/>
              <a:buChar char="•"/>
            </a:pPr>
            <a:r>
              <a:rPr lang="cs-CZ" sz="1200" dirty="0">
                <a:hlinkClick r:id="rId18"/>
              </a:rPr>
              <a:t>http://</a:t>
            </a:r>
            <a:r>
              <a:rPr lang="cs-CZ" sz="1200" dirty="0" smtClean="0">
                <a:hlinkClick r:id="rId18"/>
              </a:rPr>
              <a:t>office.microsoft.com/cs-cz/images/results.aspx?qu=pr%C3%A1vo#ai:MP900202202|</a:t>
            </a:r>
            <a:r>
              <a:rPr lang="cs-CZ" sz="1200" dirty="0"/>
              <a:t> </a:t>
            </a:r>
            <a:r>
              <a:rPr lang="cs-CZ" sz="1200" dirty="0" smtClean="0"/>
              <a:t>(presumpce neviny)</a:t>
            </a:r>
          </a:p>
          <a:p>
            <a:pPr algn="l"/>
            <a:endParaRPr lang="cs-CZ" sz="1200" dirty="0" smtClean="0"/>
          </a:p>
          <a:p>
            <a:pPr algn="l"/>
            <a:r>
              <a:rPr lang="cs-CZ" sz="1200" dirty="0"/>
              <a:t>LUNEROVÁ, J., ŠTĚRBA, R., SVOBODOVÁ, M. </a:t>
            </a:r>
            <a:r>
              <a:rPr lang="cs-CZ" sz="1200" i="1" dirty="0"/>
              <a:t>Výchova k občanství</a:t>
            </a:r>
            <a:r>
              <a:rPr lang="cs-CZ" sz="1200" dirty="0"/>
              <a:t>. Brno : Nová škola, 2010. ISBN 978-80-7289-117-7</a:t>
            </a:r>
            <a:r>
              <a:rPr lang="cs-CZ" sz="1200" dirty="0" smtClean="0"/>
              <a:t>.</a:t>
            </a:r>
            <a:endParaRPr lang="cs-CZ" sz="1200" dirty="0"/>
          </a:p>
        </p:txBody>
      </p:sp>
      <p:sp>
        <p:nvSpPr>
          <p:cNvPr id="2" name="TextovéPole 1"/>
          <p:cNvSpPr txBox="1"/>
          <p:nvPr/>
        </p:nvSpPr>
        <p:spPr>
          <a:xfrm>
            <a:off x="395536" y="29200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50593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467544" y="846004"/>
            <a:ext cx="835292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400" b="1" dirty="0" smtClean="0"/>
              <a:t>Anotace	 		</a:t>
            </a:r>
            <a:r>
              <a:rPr lang="cs-CZ" sz="1400" dirty="0" smtClean="0"/>
              <a:t>Prezentace je určena pro sedmý ročník ZŠ a slouží k opakování			znalostí o lidských právech.</a:t>
            </a:r>
            <a:endParaRPr lang="cs-CZ" sz="1400" b="1" dirty="0" smtClean="0"/>
          </a:p>
          <a:p>
            <a:endParaRPr lang="cs-CZ" sz="1400" b="1" dirty="0" smtClean="0"/>
          </a:p>
          <a:p>
            <a:r>
              <a:rPr lang="cs-CZ" sz="1400" b="1" dirty="0" smtClean="0"/>
              <a:t>Autor			</a:t>
            </a:r>
            <a:r>
              <a:rPr lang="cs-CZ" sz="1400" dirty="0" smtClean="0"/>
              <a:t>Mgr. Sandra Tichá</a:t>
            </a:r>
          </a:p>
          <a:p>
            <a:endParaRPr lang="cs-CZ" sz="1400" dirty="0" smtClean="0"/>
          </a:p>
          <a:p>
            <a:r>
              <a:rPr lang="cs-CZ" sz="1400" b="1" dirty="0" smtClean="0"/>
              <a:t>Jazyk			</a:t>
            </a:r>
            <a:r>
              <a:rPr lang="cs-CZ" sz="1400" dirty="0" smtClean="0"/>
              <a:t>čeština</a:t>
            </a:r>
          </a:p>
          <a:p>
            <a:endParaRPr lang="cs-CZ" sz="1400" dirty="0" smtClean="0"/>
          </a:p>
          <a:p>
            <a:r>
              <a:rPr lang="cs-CZ" sz="1400" b="1" dirty="0" smtClean="0"/>
              <a:t>Očekávaný výstup		</a:t>
            </a:r>
            <a:r>
              <a:rPr lang="cs-CZ" sz="1400" dirty="0" smtClean="0"/>
              <a:t>Žáci  vysvětlí pojem rovnoprávnost</a:t>
            </a:r>
            <a:r>
              <a:rPr lang="cs-CZ" sz="1400" dirty="0"/>
              <a:t> </a:t>
            </a:r>
            <a:r>
              <a:rPr lang="cs-CZ" sz="1400" dirty="0" smtClean="0"/>
              <a:t>a tolerance. Žáci uvedou 			význam  olympijských kruhů a jejich propojení.</a:t>
            </a:r>
            <a:endParaRPr lang="cs-CZ" sz="1400" b="1" dirty="0" smtClean="0"/>
          </a:p>
          <a:p>
            <a:endParaRPr lang="cs-CZ" sz="1400" b="1" dirty="0" smtClean="0"/>
          </a:p>
          <a:p>
            <a:r>
              <a:rPr lang="cs-CZ" sz="1400" b="1" dirty="0" smtClean="0"/>
              <a:t>Klíčová slova		</a:t>
            </a:r>
            <a:r>
              <a:rPr lang="cs-CZ" sz="1400" dirty="0" smtClean="0"/>
              <a:t>rovnoprávnost, tolerance, lidská práva</a:t>
            </a:r>
          </a:p>
          <a:p>
            <a:endParaRPr lang="cs-CZ" sz="1400" dirty="0" smtClean="0"/>
          </a:p>
          <a:p>
            <a:r>
              <a:rPr lang="cs-CZ" sz="1400" b="1" dirty="0" smtClean="0"/>
              <a:t>Druh učebního materiálu	</a:t>
            </a:r>
            <a:r>
              <a:rPr lang="cs-CZ" sz="1400" dirty="0" smtClean="0"/>
              <a:t>prezentace</a:t>
            </a:r>
          </a:p>
          <a:p>
            <a:endParaRPr lang="cs-CZ" sz="1400" dirty="0" smtClean="0"/>
          </a:p>
          <a:p>
            <a:r>
              <a:rPr lang="cs-CZ" sz="1400" b="1" dirty="0" smtClean="0"/>
              <a:t>Druh interaktivity		</a:t>
            </a:r>
            <a:r>
              <a:rPr lang="cs-CZ" sz="1400" dirty="0" smtClean="0"/>
              <a:t>aktivita</a:t>
            </a:r>
          </a:p>
          <a:p>
            <a:endParaRPr lang="cs-CZ" sz="1400" dirty="0" smtClean="0"/>
          </a:p>
          <a:p>
            <a:r>
              <a:rPr lang="cs-CZ" sz="1400" b="1" dirty="0" smtClean="0"/>
              <a:t>Cílová skupina		</a:t>
            </a:r>
            <a:r>
              <a:rPr lang="cs-CZ" sz="1400" dirty="0" smtClean="0"/>
              <a:t>žák</a:t>
            </a:r>
          </a:p>
          <a:p>
            <a:endParaRPr lang="cs-CZ" sz="1400" dirty="0" smtClean="0"/>
          </a:p>
          <a:p>
            <a:r>
              <a:rPr lang="cs-CZ" sz="1400" b="1" dirty="0" smtClean="0"/>
              <a:t>Stupeň a typ vzdělávání	</a:t>
            </a:r>
            <a:r>
              <a:rPr lang="cs-CZ" sz="1400" dirty="0" smtClean="0"/>
              <a:t>základní vzdělávání – druhý stupeň</a:t>
            </a:r>
          </a:p>
          <a:p>
            <a:endParaRPr lang="cs-CZ" sz="1400" dirty="0" smtClean="0"/>
          </a:p>
          <a:p>
            <a:r>
              <a:rPr lang="cs-CZ" sz="1400" b="1" dirty="0" smtClean="0"/>
              <a:t>Typická věková skupina	</a:t>
            </a:r>
            <a:r>
              <a:rPr lang="cs-CZ" sz="1400" dirty="0" smtClean="0"/>
              <a:t>12 – 13 let</a:t>
            </a:r>
          </a:p>
          <a:p>
            <a:pPr>
              <a:buNone/>
            </a:pPr>
            <a:endParaRPr lang="cs-CZ" sz="1400" dirty="0" smtClean="0"/>
          </a:p>
          <a:p>
            <a:r>
              <a:rPr lang="cs-CZ" sz="1400" b="1" dirty="0" smtClean="0"/>
              <a:t>Celková velikost	</a:t>
            </a:r>
            <a:r>
              <a:rPr lang="cs-CZ" sz="1400" b="1" smtClean="0"/>
              <a:t>	</a:t>
            </a:r>
            <a:r>
              <a:rPr lang="cs-CZ" sz="1400" smtClean="0"/>
              <a:t>2,23 MB</a:t>
            </a:r>
            <a:endParaRPr lang="cs-CZ" sz="1400" dirty="0" smtClean="0"/>
          </a:p>
          <a:p>
            <a:endParaRPr lang="cs-CZ" sz="1400" dirty="0"/>
          </a:p>
        </p:txBody>
      </p:sp>
      <p:sp>
        <p:nvSpPr>
          <p:cNvPr id="3" name="TextovéPole 2"/>
          <p:cNvSpPr txBox="1"/>
          <p:nvPr/>
        </p:nvSpPr>
        <p:spPr>
          <a:xfrm>
            <a:off x="467544" y="47667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SHRNUTÍ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899521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ovéPole 5"/>
          <p:cNvSpPr txBox="1"/>
          <p:nvPr/>
        </p:nvSpPr>
        <p:spPr>
          <a:xfrm>
            <a:off x="467544" y="436022"/>
            <a:ext cx="3888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METODICKÁ POZNÁMKA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749342" y="855830"/>
            <a:ext cx="7920880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Snímek 2- </a:t>
            </a:r>
            <a:r>
              <a:rPr lang="cs-CZ" dirty="0" err="1" smtClean="0"/>
              <a:t>Brainstroming</a:t>
            </a:r>
            <a:r>
              <a:rPr lang="cs-CZ" dirty="0" smtClean="0"/>
              <a:t>- žáci na tabuli napíší to, co je napadne k toleranci </a:t>
            </a:r>
          </a:p>
          <a:p>
            <a:r>
              <a:rPr lang="cs-CZ" dirty="0"/>
              <a:t>	</a:t>
            </a:r>
            <a:r>
              <a:rPr lang="cs-CZ" dirty="0" smtClean="0"/>
              <a:t>a rovnoprávnosti. Myšlenky můžeme rozebrat v diskuzi. Text </a:t>
            </a:r>
          </a:p>
          <a:p>
            <a:r>
              <a:rPr lang="cs-CZ" dirty="0"/>
              <a:t>	</a:t>
            </a:r>
            <a:r>
              <a:rPr lang="cs-CZ" dirty="0" smtClean="0"/>
              <a:t>v rámečcích je možné odkrýt až na závěr diskuze.</a:t>
            </a:r>
          </a:p>
          <a:p>
            <a:r>
              <a:rPr lang="cs-CZ" dirty="0" smtClean="0"/>
              <a:t>Snímek 3- Pod okny s čísly je ukrytá Olympijská vlajka, žáci během 	odkrývání mají uhodnout, o jaký obrázek se jedná a co 	symbolizuje.</a:t>
            </a:r>
          </a:p>
          <a:p>
            <a:r>
              <a:rPr lang="cs-CZ" dirty="0" smtClean="0"/>
              <a:t>        Postup: Žáci se rozdělí do 5 skupin a za každou správnou 			odpověď získají bod, skupina s nejvyšším počtem bodů 		vítězí. </a:t>
            </a:r>
          </a:p>
          <a:p>
            <a:r>
              <a:rPr lang="cs-CZ" dirty="0"/>
              <a:t>	</a:t>
            </a:r>
            <a:endParaRPr lang="cs-CZ" dirty="0" smtClean="0"/>
          </a:p>
          <a:p>
            <a:r>
              <a:rPr lang="cs-CZ" dirty="0"/>
              <a:t>	</a:t>
            </a:r>
            <a:r>
              <a:rPr lang="cs-CZ" dirty="0" smtClean="0"/>
              <a:t>Červené kolečko- skupina, která vyhraje může označit uvedené 	kolečko, aby se dověděli všichni správnou odpověď na otázku 	významu Olympijské vlajky.</a:t>
            </a:r>
          </a:p>
          <a:p>
            <a:endParaRPr lang="cs-CZ" dirty="0" smtClean="0"/>
          </a:p>
          <a:p>
            <a:r>
              <a:rPr lang="cs-CZ" dirty="0" smtClean="0"/>
              <a:t>Snímek 4-18 –Otázky, na které žáci v soutěži odpovídají (zapisují na tabuli	 odpověď), k odhalovanému obrázku se vždy vrátí pomocí 	„kliknutí“ na modré kolečko. </a:t>
            </a:r>
          </a:p>
          <a:p>
            <a:r>
              <a:rPr lang="cs-CZ" dirty="0" smtClean="0"/>
              <a:t>Snímek 19- Žáci na snímku 3 označí po ukončení soutěže červené </a:t>
            </a:r>
            <a:r>
              <a:rPr lang="cs-CZ" smtClean="0"/>
              <a:t>kolečko 	a </a:t>
            </a:r>
            <a:r>
              <a:rPr lang="cs-CZ" dirty="0" smtClean="0"/>
              <a:t>získají informace o Olympijské vlajce.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5008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vrdý obal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Tvrdý obal">
      <a:maj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궁서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S明朝E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Tvrdý obal">
      <a:fillStyleLst>
        <a:solidFill>
          <a:schemeClr val="phClr"/>
        </a:solidFill>
        <a:solidFill>
          <a:schemeClr val="phClr">
            <a:tint val="68000"/>
            <a:shade val="94000"/>
            <a:satMod val="300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80000"/>
                <a:lumMod val="98000"/>
              </a:schemeClr>
            </a:gs>
            <a:gs pos="100000">
              <a:schemeClr val="phClr">
                <a:satMod val="130000"/>
              </a:schemeClr>
            </a:gs>
          </a:gsLst>
          <a:lin ang="5160000" scaled="0"/>
        </a:gradFill>
      </a:fillStyleLst>
      <a:lnStyleLst>
        <a:ln w="12700" cap="flat" cmpd="sng" algn="ctr">
          <a:solidFill>
            <a:schemeClr val="phClr">
              <a:shade val="90000"/>
              <a:lumMod val="90000"/>
            </a:schemeClr>
          </a:solidFill>
          <a:prstDash val="solid"/>
        </a:ln>
        <a:ln w="19050" cap="flat" cmpd="sng" algn="ctr">
          <a:solidFill>
            <a:schemeClr val="phClr">
              <a:shade val="75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12700" dir="5400000" rotWithShape="0">
              <a:srgbClr val="000000">
                <a:alpha val="1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6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400000"/>
            </a:lightRig>
          </a:scene3d>
          <a:sp3d>
            <a:bevelT w="25400" h="25400"/>
          </a:sp3d>
        </a:effectStyle>
      </a:effectStyleLst>
      <a:bgFillStyleLst>
        <a:solidFill>
          <a:schemeClr val="phClr">
            <a:tint val="96000"/>
            <a:lumMod val="11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93000"/>
                <a:shade val="20000"/>
              </a:schemeClr>
              <a:schemeClr val="phClr">
                <a:tint val="90000"/>
                <a:shade val="85000"/>
                <a:satMod val="115000"/>
              </a:schemeClr>
            </a:duotone>
          </a:blip>
          <a:tile tx="0" ty="0" sx="60000" sy="6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shade val="50000"/>
                <a:satMod val="340000"/>
                <a:lumMod val="40000"/>
              </a:schemeClr>
              <a:schemeClr val="phClr">
                <a:tint val="92000"/>
                <a:shade val="94000"/>
                <a:hueMod val="110000"/>
                <a:satMod val="236000"/>
                <a:lumMod val="12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Hardcover</Template>
  <TotalTime>311</TotalTime>
  <Words>521</Words>
  <Application>Microsoft Office PowerPoint</Application>
  <PresentationFormat>Předvádění na obrazovce (4:3)</PresentationFormat>
  <Paragraphs>221</Paragraphs>
  <Slides>22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22</vt:i4>
      </vt:variant>
    </vt:vector>
  </HeadingPairs>
  <TitlesOfParts>
    <vt:vector size="23" baseType="lpstr">
      <vt:lpstr>Tvrdý obal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Štěpán</dc:creator>
  <cp:lastModifiedBy>Štěpán</cp:lastModifiedBy>
  <cp:revision>131</cp:revision>
  <dcterms:created xsi:type="dcterms:W3CDTF">2012-03-04T18:59:54Z</dcterms:created>
  <dcterms:modified xsi:type="dcterms:W3CDTF">2012-03-07T19:00:28Z</dcterms:modified>
</cp:coreProperties>
</file>