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65" r:id="rId5"/>
    <p:sldId id="266" r:id="rId6"/>
    <p:sldId id="270" r:id="rId7"/>
    <p:sldId id="267" r:id="rId8"/>
    <p:sldId id="268" r:id="rId9"/>
    <p:sldId id="264" r:id="rId10"/>
    <p:sldId id="272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F1EB69-D7E1-489A-A1C6-F8B5CE1692C7}" type="doc">
      <dgm:prSet loTypeId="urn:microsoft.com/office/officeart/2005/8/layout/default#28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cs-CZ"/>
        </a:p>
      </dgm:t>
    </dgm:pt>
    <dgm:pt modelId="{69A2B952-093F-49EC-A263-A7A477122AC0}">
      <dgm:prSet phldrT="[Text]"/>
      <dgm:spPr/>
      <dgm:t>
        <a:bodyPr/>
        <a:lstStyle/>
        <a:p>
          <a:r>
            <a:rPr lang="cs-CZ" dirty="0" smtClean="0"/>
            <a:t>NEPŘEŽVÝKAVCI</a:t>
          </a:r>
          <a:endParaRPr lang="cs-CZ" dirty="0"/>
        </a:p>
      </dgm:t>
    </dgm:pt>
    <dgm:pt modelId="{B38AA0BF-FD96-4C0E-953F-FDF3E917E5B6}" type="parTrans" cxnId="{5E6221C6-8E7D-4312-A1B9-37B62DD6B4DD}">
      <dgm:prSet/>
      <dgm:spPr/>
      <dgm:t>
        <a:bodyPr/>
        <a:lstStyle/>
        <a:p>
          <a:endParaRPr lang="cs-CZ"/>
        </a:p>
      </dgm:t>
    </dgm:pt>
    <dgm:pt modelId="{ACA11C03-CA6B-4787-9665-0D2D41228CFA}" type="sibTrans" cxnId="{5E6221C6-8E7D-4312-A1B9-37B62DD6B4DD}">
      <dgm:prSet/>
      <dgm:spPr/>
      <dgm:t>
        <a:bodyPr/>
        <a:lstStyle/>
        <a:p>
          <a:endParaRPr lang="cs-CZ"/>
        </a:p>
      </dgm:t>
    </dgm:pt>
    <dgm:pt modelId="{30165E48-BD0B-4460-B74D-6110B7010245}">
      <dgm:prSet phldrT="[Text]"/>
      <dgm:spPr/>
      <dgm:t>
        <a:bodyPr/>
        <a:lstStyle/>
        <a:p>
          <a:r>
            <a:rPr lang="cs-CZ" dirty="0" smtClean="0"/>
            <a:t>PŘEŽVÝKAVCI</a:t>
          </a:r>
          <a:endParaRPr lang="cs-CZ" dirty="0"/>
        </a:p>
      </dgm:t>
    </dgm:pt>
    <dgm:pt modelId="{71B10C85-8EAD-4F9F-ABF5-359AB2C75AC5}" type="parTrans" cxnId="{7EBDA4B9-8B64-41B1-80A6-DB712489AA79}">
      <dgm:prSet/>
      <dgm:spPr/>
      <dgm:t>
        <a:bodyPr/>
        <a:lstStyle/>
        <a:p>
          <a:endParaRPr lang="cs-CZ"/>
        </a:p>
      </dgm:t>
    </dgm:pt>
    <dgm:pt modelId="{5EF26FD3-BB9B-43FC-B22C-BB75FBD64D20}" type="sibTrans" cxnId="{7EBDA4B9-8B64-41B1-80A6-DB712489AA79}">
      <dgm:prSet/>
      <dgm:spPr/>
      <dgm:t>
        <a:bodyPr/>
        <a:lstStyle/>
        <a:p>
          <a:endParaRPr lang="cs-CZ"/>
        </a:p>
      </dgm:t>
    </dgm:pt>
    <dgm:pt modelId="{EC9DD22B-6FFC-4B3A-85B9-666CA476429B}" type="pres">
      <dgm:prSet presAssocID="{93F1EB69-D7E1-489A-A1C6-F8B5CE1692C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AF3922-B2EF-4443-B2FE-0C51D5F3FC35}" type="pres">
      <dgm:prSet presAssocID="{69A2B952-093F-49EC-A263-A7A477122AC0}" presName="node" presStyleLbl="node1" presStyleIdx="0" presStyleCnt="2" custScaleX="1449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AA5D1C-BA6B-43AA-988B-27B69760B418}" type="pres">
      <dgm:prSet presAssocID="{ACA11C03-CA6B-4787-9665-0D2D41228CFA}" presName="sibTrans" presStyleCnt="0"/>
      <dgm:spPr/>
    </dgm:pt>
    <dgm:pt modelId="{C8EF5EDB-99FD-4AE8-850E-FA94F49F729D}" type="pres">
      <dgm:prSet presAssocID="{30165E48-BD0B-4460-B74D-6110B7010245}" presName="node" presStyleLbl="node1" presStyleIdx="1" presStyleCnt="2" custScaleX="15001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EBDA4B9-8B64-41B1-80A6-DB712489AA79}" srcId="{93F1EB69-D7E1-489A-A1C6-F8B5CE1692C7}" destId="{30165E48-BD0B-4460-B74D-6110B7010245}" srcOrd="1" destOrd="0" parTransId="{71B10C85-8EAD-4F9F-ABF5-359AB2C75AC5}" sibTransId="{5EF26FD3-BB9B-43FC-B22C-BB75FBD64D20}"/>
    <dgm:cxn modelId="{810F8907-CA42-421F-9E43-E06E68F10938}" type="presOf" srcId="{69A2B952-093F-49EC-A263-A7A477122AC0}" destId="{35AF3922-B2EF-4443-B2FE-0C51D5F3FC35}" srcOrd="0" destOrd="0" presId="urn:microsoft.com/office/officeart/2005/8/layout/default#28"/>
    <dgm:cxn modelId="{4F73A088-DF59-460E-97A2-2490DF62318E}" type="presOf" srcId="{30165E48-BD0B-4460-B74D-6110B7010245}" destId="{C8EF5EDB-99FD-4AE8-850E-FA94F49F729D}" srcOrd="0" destOrd="0" presId="urn:microsoft.com/office/officeart/2005/8/layout/default#28"/>
    <dgm:cxn modelId="{5E6221C6-8E7D-4312-A1B9-37B62DD6B4DD}" srcId="{93F1EB69-D7E1-489A-A1C6-F8B5CE1692C7}" destId="{69A2B952-093F-49EC-A263-A7A477122AC0}" srcOrd="0" destOrd="0" parTransId="{B38AA0BF-FD96-4C0E-953F-FDF3E917E5B6}" sibTransId="{ACA11C03-CA6B-4787-9665-0D2D41228CFA}"/>
    <dgm:cxn modelId="{52AE73ED-317A-47FF-A3F8-D15D221A4FA2}" type="presOf" srcId="{93F1EB69-D7E1-489A-A1C6-F8B5CE1692C7}" destId="{EC9DD22B-6FFC-4B3A-85B9-666CA476429B}" srcOrd="0" destOrd="0" presId="urn:microsoft.com/office/officeart/2005/8/layout/default#28"/>
    <dgm:cxn modelId="{21D1F3F8-4335-4CB5-8BC8-2D5F8126F9C5}" type="presParOf" srcId="{EC9DD22B-6FFC-4B3A-85B9-666CA476429B}" destId="{35AF3922-B2EF-4443-B2FE-0C51D5F3FC35}" srcOrd="0" destOrd="0" presId="urn:microsoft.com/office/officeart/2005/8/layout/default#28"/>
    <dgm:cxn modelId="{ABC03D96-EA53-4823-A697-751E778434B1}" type="presParOf" srcId="{EC9DD22B-6FFC-4B3A-85B9-666CA476429B}" destId="{88AA5D1C-BA6B-43AA-988B-27B69760B418}" srcOrd="1" destOrd="0" presId="urn:microsoft.com/office/officeart/2005/8/layout/default#28"/>
    <dgm:cxn modelId="{D7E738EC-D338-4738-9A7E-FB9B2C5CAD79}" type="presParOf" srcId="{EC9DD22B-6FFC-4B3A-85B9-666CA476429B}" destId="{C8EF5EDB-99FD-4AE8-850E-FA94F49F729D}" srcOrd="2" destOrd="0" presId="urn:microsoft.com/office/officeart/2005/8/layout/default#28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28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1A02A-447E-4040-8950-1A2E320C6AD4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A6778-23CC-4A17-B192-DD9F030F3C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C412B-7250-4A0F-B676-7B81A21D1DE6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34B8B-4E72-4EE9-A647-9368B9D211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1D192-C7A6-4EE2-8FA2-7302EF1A6832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61801-830C-4824-A93F-4E51D63ABB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6465F-ECB0-4BB9-9A94-76C182E0EA73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47316-A11F-4DE7-B40C-319070BFD0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701A2-FDD5-44FB-87D6-ACE8ACC7D7DF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706BF-57E7-4FD0-8360-717EE45435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0CD65-98A7-4D17-A1C0-C005ED79C625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F6B4F-B6A7-4F96-9D54-87B7FF6535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23DA8-7234-4F0B-8831-FB5C41447A09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B5A44-8DA9-4669-93F6-CE17084389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58A28-1D9B-416D-9573-AFCADC2346F8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5BBC2-D849-4119-A48E-5815904CFA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DA753-1A90-4E69-8DF1-674B8976F825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726C5-A71E-454E-AEA3-8D927DC2FB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DB246-116E-401F-AD5C-28A8BFB9F9DB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ABEC6-8C60-4801-BD84-EF1A8BF1D9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ACA5F-3723-4C30-AF56-5EAB687526BA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16634-9B43-45FE-BD87-A649C9384B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A9C356-C111-473D-9563-EC5499CA9DDD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C11673-2D41-40CA-99AC-3B6E538040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wmf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 l="1645" t="14583" r="3758" b="10417"/>
          <a:stretch>
            <a:fillRect/>
          </a:stretch>
        </p:blipFill>
        <p:spPr bwMode="auto">
          <a:xfrm>
            <a:off x="500063" y="0"/>
            <a:ext cx="82867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                                                  </a:t>
            </a:r>
          </a:p>
          <a:p>
            <a:pPr>
              <a:buFont typeface="Arial" charset="0"/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Font typeface="Arial" charset="0"/>
              <a:buNone/>
            </a:pPr>
            <a:r>
              <a:rPr lang="cs-CZ" sz="3000" b="1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Registrační číslo projektu: </a:t>
            </a:r>
            <a:r>
              <a:rPr lang="cs-CZ" sz="2000" smtClean="0"/>
              <a:t>CZ 1.07/1.4.00/21.1886</a:t>
            </a:r>
            <a:endParaRPr lang="cs-CZ" sz="2000" b="1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Šablona: 52                                     Sada:  </a:t>
            </a:r>
            <a:r>
              <a:rPr lang="cs-CZ" sz="2000" smtClean="0">
                <a:cs typeface="Times New Roman" pitchFamily="18" charset="0"/>
              </a:rPr>
              <a:t>Př 7/32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Předmět: </a:t>
            </a:r>
            <a:r>
              <a:rPr lang="cs-CZ" sz="200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Ročník: </a:t>
            </a:r>
            <a:r>
              <a:rPr lang="cs-CZ" sz="2000" smtClean="0">
                <a:cs typeface="Times New Roman" pitchFamily="18" charset="0"/>
              </a:rPr>
              <a:t>7.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Jméno autora (vč. titul): </a:t>
            </a:r>
            <a:r>
              <a:rPr lang="cs-CZ" sz="2000" smtClean="0">
                <a:cs typeface="Times New Roman" pitchFamily="18" charset="0"/>
              </a:rPr>
              <a:t>Mgr. Petr Střížek</a:t>
            </a:r>
            <a:r>
              <a:rPr lang="cs-CZ" sz="2000" b="1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Škola – adresa: </a:t>
            </a:r>
            <a:r>
              <a:rPr lang="cs-CZ" sz="2000" smtClean="0">
                <a:cs typeface="Times New Roman" pitchFamily="18" charset="0"/>
              </a:rPr>
              <a:t>ZŠ Ústí nad Labem – Hluboká 150  </a:t>
            </a:r>
          </a:p>
          <a:p>
            <a:pPr>
              <a:buFont typeface="Arial" charset="0"/>
              <a:buNone/>
            </a:pPr>
            <a:endParaRPr lang="cs-CZ" sz="2800" b="1" smtClean="0"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 l="5133" t="21875" r="10173" b="12500"/>
          <a:stretch>
            <a:fillRect/>
          </a:stretch>
        </p:blipFill>
        <p:spPr bwMode="auto">
          <a:xfrm>
            <a:off x="611188" y="188913"/>
            <a:ext cx="249237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obrázek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2133600"/>
            <a:ext cx="5603875" cy="13668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750" y="333375"/>
            <a:ext cx="8132763" cy="1470025"/>
          </a:xfrm>
          <a:solidFill>
            <a:schemeClr val="accent6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třída : SAVCI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1844675"/>
            <a:ext cx="8280400" cy="2736850"/>
          </a:xfrm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400" dirty="0" smtClean="0">
                <a:solidFill>
                  <a:schemeClr val="tx1"/>
                </a:solidFill>
              </a:rPr>
              <a:t>podtřída: ŽIVORODÍ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400" dirty="0" smtClean="0">
                <a:solidFill>
                  <a:schemeClr val="tx1"/>
                </a:solidFill>
              </a:rPr>
              <a:t>nadřád: PLACENTÁLOVÉ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400" b="1" dirty="0" smtClean="0">
                <a:solidFill>
                  <a:schemeClr val="tx1"/>
                </a:solidFill>
              </a:rPr>
              <a:t>řád: SUDOKOPYTNÍCI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4339" name="TextovéPole 3"/>
          <p:cNvSpPr txBox="1">
            <a:spLocks noChangeArrowheads="1"/>
          </p:cNvSpPr>
          <p:nvPr/>
        </p:nvSpPr>
        <p:spPr bwMode="auto">
          <a:xfrm>
            <a:off x="611188" y="4652963"/>
            <a:ext cx="8281987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Klíčová slova:   kopyto, všežravec, býložravec, domestikace, parohy, rohy, tur domácí, prase domácí …</a:t>
            </a:r>
          </a:p>
          <a:p>
            <a:endParaRPr lang="cs-CZ" sz="2400">
              <a:latin typeface="Calibri" pitchFamily="34" charset="0"/>
            </a:endParaRPr>
          </a:p>
          <a:p>
            <a:r>
              <a:rPr lang="cs-CZ" sz="2400">
                <a:latin typeface="Calibri" pitchFamily="34" charset="0"/>
              </a:rPr>
              <a:t>Anotace: pomocí prezentace seznámení s charakteristickými znaky sudokopytníků, zajímavostmi a jejich druhy, zápis do sešitu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Charakteristický znak sudokopytníků: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8" y="1557338"/>
            <a:ext cx="7777162" cy="5300662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cs-CZ" smtClean="0"/>
              <a:t>Mají sudý počet prstů, které jsou zakončeny rohovitými kopýtky.</a:t>
            </a:r>
          </a:p>
          <a:p>
            <a:pPr algn="ctr">
              <a:buFont typeface="Arial" charset="0"/>
              <a:buNone/>
            </a:pPr>
            <a:r>
              <a:rPr lang="cs-CZ" smtClean="0"/>
              <a:t>Váhu těla nese třetí a čtvrtý prst.</a:t>
            </a:r>
          </a:p>
          <a:p>
            <a:pPr algn="ctr">
              <a:buFont typeface="Arial" charset="0"/>
              <a:buNone/>
            </a:pPr>
            <a:endParaRPr lang="cs-CZ" smtClean="0"/>
          </a:p>
          <a:p>
            <a:pPr algn="ctr">
              <a:buFont typeface="Arial" charset="0"/>
              <a:buNone/>
            </a:pPr>
            <a:r>
              <a:rPr lang="cs-CZ" smtClean="0"/>
              <a:t>SUDOKOPYTNÍKY DĚLÍME NA DVĚ SKUPINY:</a:t>
            </a:r>
          </a:p>
          <a:p>
            <a:pPr algn="ctr">
              <a:buFont typeface="Arial" charset="0"/>
              <a:buNone/>
            </a:pPr>
            <a:endParaRPr lang="cs-CZ" smtClean="0"/>
          </a:p>
          <a:p>
            <a:pPr algn="ctr">
              <a:buFont typeface="Arial" charset="0"/>
              <a:buNone/>
            </a:pPr>
            <a:endParaRPr lang="cs-CZ" smtClean="0"/>
          </a:p>
        </p:txBody>
      </p:sp>
      <p:graphicFrame>
        <p:nvGraphicFramePr>
          <p:cNvPr id="5" name="Diagram 4"/>
          <p:cNvGraphicFramePr/>
          <p:nvPr/>
        </p:nvGraphicFramePr>
        <p:xfrm>
          <a:off x="1187624" y="4797152"/>
          <a:ext cx="6528048" cy="1095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POTRAVA</a:t>
            </a:r>
            <a:endParaRPr lang="cs-CZ" dirty="0"/>
          </a:p>
        </p:txBody>
      </p:sp>
      <p:sp>
        <p:nvSpPr>
          <p:cNvPr id="6" name="Obláček 5"/>
          <p:cNvSpPr/>
          <p:nvPr/>
        </p:nvSpPr>
        <p:spPr>
          <a:xfrm>
            <a:off x="5076825" y="1412875"/>
            <a:ext cx="3638550" cy="1944688"/>
          </a:xfrm>
          <a:prstGeom prst="cloudCallout">
            <a:avLst/>
          </a:prstGeom>
          <a:ln w="57150">
            <a:solidFill>
              <a:srgbClr val="00B05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/>
              <a:t>PŘEŽVÝKAVCI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BÝLOŽRAVCI</a:t>
            </a:r>
            <a:endParaRPr lang="cs-CZ" sz="2800" dirty="0"/>
          </a:p>
        </p:txBody>
      </p:sp>
      <p:sp>
        <p:nvSpPr>
          <p:cNvPr id="7" name="Obláček 6"/>
          <p:cNvSpPr>
            <a:spLocks noChangeArrowheads="1"/>
          </p:cNvSpPr>
          <p:nvPr/>
        </p:nvSpPr>
        <p:spPr bwMode="auto">
          <a:xfrm>
            <a:off x="468313" y="1484313"/>
            <a:ext cx="4175125" cy="1944687"/>
          </a:xfrm>
          <a:prstGeom prst="cloudCallout">
            <a:avLst>
              <a:gd name="adj1" fmla="val -18403"/>
              <a:gd name="adj2" fmla="val 62491"/>
            </a:avLst>
          </a:prstGeom>
          <a:solidFill>
            <a:schemeClr val="bg1"/>
          </a:solidFill>
          <a:ln w="57150" algn="ctr">
            <a:solidFill>
              <a:srgbClr val="984807"/>
            </a:solidFill>
            <a:round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dk1"/>
                </a:solidFill>
                <a:latin typeface="+mn-lt"/>
                <a:cs typeface="+mn-cs"/>
              </a:rPr>
              <a:t>NEPŘEŽVÝKAVCI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dk1"/>
                </a:solidFill>
                <a:latin typeface="+mn-lt"/>
                <a:cs typeface="+mn-cs"/>
              </a:rPr>
              <a:t>VŠEŽRAVCI</a:t>
            </a:r>
            <a:endParaRPr lang="cs-CZ" sz="2800" dirty="0">
              <a:solidFill>
                <a:schemeClr val="dk1"/>
              </a:solidFill>
              <a:latin typeface="+mn-lt"/>
              <a:cs typeface="+mn-cs"/>
            </a:endParaRPr>
          </a:p>
        </p:txBody>
      </p:sp>
      <p:pic>
        <p:nvPicPr>
          <p:cNvPr id="1026" name="Picture 2" descr="C:\Documents and Settings\User\Local Settings\Temporary Internet Files\Content.IE5\3YD0CJ5H\MP900178658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1050" y="3860800"/>
            <a:ext cx="3390900" cy="2265363"/>
          </a:xfrm>
        </p:spPr>
      </p:pic>
      <p:pic>
        <p:nvPicPr>
          <p:cNvPr id="1027" name="Picture 3" descr="C:\Documents and Settings\User\Local Settings\Temporary Internet Files\Content.IE5\DCG9WUW0\MP900227578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3789363"/>
            <a:ext cx="1914525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cs-CZ" b="1" smtClean="0"/>
              <a:t>NEPŘEŽVÝKAVCI</a:t>
            </a:r>
            <a:endParaRPr lang="cs-CZ" smtClean="0"/>
          </a:p>
        </p:txBody>
      </p:sp>
      <p:sp>
        <p:nvSpPr>
          <p:cNvPr id="17410" name="Zástupný symbol pro obsah 5"/>
          <p:cNvSpPr>
            <a:spLocks noGrp="1"/>
          </p:cNvSpPr>
          <p:nvPr>
            <p:ph idx="1"/>
          </p:nvPr>
        </p:nvSpPr>
        <p:spPr>
          <a:xfrm>
            <a:off x="468313" y="1125538"/>
            <a:ext cx="8229600" cy="2403475"/>
          </a:xfrm>
        </p:spPr>
        <p:txBody>
          <a:bodyPr/>
          <a:lstStyle/>
          <a:p>
            <a:pPr algn="ctr"/>
            <a:r>
              <a:rPr lang="cs-CZ" smtClean="0"/>
              <a:t>jednoduchý žaludek</a:t>
            </a:r>
          </a:p>
          <a:p>
            <a:pPr algn="ctr"/>
            <a:r>
              <a:rPr lang="cs-CZ" smtClean="0"/>
              <a:t>potravu nepřežvykují</a:t>
            </a:r>
          </a:p>
          <a:p>
            <a:pPr algn="ctr"/>
            <a:r>
              <a:rPr lang="cs-CZ" smtClean="0"/>
              <a:t>všežravci</a:t>
            </a:r>
          </a:p>
          <a:p>
            <a:pPr algn="ctr"/>
            <a:r>
              <a:rPr lang="cs-CZ" smtClean="0"/>
              <a:t>chrup s mohutnými špičáky (vypadají jako kly)</a:t>
            </a:r>
          </a:p>
          <a:p>
            <a:endParaRPr lang="cs-CZ" smtClean="0"/>
          </a:p>
        </p:txBody>
      </p:sp>
      <p:pic>
        <p:nvPicPr>
          <p:cNvPr id="17411" name="Picture 2" descr="C:\Documents and Settings\User\Local Settings\Temporary Internet Files\Content.IE5\XEMMMLVB\MP90043179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221163"/>
            <a:ext cx="2386012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3" descr="C:\Documents and Settings\User\Local Settings\Temporary Internet Files\Content.IE5\XEMMMLVB\MP90040384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5084763"/>
            <a:ext cx="2382837" cy="158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C:\Documents and Settings\User\Local Settings\Temporary Internet Files\Content.IE5\QNNDW2MD\MP900178768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0538" y="5229225"/>
            <a:ext cx="2195512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8" descr="C:\Documents and Settings\User\Local Settings\Temporary Internet Files\Content.IE5\M8KCAMID\MC900332334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4149725"/>
            <a:ext cx="2016125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Elipsa 13"/>
          <p:cNvSpPr/>
          <p:nvPr/>
        </p:nvSpPr>
        <p:spPr>
          <a:xfrm>
            <a:off x="3492500" y="3500438"/>
            <a:ext cx="2447925" cy="576262"/>
          </a:xfrm>
          <a:prstGeom prst="ellips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DRUHY</a:t>
            </a:r>
            <a:endParaRPr lang="cs-CZ" sz="2800" dirty="0"/>
          </a:p>
        </p:txBody>
      </p:sp>
      <p:sp>
        <p:nvSpPr>
          <p:cNvPr id="15" name="Elipsa 14"/>
          <p:cNvSpPr/>
          <p:nvPr/>
        </p:nvSpPr>
        <p:spPr>
          <a:xfrm>
            <a:off x="0" y="4149725"/>
            <a:ext cx="2376488" cy="158273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bg1"/>
                </a:solidFill>
              </a:rPr>
              <a:t>prase domácí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</a:rPr>
              <a:t>domestikováno z prasete divokého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2195513" y="4841875"/>
            <a:ext cx="2952750" cy="2016125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bg1"/>
                </a:solidFill>
              </a:rPr>
              <a:t>hroch obojživelný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</a:rPr>
              <a:t>řeky a jezera Afriky, mezi prsty plovací blány, uzavíratelné ušní boltce i nozdry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4859338" y="4365625"/>
            <a:ext cx="2016125" cy="136683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bg1"/>
                </a:solidFill>
              </a:rPr>
              <a:t>velbloud jednohrbý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</a:rPr>
              <a:t>Suché oblasti Afriky a Asie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6948488" y="5229225"/>
            <a:ext cx="1871662" cy="1439863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bg1"/>
                </a:solidFill>
              </a:rPr>
              <a:t>lama </a:t>
            </a:r>
            <a:r>
              <a:rPr lang="cs-CZ" b="1" dirty="0" err="1">
                <a:solidFill>
                  <a:schemeClr val="bg1"/>
                </a:solidFill>
              </a:rPr>
              <a:t>guanako</a:t>
            </a:r>
            <a:endParaRPr lang="cs-CZ" b="1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</a:rPr>
              <a:t>hory              J Ameriky, 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PŘEŽVÝKAVCI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647700"/>
          </a:xfrm>
        </p:spPr>
        <p:txBody>
          <a:bodyPr/>
          <a:lstStyle/>
          <a:p>
            <a:pPr algn="ctr"/>
            <a:r>
              <a:rPr lang="cs-CZ" smtClean="0"/>
              <a:t>mají 4 žaludky – bachor, knihu,  čepec, slez</a:t>
            </a:r>
          </a:p>
          <a:p>
            <a:pPr algn="ctr"/>
            <a:endParaRPr lang="cs-CZ" smtClean="0"/>
          </a:p>
          <a:p>
            <a:pPr algn="ctr"/>
            <a:endParaRPr lang="cs-CZ" smtClean="0"/>
          </a:p>
          <a:p>
            <a:pPr algn="ctr"/>
            <a:endParaRPr lang="cs-CZ" smtClean="0"/>
          </a:p>
          <a:p>
            <a:pPr algn="ctr"/>
            <a:endParaRPr lang="cs-CZ" smtClean="0"/>
          </a:p>
          <a:p>
            <a:pPr algn="ctr"/>
            <a:endParaRPr lang="cs-CZ" smtClean="0"/>
          </a:p>
          <a:p>
            <a:pPr algn="ctr"/>
            <a:endParaRPr lang="cs-CZ" smtClean="0"/>
          </a:p>
          <a:p>
            <a:pPr algn="ctr"/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sp>
        <p:nvSpPr>
          <p:cNvPr id="6" name="Obdélník 5"/>
          <p:cNvSpPr/>
          <p:nvPr/>
        </p:nvSpPr>
        <p:spPr>
          <a:xfrm>
            <a:off x="3708400" y="1989138"/>
            <a:ext cx="1368425" cy="4318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ústní dutina</a:t>
            </a:r>
            <a:endParaRPr lang="cs-CZ" dirty="0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1116013" y="5589588"/>
            <a:ext cx="67691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>
                <a:latin typeface="Calibri" pitchFamily="34" charset="0"/>
              </a:rPr>
              <a:t>potravu přežvykují</a:t>
            </a:r>
          </a:p>
          <a:p>
            <a:pPr algn="ctr"/>
            <a:r>
              <a:rPr lang="cs-CZ" sz="3200">
                <a:latin typeface="Calibri" pitchFamily="34" charset="0"/>
              </a:rPr>
              <a:t> a jsou býložravci</a:t>
            </a:r>
          </a:p>
        </p:txBody>
      </p:sp>
      <p:sp>
        <p:nvSpPr>
          <p:cNvPr id="8" name="Šipka dolů 7"/>
          <p:cNvSpPr/>
          <p:nvPr/>
        </p:nvSpPr>
        <p:spPr>
          <a:xfrm rot="1834116">
            <a:off x="3433763" y="2462213"/>
            <a:ext cx="360362" cy="72072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2484438" y="3141663"/>
            <a:ext cx="1366837" cy="792162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bachor</a:t>
            </a:r>
            <a:endParaRPr lang="cs-CZ" dirty="0"/>
          </a:p>
        </p:txBody>
      </p:sp>
      <p:sp>
        <p:nvSpPr>
          <p:cNvPr id="11" name="Šipka doprava 10"/>
          <p:cNvSpPr/>
          <p:nvPr/>
        </p:nvSpPr>
        <p:spPr>
          <a:xfrm>
            <a:off x="3348038" y="3860800"/>
            <a:ext cx="647700" cy="28892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3924300" y="3860800"/>
            <a:ext cx="1368425" cy="792163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čepec</a:t>
            </a:r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5364163" y="3284538"/>
            <a:ext cx="1368425" cy="792162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kniha</a:t>
            </a:r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5508625" y="4365625"/>
            <a:ext cx="1366838" cy="792163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slez</a:t>
            </a:r>
            <a:endParaRPr lang="cs-CZ" dirty="0"/>
          </a:p>
        </p:txBody>
      </p:sp>
      <p:sp>
        <p:nvSpPr>
          <p:cNvPr id="15" name="Šipka nahoru 14"/>
          <p:cNvSpPr/>
          <p:nvPr/>
        </p:nvSpPr>
        <p:spPr>
          <a:xfrm>
            <a:off x="4211638" y="2565400"/>
            <a:ext cx="360362" cy="1079500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Šipka dolů 15"/>
          <p:cNvSpPr/>
          <p:nvPr/>
        </p:nvSpPr>
        <p:spPr>
          <a:xfrm>
            <a:off x="4716463" y="2492375"/>
            <a:ext cx="360362" cy="122396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5219700" y="3789363"/>
            <a:ext cx="431800" cy="287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Šipka dolů 17"/>
          <p:cNvSpPr/>
          <p:nvPr/>
        </p:nvSpPr>
        <p:spPr>
          <a:xfrm>
            <a:off x="5940425" y="3933825"/>
            <a:ext cx="360363" cy="50323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7" grpId="0" build="allAtOnce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DRUHY</a:t>
            </a:r>
            <a:endParaRPr lang="cs-CZ" dirty="0"/>
          </a:p>
        </p:txBody>
      </p:sp>
      <p:pic>
        <p:nvPicPr>
          <p:cNvPr id="19458" name="Picture 5" descr="C:\Documents and Settings\User\Local Settings\Temporary Internet Files\Content.IE5\3YD0CJ5H\MP900262828[1].jpg"/>
          <p:cNvPicPr>
            <a:picLocks noChangeAspect="1" noChangeArrowheads="1"/>
          </p:cNvPicPr>
          <p:nvPr/>
        </p:nvPicPr>
        <p:blipFill>
          <a:blip r:embed="rId2"/>
          <a:srcRect l="14853" t="22279" r="18311" b="7172"/>
          <a:stretch>
            <a:fillRect/>
          </a:stretch>
        </p:blipFill>
        <p:spPr bwMode="auto">
          <a:xfrm>
            <a:off x="323850" y="2276475"/>
            <a:ext cx="22510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8" descr="C:\Documents and Settings\User\Local Settings\Temporary Internet Files\Content.IE5\M8KCAMID\MP90017890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4508500"/>
            <a:ext cx="2413000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10" descr="C:\Documents and Settings\User\Local Settings\Temporary Internet Files\Content.IE5\DCG9WUW0\MP900180646[1].jpg"/>
          <p:cNvPicPr>
            <a:picLocks noChangeAspect="1" noChangeArrowheads="1"/>
          </p:cNvPicPr>
          <p:nvPr/>
        </p:nvPicPr>
        <p:blipFill>
          <a:blip r:embed="rId4"/>
          <a:srcRect l="9483" t="4720" r="18832" b="18500"/>
          <a:stretch>
            <a:fillRect/>
          </a:stretch>
        </p:blipFill>
        <p:spPr bwMode="auto">
          <a:xfrm>
            <a:off x="2916238" y="1557338"/>
            <a:ext cx="1655762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13" descr="C:\Documents and Settings\User\Local Settings\Temporary Internet Files\Content.IE5\DCG9WUW0\MP900407214[1].jpg"/>
          <p:cNvPicPr>
            <a:picLocks noChangeAspect="1" noChangeArrowheads="1"/>
          </p:cNvPicPr>
          <p:nvPr/>
        </p:nvPicPr>
        <p:blipFill>
          <a:blip r:embed="rId5"/>
          <a:srcRect t="17641"/>
          <a:stretch>
            <a:fillRect/>
          </a:stretch>
        </p:blipFill>
        <p:spPr bwMode="auto">
          <a:xfrm>
            <a:off x="5346700" y="1125538"/>
            <a:ext cx="1595438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14" descr="C:\Documents and Settings\User\Local Settings\Temporary Internet Files\Content.IE5\G730MSV2\MC900329587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51725" y="0"/>
            <a:ext cx="1333500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5" descr="C:\Documents and Settings\User\Local Settings\Temporary Internet Files\Content.IE5\G730MSV2\MP900262568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59563" y="5157788"/>
            <a:ext cx="2260600" cy="150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16" descr="C:\Documents and Settings\User\Local Settings\Temporary Internet Files\Content.IE5\T4N5STZ5\MP900182511[1]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932363" y="3429000"/>
            <a:ext cx="2154237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17" descr="C:\Documents and Settings\User\Local Settings\Temporary Internet Files\Content.IE5\UU62A8WB\MP900403838[1]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51725" y="2276475"/>
            <a:ext cx="1425575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8" descr="C:\Documents and Settings\User\Local Settings\Temporary Internet Files\Content.IE5\QNNDW2MD\MC900337952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95288" y="404813"/>
            <a:ext cx="213042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19" descr="C:\Documents and Settings\User\Local Settings\Temporary Internet Files\Content.IE5\8CX47FTU\MP900313829[1]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348038" y="4724400"/>
            <a:ext cx="12096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Elipsa 26"/>
          <p:cNvSpPr/>
          <p:nvPr/>
        </p:nvSpPr>
        <p:spPr>
          <a:xfrm>
            <a:off x="250825" y="549275"/>
            <a:ext cx="2160588" cy="1439863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>
                <a:solidFill>
                  <a:srgbClr val="FFFFFF"/>
                </a:solidFill>
                <a:cs typeface="Arial" charset="0"/>
              </a:rPr>
              <a:t>zubr </a:t>
            </a:r>
          </a:p>
          <a:p>
            <a:pPr algn="ctr"/>
            <a:r>
              <a:rPr lang="cs-CZ">
                <a:solidFill>
                  <a:srgbClr val="FFFFFF"/>
                </a:solidFill>
                <a:cs typeface="Arial" charset="0"/>
              </a:rPr>
              <a:t>evropský – dříve u nás žil, dnes už jen </a:t>
            </a:r>
            <a:r>
              <a:rPr lang="cs-CZ">
                <a:solidFill>
                  <a:srgbClr val="FFFFFF"/>
                </a:solidFill>
                <a:latin typeface="Arial" charset="0"/>
                <a:cs typeface="Arial" charset="0"/>
              </a:rPr>
              <a:t>                 </a:t>
            </a:r>
            <a:r>
              <a:rPr lang="cs-CZ">
                <a:solidFill>
                  <a:srgbClr val="FFFFFF"/>
                </a:solidFill>
                <a:cs typeface="Arial" charset="0"/>
              </a:rPr>
              <a:t>v ZOO</a:t>
            </a:r>
          </a:p>
        </p:txBody>
      </p:sp>
      <p:sp>
        <p:nvSpPr>
          <p:cNvPr id="28" name="Elipsa 27"/>
          <p:cNvSpPr/>
          <p:nvPr/>
        </p:nvSpPr>
        <p:spPr>
          <a:xfrm>
            <a:off x="250825" y="2492375"/>
            <a:ext cx="2160588" cy="1223963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tur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domácí- domestikován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29" name="Elipsa 28"/>
          <p:cNvSpPr/>
          <p:nvPr/>
        </p:nvSpPr>
        <p:spPr>
          <a:xfrm>
            <a:off x="395288" y="4941888"/>
            <a:ext cx="2447925" cy="107950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ovce domácí - domestikována</a:t>
            </a:r>
            <a:endParaRPr lang="cs-CZ" dirty="0"/>
          </a:p>
        </p:txBody>
      </p:sp>
      <p:sp>
        <p:nvSpPr>
          <p:cNvPr id="30" name="Elipsa 29"/>
          <p:cNvSpPr/>
          <p:nvPr/>
        </p:nvSpPr>
        <p:spPr>
          <a:xfrm>
            <a:off x="2627313" y="2133600"/>
            <a:ext cx="2305050" cy="129540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koza domácí - domestikována</a:t>
            </a:r>
            <a:endParaRPr lang="cs-CZ" dirty="0"/>
          </a:p>
        </p:txBody>
      </p:sp>
      <p:sp>
        <p:nvSpPr>
          <p:cNvPr id="31" name="Elipsa 30"/>
          <p:cNvSpPr/>
          <p:nvPr/>
        </p:nvSpPr>
        <p:spPr>
          <a:xfrm>
            <a:off x="4859338" y="3789363"/>
            <a:ext cx="2160587" cy="86360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muflon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 u nás uměle vysazen   </a:t>
            </a:r>
            <a:endParaRPr lang="cs-CZ" dirty="0"/>
          </a:p>
        </p:txBody>
      </p:sp>
      <p:sp>
        <p:nvSpPr>
          <p:cNvPr id="32" name="Elipsa 31"/>
          <p:cNvSpPr/>
          <p:nvPr/>
        </p:nvSpPr>
        <p:spPr>
          <a:xfrm>
            <a:off x="3059113" y="5373688"/>
            <a:ext cx="2160587" cy="86360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Antilopa  - Afrika, Asie</a:t>
            </a:r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6983413" y="692150"/>
            <a:ext cx="2160587" cy="865188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Jelen – naše lesy</a:t>
            </a:r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5003800" y="1700213"/>
            <a:ext cx="2160588" cy="865187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srnec obecný – naše lesy</a:t>
            </a:r>
            <a:endParaRPr lang="cs-CZ" dirty="0"/>
          </a:p>
        </p:txBody>
      </p:sp>
      <p:sp>
        <p:nvSpPr>
          <p:cNvPr id="35" name="Elipsa 34"/>
          <p:cNvSpPr/>
          <p:nvPr/>
        </p:nvSpPr>
        <p:spPr>
          <a:xfrm>
            <a:off x="6983413" y="2924175"/>
            <a:ext cx="2160587" cy="865188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Žirafa - </a:t>
            </a:r>
            <a:r>
              <a:rPr lang="cs-CZ" dirty="0" err="1"/>
              <a:t>Afika</a:t>
            </a:r>
            <a:endParaRPr lang="cs-CZ" dirty="0"/>
          </a:p>
        </p:txBody>
      </p:sp>
      <p:sp>
        <p:nvSpPr>
          <p:cNvPr id="36" name="Elipsa 35"/>
          <p:cNvSpPr/>
          <p:nvPr/>
        </p:nvSpPr>
        <p:spPr>
          <a:xfrm>
            <a:off x="6588125" y="5157788"/>
            <a:ext cx="2339975" cy="1366837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daněk skvrnitý – u nás uměle vysazen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PAROHY        x           ROHY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cs-CZ" smtClean="0"/>
              <a:t>Parohy jsou plné a živočichové je na zimu shazují.</a:t>
            </a:r>
          </a:p>
        </p:txBody>
      </p:sp>
      <p:pic>
        <p:nvPicPr>
          <p:cNvPr id="5122" name="Picture 2" descr="C:\Documents and Settings\User\Local Settings\Temporary Internet Files\Content.IE5\DCG9WUW0\MP900407092[1].jpg"/>
          <p:cNvPicPr>
            <a:picLocks noChangeAspect="1" noChangeArrowheads="1"/>
          </p:cNvPicPr>
          <p:nvPr/>
        </p:nvPicPr>
        <p:blipFill>
          <a:blip r:embed="rId2"/>
          <a:srcRect r="31543"/>
          <a:stretch>
            <a:fillRect/>
          </a:stretch>
        </p:blipFill>
        <p:spPr bwMode="auto">
          <a:xfrm>
            <a:off x="971550" y="3141663"/>
            <a:ext cx="3240088" cy="315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Documents and Settings\User\Local Settings\Temporary Internet Files\Content.IE5\WGIQHGSR\MP900407118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859338" y="3284538"/>
            <a:ext cx="3914775" cy="2609850"/>
          </a:xfrm>
        </p:spPr>
      </p:pic>
      <p:sp>
        <p:nvSpPr>
          <p:cNvPr id="8" name="Zástupný symbol pro obsah 3"/>
          <p:cNvSpPr txBox="1">
            <a:spLocks/>
          </p:cNvSpPr>
          <p:nvPr/>
        </p:nvSpPr>
        <p:spPr bwMode="auto">
          <a:xfrm>
            <a:off x="4500563" y="1628775"/>
            <a:ext cx="403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>
                <a:latin typeface="Calibri" pitchFamily="34" charset="0"/>
              </a:rPr>
              <a:t>Rohy jsou duté a živočichové je mají celý život.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sah 2"/>
          <p:cNvSpPr>
            <a:spLocks noGrp="1"/>
          </p:cNvSpPr>
          <p:nvPr>
            <p:ph idx="1"/>
          </p:nvPr>
        </p:nvSpPr>
        <p:spPr>
          <a:xfrm>
            <a:off x="468313" y="620713"/>
            <a:ext cx="8229600" cy="568801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200" smtClean="0"/>
              <a:t>Zápis do sešitu:</a:t>
            </a:r>
          </a:p>
          <a:p>
            <a:pPr>
              <a:buFont typeface="Arial" charset="0"/>
              <a:buNone/>
            </a:pPr>
            <a:r>
              <a:rPr lang="cs-CZ" sz="2000" smtClean="0"/>
              <a:t>řád: SUDOKOPYTNÍCI</a:t>
            </a:r>
          </a:p>
          <a:p>
            <a:pPr>
              <a:buFont typeface="Arial" charset="0"/>
              <a:buNone/>
            </a:pPr>
            <a:r>
              <a:rPr lang="cs-CZ" sz="2000" b="1" smtClean="0"/>
              <a:t>Společné znaky</a:t>
            </a:r>
            <a:r>
              <a:rPr lang="cs-CZ" sz="2000" smtClean="0"/>
              <a:t>: sudý počet prstů (3.a 4. prst nese váhu těla) – zakončeny rohovitými kopýtky</a:t>
            </a:r>
          </a:p>
          <a:p>
            <a:pPr>
              <a:buFont typeface="Arial" charset="0"/>
              <a:buNone/>
            </a:pPr>
            <a:r>
              <a:rPr lang="cs-CZ" sz="2000" smtClean="0"/>
              <a:t>Skupina – </a:t>
            </a:r>
            <a:r>
              <a:rPr lang="cs-CZ" sz="2000" b="1" smtClean="0"/>
              <a:t>NEPŘEŽVÝKAVCI</a:t>
            </a:r>
            <a:endParaRPr lang="cs-CZ" sz="2000" smtClean="0"/>
          </a:p>
          <a:p>
            <a:r>
              <a:rPr lang="cs-CZ" sz="2000" smtClean="0"/>
              <a:t>jednoduchý žaludek</a:t>
            </a:r>
          </a:p>
          <a:p>
            <a:r>
              <a:rPr lang="cs-CZ" sz="2000" smtClean="0"/>
              <a:t>potravu nepřežvykují, všežravci</a:t>
            </a:r>
          </a:p>
          <a:p>
            <a:r>
              <a:rPr lang="cs-CZ" sz="2000" smtClean="0"/>
              <a:t>chrup s mohutnými špičáky (vypadají jako kly)</a:t>
            </a:r>
          </a:p>
          <a:p>
            <a:pPr>
              <a:buFont typeface="Arial" charset="0"/>
              <a:buNone/>
            </a:pPr>
            <a:r>
              <a:rPr lang="cs-CZ" sz="2000" u="sng" smtClean="0"/>
              <a:t>Druhy:</a:t>
            </a:r>
            <a:r>
              <a:rPr lang="cs-CZ" sz="2000" smtClean="0"/>
              <a:t> prase divoké, hroch obojživelný, velbloud jednohrbý, lama Guanako</a:t>
            </a:r>
          </a:p>
          <a:p>
            <a:pPr>
              <a:buFont typeface="Arial" charset="0"/>
              <a:buNone/>
            </a:pPr>
            <a:r>
              <a:rPr lang="cs-CZ" sz="2000" smtClean="0"/>
              <a:t>Skupina: </a:t>
            </a:r>
            <a:r>
              <a:rPr lang="cs-CZ" sz="2000" b="1" smtClean="0"/>
              <a:t>PŘEŽVÝKAVCI</a:t>
            </a:r>
            <a:endParaRPr lang="cs-CZ" sz="2000" smtClean="0"/>
          </a:p>
          <a:p>
            <a:r>
              <a:rPr lang="cs-CZ" sz="2000" smtClean="0"/>
              <a:t>4 žaludky – bachor, kniha,  čepec, slez</a:t>
            </a:r>
          </a:p>
          <a:p>
            <a:r>
              <a:rPr lang="cs-CZ" sz="2000" smtClean="0"/>
              <a:t>potravu přežvykují</a:t>
            </a:r>
          </a:p>
          <a:p>
            <a:r>
              <a:rPr lang="cs-CZ" sz="2000" smtClean="0"/>
              <a:t>býložravci</a:t>
            </a:r>
          </a:p>
          <a:p>
            <a:pPr>
              <a:buFont typeface="Arial" charset="0"/>
              <a:buNone/>
            </a:pPr>
            <a:r>
              <a:rPr lang="cs-CZ" sz="2000" u="sng" smtClean="0"/>
              <a:t>Druhy:</a:t>
            </a:r>
            <a:r>
              <a:rPr lang="cs-CZ" sz="2000" smtClean="0"/>
              <a:t> tur domácí, ovce domácí, koza domácí, srnec obecný, jelen lesní – PAROHY- plné, shazují je, daňci a mufloni – uměle vysazeny, los, zubr, žirafa, antilopa</a:t>
            </a:r>
          </a:p>
          <a:p>
            <a:pPr>
              <a:buFont typeface="Arial" charset="0"/>
              <a:buNone/>
            </a:pPr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ZDROJE: 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není-li uvedeno jinak, vlastní práce autora</a:t>
            </a:r>
          </a:p>
          <a:p>
            <a:pPr>
              <a:buFont typeface="Arial" charset="0"/>
              <a:buNone/>
            </a:pPr>
            <a:r>
              <a:rPr lang="cs-CZ" smtClean="0"/>
              <a:t>Obrázky použité v prezentaci jsou dostupné pod licencí Microsoft Office 2007.com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325</Words>
  <Application>Microsoft Office PowerPoint</Application>
  <PresentationFormat>On-screen Show (4:3)</PresentationFormat>
  <Paragraphs>100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Calibri</vt:lpstr>
      <vt:lpstr>Arial</vt:lpstr>
      <vt:lpstr>Times New Roman</vt:lpstr>
      <vt:lpstr>Motiv sady Office</vt:lpstr>
      <vt:lpstr>Snímek 1</vt:lpstr>
      <vt:lpstr>třída : SAVCI</vt:lpstr>
      <vt:lpstr>Charakteristický znak sudokopytníků:</vt:lpstr>
      <vt:lpstr>POTRAVA</vt:lpstr>
      <vt:lpstr>NEPŘEŽVÝKAVCI</vt:lpstr>
      <vt:lpstr>PŘEŽVÝKAVCI</vt:lpstr>
      <vt:lpstr>DRUHY</vt:lpstr>
      <vt:lpstr>PAROHY        x           ROHY</vt:lpstr>
      <vt:lpstr>Snímek 9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třída : SAVCI</dc:title>
  <dc:creator>Jana Střížková</dc:creator>
  <cp:lastModifiedBy>DUM</cp:lastModifiedBy>
  <cp:revision>15</cp:revision>
  <dcterms:modified xsi:type="dcterms:W3CDTF">2013-07-03T19:44:14Z</dcterms:modified>
</cp:coreProperties>
</file>