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8" r:id="rId4"/>
    <p:sldId id="257" r:id="rId5"/>
    <p:sldId id="259" r:id="rId6"/>
    <p:sldId id="265" r:id="rId7"/>
    <p:sldId id="260" r:id="rId8"/>
    <p:sldId id="264" r:id="rId9"/>
    <p:sldId id="261" r:id="rId10"/>
    <p:sldId id="266" r:id="rId11"/>
    <p:sldId id="262" r:id="rId12"/>
    <p:sldId id="276" r:id="rId13"/>
    <p:sldId id="270" r:id="rId14"/>
    <p:sldId id="271" r:id="rId15"/>
    <p:sldId id="267" r:id="rId16"/>
    <p:sldId id="272" r:id="rId17"/>
    <p:sldId id="273" r:id="rId18"/>
    <p:sldId id="26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C7E65EC-3EAE-4735-9AB7-B406D9891C57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1D4F8D-6CDC-4E7A-8DC4-36507BDBBC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Betadecay.jpg" TargetMode="External"/><Relationship Id="rId2" Type="http://schemas.openxmlformats.org/officeDocument/2006/relationships/hyperlink" Target="https://cs.wikipedia.org/wiki/Soubor:Alphadeca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Becquerel_plate.jpg" TargetMode="External"/><Relationship Id="rId4" Type="http://schemas.openxmlformats.org/officeDocument/2006/relationships/hyperlink" Target="https://cs.wikipedia.org/wiki/Soubor:Gammadecay-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647037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Jaderná energie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531324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VY_32_INOVACE_F_11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Radioaktivita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zopakují pojmy jádro, obal, protonové číslo, nukleonové číslo,  nuklid, izotop, osvojí si nové poznatky o radioaktivitě, radioaktivních zářeních, poločasu přeměny.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606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RADIOAKTIVITA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25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Radioaktivita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9" r="13689"/>
          <a:stretch>
            <a:fillRect/>
          </a:stretch>
        </p:blipFill>
        <p:spPr/>
      </p:pic>
      <p:sp>
        <p:nvSpPr>
          <p:cNvPr id="3" name="Zástupný symbol pro obsah 2"/>
          <p:cNvSpPr>
            <a:spLocks noGrp="1"/>
          </p:cNvSpPr>
          <p:nvPr>
            <p:ph type="body" sz="half" idx="2"/>
          </p:nvPr>
        </p:nvSpPr>
        <p:spPr>
          <a:xfrm>
            <a:off x="6660232" y="264794"/>
            <a:ext cx="2016224" cy="5828501"/>
          </a:xfrm>
        </p:spPr>
        <p:txBody>
          <a:bodyPr>
            <a:noAutofit/>
          </a:bodyPr>
          <a:lstStyle/>
          <a:p>
            <a:r>
              <a:rPr lang="cs-CZ" sz="1400" dirty="0" smtClean="0"/>
              <a:t>V roce 1896 francouzský </a:t>
            </a:r>
            <a:r>
              <a:rPr lang="cs-CZ" sz="1400" dirty="0"/>
              <a:t>fyzik Antoine </a:t>
            </a:r>
            <a:r>
              <a:rPr lang="cs-CZ" sz="1400" dirty="0" err="1"/>
              <a:t>Henri</a:t>
            </a:r>
            <a:r>
              <a:rPr lang="cs-CZ" sz="1400" dirty="0"/>
              <a:t> Becquerel </a:t>
            </a:r>
            <a:r>
              <a:rPr lang="cs-CZ" sz="1400" dirty="0" smtClean="0"/>
              <a:t>objevil, že uranová ruda smolinec vyzařuje neviditelné záření.</a:t>
            </a:r>
          </a:p>
          <a:p>
            <a:r>
              <a:rPr lang="cs-CZ" sz="1400" dirty="0" smtClean="0"/>
              <a:t>Fotografická deska byla </a:t>
            </a:r>
            <a:r>
              <a:rPr lang="cs-CZ" sz="1400" dirty="0"/>
              <a:t>vystavena účinkům radioaktivního záření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Dole </a:t>
            </a:r>
            <a:r>
              <a:rPr lang="cs-CZ" sz="1400" dirty="0"/>
              <a:t>je vidět stín kovového maltézského kříže </a:t>
            </a:r>
            <a:r>
              <a:rPr lang="cs-CZ" sz="1400" dirty="0" err="1"/>
              <a:t>umístěněného</a:t>
            </a:r>
            <a:r>
              <a:rPr lang="cs-CZ" sz="1400" dirty="0"/>
              <a:t> mezi deskou a uranovou solí</a:t>
            </a:r>
          </a:p>
        </p:txBody>
      </p:sp>
    </p:spTree>
    <p:extLst>
      <p:ext uri="{BB962C8B-B14F-4D97-AF65-F5344CB8AC3E}">
        <p14:creationId xmlns:p14="http://schemas.microsoft.com/office/powerpoint/2010/main" val="378653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Radioaktivita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Schopnost některých látek vyzařovat neviditelné pronikavé záření. Radioaktivita vychází z atomových jader a svědčí o tom že v těchto jádrech je utajena velká energie.</a:t>
            </a:r>
          </a:p>
          <a:p>
            <a:pPr marL="0" indent="0">
              <a:buNone/>
            </a:pPr>
            <a:r>
              <a:rPr lang="cs-CZ" dirty="0" smtClean="0"/>
              <a:t>Při radioaktivním vyzařování se atomová jádra prvků přeměňují na jádra jiná. Látky, tvořené atomy s jádry, které vyzařují radioaktivní záření nazýváme </a:t>
            </a:r>
            <a:r>
              <a:rPr lang="cs-CZ" b="1" dirty="0" smtClean="0"/>
              <a:t>radionuklidy.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13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alfa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tvořeno letícími jádry atomu helia He. ( 2 pro-    tony a 2 neutrony). Může být pohlceno papírem nebo vrstvou vzduchu. Pro člověka je nebezpečné, pokud je radionuklid s alfa zářením pozřen nebo vdechnut.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84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Záření alfa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556792"/>
            <a:ext cx="5187990" cy="4891348"/>
          </a:xfrm>
        </p:spPr>
      </p:pic>
    </p:spTree>
    <p:extLst>
      <p:ext uri="{BB962C8B-B14F-4D97-AF65-F5344CB8AC3E}">
        <p14:creationId xmlns:p14="http://schemas.microsoft.com/office/powerpoint/2010/main" val="88879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beta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tvořeno záporně nabitými elektrony nebo pozitrony.(antičástice k elektronu). Tyto elektrony nebo pozitrony letí vysokou rychlostí, dají se zachytit např. hliníkovou folií.</a:t>
            </a:r>
          </a:p>
          <a:p>
            <a:pPr marL="0" indent="0">
              <a:buNone/>
            </a:pPr>
            <a:r>
              <a:rPr lang="cs-CZ" dirty="0" smtClean="0"/>
              <a:t>Záření beta je pronikavější než záření alfa.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60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Záření beta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562" y="1727200"/>
            <a:ext cx="4714875" cy="4619625"/>
          </a:xfrm>
        </p:spPr>
      </p:pic>
    </p:spTree>
    <p:extLst>
      <p:ext uri="{BB962C8B-B14F-4D97-AF65-F5344CB8AC3E}">
        <p14:creationId xmlns:p14="http://schemas.microsoft.com/office/powerpoint/2010/main" val="61534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gama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krátkovlnné elektromagnetické záření, lze je pohltit například olověnými deskami. V jaderných zbraních a jaderných reaktorech vzniká i záření neutronové. Toto záření je nejpronikavější, protože neutrální elektrický náboj nelze zachytit nábojem jádra atomu. Před tímto zářením ochrání člověka silná vrstva betonu nebo 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54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Záření gama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319865" cy="4969768"/>
          </a:xfrm>
        </p:spPr>
      </p:pic>
    </p:spTree>
    <p:extLst>
      <p:ext uri="{BB962C8B-B14F-4D97-AF65-F5344CB8AC3E}">
        <p14:creationId xmlns:p14="http://schemas.microsoft.com/office/powerpoint/2010/main" val="250167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Poločas přeměny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 to doba, za kterou se přemění polovina z celkového počtu jader v daném množství radionuklidu.</a:t>
            </a:r>
          </a:p>
          <a:p>
            <a:pPr marL="0" indent="0">
              <a:buNone/>
            </a:pPr>
            <a:r>
              <a:rPr lang="cs-CZ" dirty="0" smtClean="0"/>
              <a:t>Některé radionuklidy mají velmi krátký poločas přeměny – několik sekund, jiné zase velmi dlouhý – tisíce nebo miliony let. (Radium 1620 roků, Uran 238 4,5 miliardy let). V přírodě bylo zjištěno asi 50 radionuklidů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23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260648"/>
            <a:ext cx="8208912" cy="62131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přírodě bylo zjištěno asi 50 radionuklidů(přirozené radionuklidy). Důležitý je zejména Uran 238. Jeho přeměnou vznikají postupně další radionuklidy, dokud nevznikne stabilní nuklid. Mluvíme o </a:t>
            </a:r>
            <a:r>
              <a:rPr lang="cs-CZ" b="1" dirty="0" smtClean="0"/>
              <a:t>radioaktivní </a:t>
            </a:r>
            <a:r>
              <a:rPr lang="cs-CZ" b="1" dirty="0" err="1" smtClean="0"/>
              <a:t>přeměnové</a:t>
            </a:r>
            <a:r>
              <a:rPr lang="cs-CZ" b="1" dirty="0" smtClean="0"/>
              <a:t> řadě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Členem uranové řady je i radium, které se pak přeměňuje na radioaktivní plyn radon. Jiné radionuklidy vznikají vlivem kosmického záření, jiné jsou obsaženy v živých organismech  (K 40)</a:t>
            </a:r>
          </a:p>
          <a:p>
            <a:pPr marL="0" indent="0">
              <a:buNone/>
            </a:pPr>
            <a:r>
              <a:rPr lang="cs-CZ" dirty="0" smtClean="0"/>
              <a:t>Vedle přirozených radionuklidů jsou i </a:t>
            </a:r>
            <a:r>
              <a:rPr lang="cs-CZ" dirty="0" err="1" smtClean="0"/>
              <a:t>radioanuklidy</a:t>
            </a:r>
            <a:r>
              <a:rPr lang="cs-CZ" dirty="0" smtClean="0"/>
              <a:t> umělé, které jsou vyráběny pro různé potřeby nebo vznikly jako důsledek jaderných pokusů a experimentů.</a:t>
            </a:r>
          </a:p>
          <a:p>
            <a:pPr marL="0" indent="0">
              <a:buNone/>
            </a:pPr>
            <a:r>
              <a:rPr lang="cs-CZ" dirty="0" smtClean="0"/>
              <a:t>Problematickým radionuklidem je jedovaté plutonium 239, které vzniká v jaderných reaktorech. Používá se k výrobě jaderných zbraní, poločas přeměny je 24 000 let a nahromadilo se ho velké množství.(Černobyl, </a:t>
            </a:r>
            <a:r>
              <a:rPr lang="cs-CZ" dirty="0" err="1" smtClean="0"/>
              <a:t>Fukušima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18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888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r>
              <a:rPr lang="cs-CZ" dirty="0" smtClean="0"/>
              <a:t>PROTONOVÉ ČÍSLO:</a:t>
            </a:r>
            <a:endParaRPr lang="cs-CZ" dirty="0"/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357888" y="1700808"/>
            <a:ext cx="66623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 smtClean="0">
                <a:solidFill>
                  <a:prstClr val="black"/>
                </a:solidFill>
                <a:latin typeface="+mj-lt"/>
                <a:cs typeface="Arial" pitchFamily="34" charset="0"/>
              </a:rPr>
              <a:t>Udává počet protonů v jádru atomu nebo počet elektronů v obalu atomu</a:t>
            </a:r>
            <a:endParaRPr lang="cs-CZ" b="1" dirty="0">
              <a:solidFill>
                <a:prstClr val="black"/>
              </a:solidFill>
              <a:latin typeface="+mj-lt"/>
              <a:cs typeface="Arial" pitchFamily="34" charset="0"/>
            </a:endParaRPr>
          </a:p>
        </p:txBody>
      </p:sp>
      <p:sp>
        <p:nvSpPr>
          <p:cNvPr id="5" name="Obdélník 4">
            <a:hlinkClick r:id="" action="ppaction://hlinkshowjump?jump=lastslide"/>
          </p:cNvPr>
          <p:cNvSpPr/>
          <p:nvPr/>
        </p:nvSpPr>
        <p:spPr>
          <a:xfrm>
            <a:off x="356712" y="3284984"/>
            <a:ext cx="66635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Udává počet protonů </a:t>
            </a:r>
            <a:r>
              <a:rPr lang="cs-CZ" sz="2400" b="1" dirty="0" smtClean="0">
                <a:solidFill>
                  <a:prstClr val="black"/>
                </a:solidFill>
                <a:cs typeface="Arial" pitchFamily="34" charset="0"/>
              </a:rPr>
              <a:t>a neutronů v jádru atomu</a:t>
            </a:r>
            <a:endParaRPr lang="cs-CZ" b="1" dirty="0">
              <a:solidFill>
                <a:schemeClr val="tx1"/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Obdélník 5">
            <a:hlinkClick r:id="" action="ppaction://hlinkshowjump?jump=lastslide"/>
          </p:cNvPr>
          <p:cNvSpPr/>
          <p:nvPr/>
        </p:nvSpPr>
        <p:spPr>
          <a:xfrm>
            <a:off x="323528" y="4869160"/>
            <a:ext cx="669674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Udává počet protonů a </a:t>
            </a:r>
            <a:r>
              <a:rPr lang="cs-CZ" sz="2400" b="1" dirty="0" smtClean="0">
                <a:solidFill>
                  <a:prstClr val="black"/>
                </a:solidFill>
                <a:cs typeface="Arial" pitchFamily="34" charset="0"/>
              </a:rPr>
              <a:t>elektronů </a:t>
            </a:r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v jádru atomu</a:t>
            </a:r>
            <a:endParaRPr lang="cs-CZ" b="1" dirty="0">
              <a:solidFill>
                <a:prstClr val="black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2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888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r>
              <a:rPr lang="cs-CZ" dirty="0" smtClean="0"/>
              <a:t>NUKLEONOVÉ ČÍSLO:</a:t>
            </a:r>
            <a:endParaRPr lang="cs-CZ" dirty="0"/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357888" y="1700808"/>
            <a:ext cx="66623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 smtClean="0">
                <a:solidFill>
                  <a:prstClr val="black"/>
                </a:solidFill>
                <a:latin typeface="+mj-lt"/>
                <a:cs typeface="Arial" pitchFamily="34" charset="0"/>
              </a:rPr>
              <a:t>Udává počet protonů v jádru atomu a počet elektronů v obalu atomu</a:t>
            </a:r>
            <a:endParaRPr lang="cs-CZ" b="1" dirty="0">
              <a:solidFill>
                <a:prstClr val="black"/>
              </a:solidFill>
              <a:latin typeface="+mj-lt"/>
              <a:cs typeface="Arial" pitchFamily="34" charset="0"/>
            </a:endParaRPr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356712" y="3284984"/>
            <a:ext cx="66635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Udává počet protonů </a:t>
            </a:r>
            <a:r>
              <a:rPr lang="cs-CZ" sz="2400" b="1" dirty="0" smtClean="0">
                <a:solidFill>
                  <a:prstClr val="black"/>
                </a:solidFill>
                <a:cs typeface="Arial" pitchFamily="34" charset="0"/>
              </a:rPr>
              <a:t>a neutronů v jádru atomu</a:t>
            </a:r>
            <a:endParaRPr lang="cs-CZ" b="1" dirty="0">
              <a:solidFill>
                <a:schemeClr val="tx1"/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Obdélník 5">
            <a:hlinkClick r:id="" action="ppaction://hlinkshowjump?jump=lastslide"/>
          </p:cNvPr>
          <p:cNvSpPr/>
          <p:nvPr/>
        </p:nvSpPr>
        <p:spPr>
          <a:xfrm>
            <a:off x="323528" y="4869160"/>
            <a:ext cx="669674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Udává počet protonů a </a:t>
            </a:r>
            <a:r>
              <a:rPr lang="cs-CZ" sz="2400" b="1" dirty="0" smtClean="0">
                <a:solidFill>
                  <a:prstClr val="black"/>
                </a:solidFill>
                <a:cs typeface="Arial" pitchFamily="34" charset="0"/>
              </a:rPr>
              <a:t>pozitronů </a:t>
            </a:r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v jádru atomu</a:t>
            </a:r>
            <a:endParaRPr lang="cs-CZ" b="1" dirty="0">
              <a:solidFill>
                <a:prstClr val="black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00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888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r>
              <a:rPr lang="cs-CZ" dirty="0" smtClean="0"/>
              <a:t>NUKLIDY:</a:t>
            </a:r>
            <a:endParaRPr lang="cs-CZ" dirty="0"/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357888" y="1700808"/>
            <a:ext cx="66623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Látky složené z atomů, které mají stejné protonové </a:t>
            </a:r>
            <a:r>
              <a:rPr lang="cs-CZ" sz="2400" b="1" dirty="0" smtClean="0">
                <a:solidFill>
                  <a:prstClr val="black"/>
                </a:solidFill>
                <a:latin typeface="+mj-lt"/>
                <a:cs typeface="Arial" pitchFamily="34" charset="0"/>
              </a:rPr>
              <a:t>číslo</a:t>
            </a:r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.</a:t>
            </a:r>
            <a:endParaRPr lang="cs-CZ" b="1" dirty="0">
              <a:solidFill>
                <a:prstClr val="black"/>
              </a:solidFill>
              <a:latin typeface="+mj-lt"/>
              <a:cs typeface="Arial" pitchFamily="34" charset="0"/>
            </a:endParaRPr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356712" y="3284984"/>
            <a:ext cx="66635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indent="0" algn="just">
              <a:buNone/>
            </a:pPr>
            <a:r>
              <a:rPr lang="cs-CZ" sz="2400" b="1" dirty="0">
                <a:solidFill>
                  <a:schemeClr val="tx1"/>
                </a:solidFill>
                <a:latin typeface="+mj-lt"/>
                <a:cs typeface="Arial" pitchFamily="34" charset="0"/>
              </a:rPr>
              <a:t>Látky složené z atomů, které mají stejné </a:t>
            </a:r>
            <a:r>
              <a:rPr lang="cs-CZ" sz="2400" b="1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>
                <a:solidFill>
                  <a:schemeClr val="tx1"/>
                </a:solidFill>
                <a:latin typeface="+mj-lt"/>
                <a:cs typeface="Arial" pitchFamily="34" charset="0"/>
              </a:rPr>
              <a:t>nukleonové </a:t>
            </a:r>
            <a:r>
              <a:rPr lang="cs-CZ" sz="2400" b="1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i protonové číslo</a:t>
            </a:r>
            <a:r>
              <a:rPr lang="cs-CZ" sz="2400" b="1" dirty="0">
                <a:solidFill>
                  <a:schemeClr val="tx1"/>
                </a:solidFill>
                <a:latin typeface="+mj-lt"/>
                <a:cs typeface="Arial" pitchFamily="34" charset="0"/>
              </a:rPr>
              <a:t>.</a:t>
            </a:r>
            <a:endParaRPr lang="cs-CZ" b="1" dirty="0">
              <a:solidFill>
                <a:schemeClr val="tx1"/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Obdélník 5">
            <a:hlinkClick r:id="" action="ppaction://hlinkshowjump?jump=lastslide"/>
          </p:cNvPr>
          <p:cNvSpPr/>
          <p:nvPr/>
        </p:nvSpPr>
        <p:spPr>
          <a:xfrm>
            <a:off x="323528" y="4869160"/>
            <a:ext cx="669674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Látky složené z atomů, které mají stejné </a:t>
            </a:r>
            <a:r>
              <a:rPr lang="cs-CZ" sz="2400" b="1" dirty="0" smtClean="0">
                <a:solidFill>
                  <a:prstClr val="black"/>
                </a:solidFill>
                <a:cs typeface="Arial" pitchFamily="34" charset="0"/>
              </a:rPr>
              <a:t>nukleonové </a:t>
            </a:r>
            <a:r>
              <a:rPr lang="cs-CZ" sz="2400" b="1" dirty="0">
                <a:solidFill>
                  <a:prstClr val="black"/>
                </a:solidFill>
                <a:cs typeface="Arial" pitchFamily="34" charset="0"/>
              </a:rPr>
              <a:t>číslo.</a:t>
            </a:r>
            <a:endParaRPr lang="cs-CZ" b="1" dirty="0">
              <a:solidFill>
                <a:prstClr val="black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40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888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r>
              <a:rPr lang="cs-CZ" dirty="0" smtClean="0"/>
              <a:t>POLOČAS PŘEMĚNY:</a:t>
            </a:r>
            <a:endParaRPr lang="cs-CZ" dirty="0"/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357888" y="1700808"/>
            <a:ext cx="66623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Je to doba, za kterou se přemění polovina z celkového počtu jader v daném množství radionuklidu.</a:t>
            </a:r>
          </a:p>
        </p:txBody>
      </p:sp>
      <p:sp>
        <p:nvSpPr>
          <p:cNvPr id="5" name="Obdélník 4">
            <a:hlinkClick r:id="" action="ppaction://hlinkshowjump?jump=lastslide"/>
          </p:cNvPr>
          <p:cNvSpPr/>
          <p:nvPr/>
        </p:nvSpPr>
        <p:spPr>
          <a:xfrm>
            <a:off x="356712" y="3284984"/>
            <a:ext cx="66635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Je to doba, za kterou se přemění </a:t>
            </a:r>
            <a:r>
              <a:rPr lang="cs-CZ" sz="2400" b="1" dirty="0" smtClean="0">
                <a:solidFill>
                  <a:prstClr val="black"/>
                </a:solidFill>
                <a:latin typeface="+mj-lt"/>
                <a:cs typeface="Arial" pitchFamily="34" charset="0"/>
              </a:rPr>
              <a:t> celkový počet </a:t>
            </a:r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jader v daném množství radionuklidu.</a:t>
            </a:r>
          </a:p>
        </p:txBody>
      </p:sp>
      <p:sp>
        <p:nvSpPr>
          <p:cNvPr id="6" name="Obdélník 5">
            <a:hlinkClick r:id="" action="ppaction://hlinkshowjump?jump=lastslide"/>
          </p:cNvPr>
          <p:cNvSpPr/>
          <p:nvPr/>
        </p:nvSpPr>
        <p:spPr>
          <a:xfrm>
            <a:off x="323528" y="4869160"/>
            <a:ext cx="669674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Je to doba, za kterou se přemění polovina z celkového počtu </a:t>
            </a:r>
            <a:r>
              <a:rPr lang="cs-CZ" sz="2400" b="1" dirty="0" smtClean="0">
                <a:solidFill>
                  <a:prstClr val="black"/>
                </a:solidFill>
                <a:latin typeface="+mj-lt"/>
                <a:cs typeface="Arial" pitchFamily="34" charset="0"/>
              </a:rPr>
              <a:t>protonů </a:t>
            </a:r>
            <a:r>
              <a:rPr lang="cs-CZ" sz="2400" b="1" dirty="0">
                <a:solidFill>
                  <a:prstClr val="black"/>
                </a:solidFill>
                <a:latin typeface="+mj-lt"/>
                <a:cs typeface="Arial" pitchFamily="34" charset="0"/>
              </a:rPr>
              <a:t>v daném množství radionuklidu.</a:t>
            </a:r>
          </a:p>
        </p:txBody>
      </p:sp>
    </p:spTree>
    <p:extLst>
      <p:ext uri="{BB962C8B-B14F-4D97-AF65-F5344CB8AC3E}">
        <p14:creationId xmlns:p14="http://schemas.microsoft.com/office/powerpoint/2010/main" val="419152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888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Zopakujme si</a:t>
            </a:r>
            <a:br>
              <a:rPr lang="cs-CZ" dirty="0" smtClean="0"/>
            </a:br>
            <a:r>
              <a:rPr lang="cs-CZ" dirty="0" smtClean="0"/>
              <a:t>NEJMÉNĚ PRONIKAVÉ ZÁŘENÍ:</a:t>
            </a:r>
            <a:endParaRPr lang="cs-CZ" dirty="0"/>
          </a:p>
        </p:txBody>
      </p:sp>
      <p:sp>
        <p:nvSpPr>
          <p:cNvPr id="4" name="Obdélník 3">
            <a:hlinkClick r:id="" action="ppaction://hlinkshowjump?jump=lastslide"/>
          </p:cNvPr>
          <p:cNvSpPr/>
          <p:nvPr/>
        </p:nvSpPr>
        <p:spPr>
          <a:xfrm>
            <a:off x="357888" y="1700808"/>
            <a:ext cx="66623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schemeClr val="tx1"/>
                </a:solidFill>
                <a:latin typeface="+mj-lt"/>
                <a:cs typeface="Arial" pitchFamily="34" charset="0"/>
              </a:rPr>
              <a:t>ZÁŘENÍ BETA</a:t>
            </a:r>
          </a:p>
        </p:txBody>
      </p:sp>
      <p:sp>
        <p:nvSpPr>
          <p:cNvPr id="5" name="Obdélník 4">
            <a:hlinkClick r:id="" action="ppaction://hlinkshowjump?jump=lastslide"/>
          </p:cNvPr>
          <p:cNvSpPr/>
          <p:nvPr/>
        </p:nvSpPr>
        <p:spPr>
          <a:xfrm>
            <a:off x="356712" y="3284984"/>
            <a:ext cx="6663560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schemeClr val="tx1"/>
                </a:solidFill>
                <a:cs typeface="Arial" pitchFamily="34" charset="0"/>
              </a:rPr>
              <a:t>ZÁŘENÍ </a:t>
            </a:r>
            <a:r>
              <a:rPr lang="cs-CZ" sz="2400" b="1" dirty="0" smtClean="0">
                <a:solidFill>
                  <a:schemeClr val="tx1"/>
                </a:solidFill>
                <a:cs typeface="Arial" pitchFamily="34" charset="0"/>
              </a:rPr>
              <a:t>GAMA</a:t>
            </a:r>
            <a:endParaRPr lang="cs-CZ" sz="2400" b="1" dirty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323528" y="4869160"/>
            <a:ext cx="669674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9728" lvl="0" algn="just"/>
            <a:r>
              <a:rPr lang="cs-CZ" sz="2400" b="1" dirty="0">
                <a:solidFill>
                  <a:schemeClr val="tx1"/>
                </a:solidFill>
                <a:cs typeface="Arial" pitchFamily="34" charset="0"/>
              </a:rPr>
              <a:t>ZÁŘENÍ </a:t>
            </a:r>
            <a:r>
              <a:rPr lang="cs-CZ" sz="2400" b="1" dirty="0" smtClean="0">
                <a:solidFill>
                  <a:schemeClr val="tx1"/>
                </a:solidFill>
                <a:cs typeface="Arial" pitchFamily="34" charset="0"/>
              </a:rPr>
              <a:t>ALFA</a:t>
            </a:r>
            <a:endParaRPr lang="cs-CZ" sz="2400" b="1" dirty="0">
              <a:solidFill>
                <a:schemeClr val="tx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6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/>
              <a:t>BURKHARD HF. </a:t>
            </a:r>
            <a:r>
              <a:rPr lang="cs-CZ" sz="2000" i="1" dirty="0"/>
              <a:t>Záření alfa</a:t>
            </a:r>
            <a:r>
              <a:rPr lang="cs-CZ" sz="2000" dirty="0"/>
              <a:t> [online]. [cit. </a:t>
            </a:r>
            <a:r>
              <a:rPr lang="cs-CZ" sz="2000" dirty="0" smtClean="0"/>
              <a:t>19.5.2012]. </a:t>
            </a:r>
            <a:r>
              <a:rPr lang="cs-CZ" sz="2000" dirty="0"/>
              <a:t>Dostupný na WWW: </a:t>
            </a:r>
            <a:r>
              <a:rPr lang="cs-CZ" sz="2000" dirty="0">
                <a:hlinkClick r:id="rId2"/>
              </a:rPr>
              <a:t>https://</a:t>
            </a:r>
            <a:r>
              <a:rPr lang="cs-CZ" sz="2000" dirty="0" smtClean="0">
                <a:hlinkClick r:id="rId2"/>
              </a:rPr>
              <a:t>cs.wikipedia.org/wiki/Soubor:Alphadecay.jpg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BURKHARD </a:t>
            </a:r>
            <a:r>
              <a:rPr lang="cs-CZ" sz="2000" dirty="0"/>
              <a:t>HF. </a:t>
            </a:r>
            <a:r>
              <a:rPr lang="cs-CZ" sz="2000" i="1" dirty="0"/>
              <a:t>Záření beta</a:t>
            </a:r>
            <a:r>
              <a:rPr lang="cs-CZ" sz="2000" dirty="0"/>
              <a:t> [online]. [cit. </a:t>
            </a:r>
            <a:r>
              <a:rPr lang="cs-CZ" sz="2000" dirty="0" smtClean="0"/>
              <a:t>19.5.2012]. </a:t>
            </a:r>
            <a:r>
              <a:rPr lang="cs-CZ" sz="2000" dirty="0"/>
              <a:t>Dostupný na WWW: </a:t>
            </a:r>
            <a:r>
              <a:rPr lang="cs-CZ" sz="2000" dirty="0">
                <a:hlinkClick r:id="rId3"/>
              </a:rPr>
              <a:t>https://</a:t>
            </a:r>
            <a:r>
              <a:rPr lang="cs-CZ" sz="2000" dirty="0" smtClean="0">
                <a:hlinkClick r:id="rId3"/>
              </a:rPr>
              <a:t>cs.wikipedia.org/wiki/Soubor:Betadecay.jpg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BURKHARD HF. </a:t>
            </a:r>
            <a:r>
              <a:rPr lang="cs-CZ" sz="2000" i="1" dirty="0"/>
              <a:t>Záření gama</a:t>
            </a:r>
            <a:r>
              <a:rPr lang="cs-CZ" sz="2000" dirty="0"/>
              <a:t> [online]. [cit. </a:t>
            </a:r>
            <a:r>
              <a:rPr lang="cs-CZ" sz="2000" dirty="0" smtClean="0"/>
              <a:t>19.5.2012]. </a:t>
            </a:r>
            <a:r>
              <a:rPr lang="cs-CZ" sz="2000" dirty="0"/>
              <a:t>Dostupný na WWW: </a:t>
            </a:r>
            <a:r>
              <a:rPr lang="cs-CZ" sz="2000" dirty="0">
                <a:hlinkClick r:id="rId4"/>
              </a:rPr>
              <a:t>https://</a:t>
            </a:r>
            <a:r>
              <a:rPr lang="cs-CZ" sz="2000" dirty="0" smtClean="0">
                <a:hlinkClick r:id="rId4"/>
              </a:rPr>
              <a:t>cs.wikipedia.org/wiki/Soubor:Gammadecay-1.jpg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RANVEIG. </a:t>
            </a:r>
            <a:r>
              <a:rPr lang="cs-CZ" sz="2000" i="1" dirty="0" err="1"/>
              <a:t>Photographic</a:t>
            </a:r>
            <a:r>
              <a:rPr lang="cs-CZ" sz="2000" i="1" dirty="0"/>
              <a:t> plate made by </a:t>
            </a:r>
            <a:r>
              <a:rPr lang="cs-CZ" sz="2000" i="1" dirty="0" err="1"/>
              <a:t>Henri</a:t>
            </a:r>
            <a:r>
              <a:rPr lang="cs-CZ" sz="2000" i="1" dirty="0"/>
              <a:t> Becquerel</a:t>
            </a:r>
            <a:r>
              <a:rPr lang="cs-CZ" sz="2000" dirty="0"/>
              <a:t> [online]. [cit. 19.5.2012]. Dostupný na WWW: </a:t>
            </a:r>
            <a:r>
              <a:rPr lang="cs-CZ" sz="2000" dirty="0">
                <a:hlinkClick r:id="rId5"/>
              </a:rPr>
              <a:t>http://en.wikipedia.org/wiki/File:Becquerel_plate.jpg</a:t>
            </a:r>
            <a:r>
              <a:rPr lang="cs-CZ" sz="2000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doc</a:t>
            </a:r>
            <a:r>
              <a:rPr lang="cs-CZ" sz="2000" dirty="0"/>
              <a:t>. RNDr. Růžena  Kolářová, CSc., PaedDr. Jiří </a:t>
            </a:r>
            <a:r>
              <a:rPr lang="cs-CZ" sz="2000" dirty="0" err="1"/>
              <a:t>Bohuněk</a:t>
            </a:r>
            <a:r>
              <a:rPr lang="cs-CZ" sz="2000" dirty="0"/>
              <a:t>, doc. Ing.  </a:t>
            </a:r>
            <a:r>
              <a:rPr lang="cs-CZ" sz="2000" dirty="0" smtClean="0"/>
              <a:t>Ivan </a:t>
            </a:r>
            <a:r>
              <a:rPr lang="cs-CZ" sz="2000" dirty="0" err="1"/>
              <a:t>Štoll</a:t>
            </a:r>
            <a:r>
              <a:rPr lang="cs-CZ" sz="2000" dirty="0"/>
              <a:t>, CSc., doc. </a:t>
            </a:r>
            <a:r>
              <a:rPr lang="cs-CZ" sz="2000" dirty="0" err="1"/>
              <a:t>RNDr</a:t>
            </a:r>
            <a:r>
              <a:rPr lang="cs-CZ" sz="2000" dirty="0"/>
              <a:t> Miroslav Svoboda, CSc., doc. </a:t>
            </a:r>
            <a:r>
              <a:rPr lang="cs-CZ" sz="2000" dirty="0" err="1"/>
              <a:t>RNDr</a:t>
            </a:r>
            <a:r>
              <a:rPr lang="cs-CZ" sz="2000" dirty="0"/>
              <a:t> Marek Wolf, CSc. Fyzika pro 9. ročník základní školy, Nakladatelství Prometheus spol. s r.o., 2003, ISBN 80-7196-193-0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29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" action="ppaction://hlinkshowjump?jump=lastslideviewed" highlightClick="1"/>
          </p:cNvPr>
          <p:cNvSpPr/>
          <p:nvPr/>
        </p:nvSpPr>
        <p:spPr>
          <a:xfrm>
            <a:off x="3419872" y="2708920"/>
            <a:ext cx="1584176" cy="18002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147899"/>
            <a:ext cx="7103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CHYBA, VRAŤ SE NA PŘEDCHOZÍ STRÁNKU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110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244</TotalTime>
  <Words>818</Words>
  <Application>Microsoft Office PowerPoint</Application>
  <PresentationFormat>Předvádění na obrazovce (4:3)</PresentationFormat>
  <Paragraphs>81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RADIOAKTIVITA</vt:lpstr>
      <vt:lpstr>Radioaktivita</vt:lpstr>
      <vt:lpstr>Radioaktivita</vt:lpstr>
      <vt:lpstr>Záření alfa</vt:lpstr>
      <vt:lpstr>Záření alfa</vt:lpstr>
      <vt:lpstr>Záření beta</vt:lpstr>
      <vt:lpstr>Záření beta</vt:lpstr>
      <vt:lpstr>Záření gama</vt:lpstr>
      <vt:lpstr>Záření gama</vt:lpstr>
      <vt:lpstr>Poločas přeměny</vt:lpstr>
      <vt:lpstr>Prezentace aplikace PowerPoint</vt:lpstr>
      <vt:lpstr>Zopakujme si PROTONOVÉ ČÍSLO:</vt:lpstr>
      <vt:lpstr>Zopakujme si NUKLEONOVÉ ČÍSLO:</vt:lpstr>
      <vt:lpstr>Zopakujme si NUKLIDY:</vt:lpstr>
      <vt:lpstr>Zopakujme si POLOČAS PŘEMĚNY:</vt:lpstr>
      <vt:lpstr>Zopakujme si NEJMÉNĚ PRONIKAVÉ ZÁŘENÍ:</vt:lpstr>
      <vt:lpstr>ODKAZY A LITERATURA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RADIOAKTIVITA</dc:title>
  <dc:creator>Radek</dc:creator>
  <cp:lastModifiedBy>Radek</cp:lastModifiedBy>
  <cp:revision>20</cp:revision>
  <dcterms:created xsi:type="dcterms:W3CDTF">2013-05-18T21:43:26Z</dcterms:created>
  <dcterms:modified xsi:type="dcterms:W3CDTF">2013-05-25T07:57:41Z</dcterms:modified>
</cp:coreProperties>
</file>