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87" r:id="rId2"/>
    <p:sldId id="256" r:id="rId3"/>
    <p:sldId id="276" r:id="rId4"/>
    <p:sldId id="257" r:id="rId5"/>
    <p:sldId id="267" r:id="rId6"/>
    <p:sldId id="258" r:id="rId7"/>
    <p:sldId id="269" r:id="rId8"/>
    <p:sldId id="260" r:id="rId9"/>
    <p:sldId id="268" r:id="rId10"/>
    <p:sldId id="264" r:id="rId11"/>
    <p:sldId id="263" r:id="rId12"/>
    <p:sldId id="265" r:id="rId13"/>
    <p:sldId id="275" r:id="rId14"/>
    <p:sldId id="270" r:id="rId15"/>
    <p:sldId id="271" r:id="rId16"/>
    <p:sldId id="272" r:id="rId17"/>
    <p:sldId id="273" r:id="rId18"/>
    <p:sldId id="274" r:id="rId19"/>
    <p:sldId id="286" r:id="rId20"/>
    <p:sldId id="277" r:id="rId21"/>
    <p:sldId id="284" r:id="rId22"/>
    <p:sldId id="283" r:id="rId23"/>
    <p:sldId id="282" r:id="rId24"/>
    <p:sldId id="278" r:id="rId25"/>
    <p:sldId id="281" r:id="rId26"/>
    <p:sldId id="279" r:id="rId27"/>
    <p:sldId id="280" r:id="rId28"/>
    <p:sldId id="289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660"/>
  </p:normalViewPr>
  <p:slideViewPr>
    <p:cSldViewPr>
      <p:cViewPr>
        <p:scale>
          <a:sx n="100" d="100"/>
          <a:sy n="100" d="100"/>
        </p:scale>
        <p:origin x="-3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2481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3772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5998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1467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9870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3156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104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7871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6794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0127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83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C27AB-6364-446B-ACD4-E8B15049CD7D}" type="datetimeFigureOut">
              <a:rPr lang="cs-CZ" smtClean="0"/>
              <a:pPr/>
              <a:t>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210BE-3FF2-480D-A720-D57D014D76C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972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69" name="Group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9274514"/>
              </p:ext>
            </p:extLst>
          </p:nvPr>
        </p:nvGraphicFramePr>
        <p:xfrm>
          <a:off x="1301750" y="1844675"/>
          <a:ext cx="6473825" cy="1463040"/>
        </p:xfrm>
        <a:graphic>
          <a:graphicData uri="http://schemas.openxmlformats.org/drawingml/2006/table">
            <a:tbl>
              <a:tblPr/>
              <a:tblGrid>
                <a:gridCol w="1911350"/>
                <a:gridCol w="456247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Šumvald, okres Olomouc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CZ.1.07/1.4.00/21.2534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šablony klíčové aktivity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 a zkvalitnění výuky prostřednictvím ICT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šablony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oblast/obor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Elektrické jevy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sady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VY_32_INOVACE_F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5479761"/>
              </p:ext>
            </p:extLst>
          </p:nvPr>
        </p:nvGraphicFramePr>
        <p:xfrm>
          <a:off x="1331913" y="3933825"/>
          <a:ext cx="6477000" cy="202692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VY_32_INOVACE_F_13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Elektrický proud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Fyzika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naučí schematické značky používané v elektrických obvodech,  poznají podstatu elektrického proudu  v kovových vodičích a roztocích, na závěr na interaktivní tabuli určí funkční zapojení se žárovkami a elektrickými zvonky.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6723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ELEKTRICKÝ PROUD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Fyzika 8.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648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chematické značky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Fyzika 8.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6175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843319" y="620688"/>
            <a:ext cx="2913996" cy="432048"/>
            <a:chOff x="649892" y="1196752"/>
            <a:chExt cx="2913996" cy="432048"/>
          </a:xfrm>
        </p:grpSpPr>
        <p:sp>
          <p:nvSpPr>
            <p:cNvPr id="4" name="Obdélník 3"/>
            <p:cNvSpPr/>
            <p:nvPr/>
          </p:nvSpPr>
          <p:spPr>
            <a:xfrm>
              <a:off x="1331640" y="1196752"/>
              <a:ext cx="1512168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5"/>
            <p:cNvCxnSpPr>
              <a:stCxn id="4" idx="1"/>
            </p:cNvCxnSpPr>
            <p:nvPr/>
          </p:nvCxnSpPr>
          <p:spPr>
            <a:xfrm flipH="1">
              <a:off x="649892" y="1412776"/>
              <a:ext cx="68174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 flipH="1">
              <a:off x="2843808" y="1412776"/>
              <a:ext cx="7200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ovéPole 20"/>
          <p:cNvSpPr txBox="1"/>
          <p:nvPr/>
        </p:nvSpPr>
        <p:spPr>
          <a:xfrm>
            <a:off x="6021584" y="620688"/>
            <a:ext cx="1339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Rezistor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021584" y="1543221"/>
            <a:ext cx="1320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Žárovka</a:t>
            </a:r>
            <a:endParaRPr lang="cs-CZ" sz="2800" dirty="0"/>
          </a:p>
        </p:txBody>
      </p:sp>
      <p:grpSp>
        <p:nvGrpSpPr>
          <p:cNvPr id="38" name="Skupina 37"/>
          <p:cNvGrpSpPr/>
          <p:nvPr/>
        </p:nvGrpSpPr>
        <p:grpSpPr>
          <a:xfrm>
            <a:off x="824153" y="2636912"/>
            <a:ext cx="2952328" cy="432048"/>
            <a:chOff x="800335" y="3933056"/>
            <a:chExt cx="2952328" cy="432048"/>
          </a:xfrm>
        </p:grpSpPr>
        <p:grpSp>
          <p:nvGrpSpPr>
            <p:cNvPr id="40" name="Skupina 39"/>
            <p:cNvGrpSpPr/>
            <p:nvPr/>
          </p:nvGrpSpPr>
          <p:grpSpPr>
            <a:xfrm>
              <a:off x="800335" y="3933056"/>
              <a:ext cx="2952328" cy="432048"/>
              <a:chOff x="611560" y="1196752"/>
              <a:chExt cx="2952328" cy="432048"/>
            </a:xfrm>
          </p:grpSpPr>
          <p:sp>
            <p:nvSpPr>
              <p:cNvPr id="41" name="Obdélník 40"/>
              <p:cNvSpPr/>
              <p:nvPr/>
            </p:nvSpPr>
            <p:spPr>
              <a:xfrm>
                <a:off x="1331640" y="1196752"/>
                <a:ext cx="1512168" cy="43204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2" name="Přímá spojnice 41"/>
              <p:cNvCxnSpPr>
                <a:stCxn id="41" idx="1"/>
              </p:cNvCxnSpPr>
              <p:nvPr/>
            </p:nvCxnSpPr>
            <p:spPr>
              <a:xfrm flipH="1">
                <a:off x="611560" y="1412776"/>
                <a:ext cx="72008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 flipH="1">
                <a:off x="2843808" y="1412776"/>
                <a:ext cx="72008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7" name="Přímá spojnice 36"/>
            <p:cNvCxnSpPr>
              <a:stCxn id="41" idx="1"/>
              <a:endCxn id="41" idx="3"/>
            </p:cNvCxnSpPr>
            <p:nvPr/>
          </p:nvCxnSpPr>
          <p:spPr>
            <a:xfrm>
              <a:off x="1520415" y="4149080"/>
              <a:ext cx="151216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ovéPole 50"/>
          <p:cNvSpPr txBox="1"/>
          <p:nvPr/>
        </p:nvSpPr>
        <p:spPr>
          <a:xfrm>
            <a:off x="6021584" y="2684203"/>
            <a:ext cx="1307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Pojistka</a:t>
            </a:r>
            <a:endParaRPr lang="cs-CZ" sz="2800" dirty="0"/>
          </a:p>
        </p:txBody>
      </p:sp>
      <p:grpSp>
        <p:nvGrpSpPr>
          <p:cNvPr id="76" name="Skupina 75"/>
          <p:cNvGrpSpPr/>
          <p:nvPr/>
        </p:nvGrpSpPr>
        <p:grpSpPr>
          <a:xfrm>
            <a:off x="1025670" y="3439981"/>
            <a:ext cx="2549295" cy="1224136"/>
            <a:chOff x="942585" y="3633226"/>
            <a:chExt cx="2549295" cy="1224136"/>
          </a:xfrm>
        </p:grpSpPr>
        <p:cxnSp>
          <p:nvCxnSpPr>
            <p:cNvPr id="44" name="Přímá spojnice 43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Přímá spojnice 58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3" name="Výseč 62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68" name="TextovéPole 67"/>
          <p:cNvSpPr txBox="1"/>
          <p:nvPr/>
        </p:nvSpPr>
        <p:spPr>
          <a:xfrm>
            <a:off x="6021584" y="3790439"/>
            <a:ext cx="1223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Zvonek</a:t>
            </a:r>
            <a:endParaRPr lang="cs-CZ" sz="2800" dirty="0"/>
          </a:p>
        </p:txBody>
      </p:sp>
      <p:grpSp>
        <p:nvGrpSpPr>
          <p:cNvPr id="82" name="Skupina 81"/>
          <p:cNvGrpSpPr/>
          <p:nvPr/>
        </p:nvGrpSpPr>
        <p:grpSpPr>
          <a:xfrm>
            <a:off x="536057" y="4869160"/>
            <a:ext cx="3528520" cy="509364"/>
            <a:chOff x="539552" y="5013176"/>
            <a:chExt cx="3528520" cy="509364"/>
          </a:xfrm>
        </p:grpSpPr>
        <p:cxnSp>
          <p:nvCxnSpPr>
            <p:cNvPr id="55" name="Přímá spojnice 5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Přímá spojnice 64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Ovál 68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vál 73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1" name="Přímá spojnice 70"/>
            <p:cNvCxnSpPr>
              <a:stCxn id="69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3" name="Skupina 82"/>
          <p:cNvGrpSpPr/>
          <p:nvPr/>
        </p:nvGrpSpPr>
        <p:grpSpPr>
          <a:xfrm>
            <a:off x="536057" y="6232004"/>
            <a:ext cx="3528520" cy="149324"/>
            <a:chOff x="533008" y="6232004"/>
            <a:chExt cx="3528520" cy="149324"/>
          </a:xfrm>
        </p:grpSpPr>
        <p:cxnSp>
          <p:nvCxnSpPr>
            <p:cNvPr id="77" name="Přímá spojnice 76"/>
            <p:cNvCxnSpPr/>
            <p:nvPr/>
          </p:nvCxnSpPr>
          <p:spPr>
            <a:xfrm>
              <a:off x="2693248" y="6304012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Přímá spojnice 77"/>
            <p:cNvCxnSpPr/>
            <p:nvPr/>
          </p:nvCxnSpPr>
          <p:spPr>
            <a:xfrm>
              <a:off x="533008" y="6304012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9" name="Ovál 78"/>
            <p:cNvSpPr/>
            <p:nvPr/>
          </p:nvSpPr>
          <p:spPr>
            <a:xfrm>
              <a:off x="1829152" y="6232004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Ovál 79"/>
            <p:cNvSpPr/>
            <p:nvPr/>
          </p:nvSpPr>
          <p:spPr>
            <a:xfrm>
              <a:off x="2549232" y="6237312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1" name="Přímá spojnice 80"/>
            <p:cNvCxnSpPr>
              <a:stCxn id="79" idx="7"/>
              <a:endCxn id="80" idx="0"/>
            </p:cNvCxnSpPr>
            <p:nvPr/>
          </p:nvCxnSpPr>
          <p:spPr>
            <a:xfrm flipV="1">
              <a:off x="1974773" y="6237312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6" name="TextovéPole 85"/>
          <p:cNvSpPr txBox="1"/>
          <p:nvPr/>
        </p:nvSpPr>
        <p:spPr>
          <a:xfrm>
            <a:off x="6021584" y="5786100"/>
            <a:ext cx="2527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Uzavřený spínač</a:t>
            </a:r>
            <a:endParaRPr lang="cs-CZ" sz="2800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6021584" y="4849996"/>
            <a:ext cx="2525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Otevřený spínač</a:t>
            </a:r>
            <a:endParaRPr lang="cs-CZ" sz="2800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676643" y="1268760"/>
            <a:ext cx="3247349" cy="864096"/>
            <a:chOff x="395536" y="1216683"/>
            <a:chExt cx="3247349" cy="864096"/>
          </a:xfrm>
        </p:grpSpPr>
        <p:grpSp>
          <p:nvGrpSpPr>
            <p:cNvPr id="27" name="Skupina 26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22" name="Ovál 21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4" name="Přímá spojnice 23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25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3" name="Přímá spojnice 32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15338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539552" y="2420888"/>
            <a:ext cx="345638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7" name="Skupina 36"/>
          <p:cNvGrpSpPr/>
          <p:nvPr/>
        </p:nvGrpSpPr>
        <p:grpSpPr>
          <a:xfrm>
            <a:off x="1207168" y="2780928"/>
            <a:ext cx="2016224" cy="1728192"/>
            <a:chOff x="1403648" y="2780928"/>
            <a:chExt cx="2088232" cy="1728192"/>
          </a:xfrm>
        </p:grpSpPr>
        <p:cxnSp>
          <p:nvCxnSpPr>
            <p:cNvPr id="4" name="Přímá spojnice 3"/>
            <p:cNvCxnSpPr/>
            <p:nvPr/>
          </p:nvCxnSpPr>
          <p:spPr>
            <a:xfrm>
              <a:off x="1403648" y="3645024"/>
              <a:ext cx="2088232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>
              <a:off x="2339752" y="2780928"/>
              <a:ext cx="0" cy="172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Ovál 6"/>
            <p:cNvSpPr/>
            <p:nvPr/>
          </p:nvSpPr>
          <p:spPr>
            <a:xfrm>
              <a:off x="2267744" y="3573016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503484" y="5140150"/>
            <a:ext cx="3312368" cy="914400"/>
            <a:chOff x="755576" y="5130303"/>
            <a:chExt cx="3312368" cy="914400"/>
          </a:xfrm>
        </p:grpSpPr>
        <p:sp>
          <p:nvSpPr>
            <p:cNvPr id="9" name="Ovál 8"/>
            <p:cNvSpPr/>
            <p:nvPr/>
          </p:nvSpPr>
          <p:spPr>
            <a:xfrm rot="5400000">
              <a:off x="1904529" y="5130303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bg1"/>
                </a:solidFill>
              </a:endParaRPr>
            </a:p>
          </p:txBody>
        </p:sp>
        <p:cxnSp>
          <p:nvCxnSpPr>
            <p:cNvPr id="19" name="Přímá spojnice 18"/>
            <p:cNvCxnSpPr>
              <a:stCxn id="9" idx="0"/>
            </p:cNvCxnSpPr>
            <p:nvPr/>
          </p:nvCxnSpPr>
          <p:spPr>
            <a:xfrm>
              <a:off x="2818929" y="5587503"/>
              <a:ext cx="1249015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>
              <a:stCxn id="9" idx="4"/>
            </p:cNvCxnSpPr>
            <p:nvPr/>
          </p:nvCxnSpPr>
          <p:spPr>
            <a:xfrm flipH="1">
              <a:off x="755576" y="5587503"/>
              <a:ext cx="1148953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/>
            <p:nvPr/>
          </p:nvCxnSpPr>
          <p:spPr>
            <a:xfrm flipV="1">
              <a:off x="2361729" y="5267287"/>
              <a:ext cx="0" cy="660127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5" name="Skupina 44"/>
          <p:cNvGrpSpPr/>
          <p:nvPr/>
        </p:nvGrpSpPr>
        <p:grpSpPr>
          <a:xfrm>
            <a:off x="503484" y="607894"/>
            <a:ext cx="3528520" cy="869404"/>
            <a:chOff x="539552" y="908720"/>
            <a:chExt cx="3528520" cy="869404"/>
          </a:xfrm>
        </p:grpSpPr>
        <p:grpSp>
          <p:nvGrpSpPr>
            <p:cNvPr id="28" name="Skupina 27"/>
            <p:cNvGrpSpPr/>
            <p:nvPr/>
          </p:nvGrpSpPr>
          <p:grpSpPr>
            <a:xfrm>
              <a:off x="539552" y="1268760"/>
              <a:ext cx="3528520" cy="509364"/>
              <a:chOff x="539552" y="5013176"/>
              <a:chExt cx="3528520" cy="509364"/>
            </a:xfrm>
          </p:grpSpPr>
          <p:cxnSp>
            <p:nvCxnSpPr>
              <p:cNvPr id="29" name="Přímá spojnice 28"/>
              <p:cNvCxnSpPr/>
              <p:nvPr/>
            </p:nvCxnSpPr>
            <p:spPr>
              <a:xfrm>
                <a:off x="2699792" y="5445224"/>
                <a:ext cx="136828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>
                <a:off x="539552" y="5445224"/>
                <a:ext cx="1296144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1" name="Ovál 30"/>
              <p:cNvSpPr/>
              <p:nvPr/>
            </p:nvSpPr>
            <p:spPr>
              <a:xfrm>
                <a:off x="1835696" y="5373216"/>
                <a:ext cx="170606" cy="149324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" name="Ovál 31"/>
              <p:cNvSpPr/>
              <p:nvPr/>
            </p:nvSpPr>
            <p:spPr>
              <a:xfrm>
                <a:off x="2555776" y="5378524"/>
                <a:ext cx="170606" cy="144016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3" name="Přímá spojnice 32"/>
              <p:cNvCxnSpPr>
                <a:stCxn id="31" idx="7"/>
              </p:cNvCxnSpPr>
              <p:nvPr/>
            </p:nvCxnSpPr>
            <p:spPr>
              <a:xfrm flipV="1">
                <a:off x="1981317" y="5013176"/>
                <a:ext cx="574459" cy="38190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nice 38"/>
            <p:cNvCxnSpPr/>
            <p:nvPr/>
          </p:nvCxnSpPr>
          <p:spPr>
            <a:xfrm flipV="1">
              <a:off x="2123728" y="908720"/>
              <a:ext cx="0" cy="64807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 flipV="1">
              <a:off x="2361729" y="908720"/>
              <a:ext cx="0" cy="50405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1981317" y="908720"/>
              <a:ext cx="5024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8" name="TextovéPole 47"/>
          <p:cNvSpPr txBox="1"/>
          <p:nvPr/>
        </p:nvSpPr>
        <p:spPr>
          <a:xfrm>
            <a:off x="5148064" y="1215688"/>
            <a:ext cx="2707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Zvonkové tlačítko</a:t>
            </a:r>
            <a:endParaRPr lang="cs-CZ" sz="28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148064" y="3311406"/>
            <a:ext cx="34874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Vodivé spojení s uzlem</a:t>
            </a:r>
            <a:endParaRPr lang="cs-CZ" sz="28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148064" y="5178829"/>
            <a:ext cx="20786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Galvanometr</a:t>
            </a:r>
            <a:endParaRPr lang="cs-CZ" sz="28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148064" y="2060848"/>
            <a:ext cx="985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Vodič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6915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Skupina 36"/>
          <p:cNvGrpSpPr/>
          <p:nvPr/>
        </p:nvGrpSpPr>
        <p:grpSpPr>
          <a:xfrm>
            <a:off x="755576" y="1052736"/>
            <a:ext cx="3816424" cy="1152128"/>
            <a:chOff x="755576" y="1052736"/>
            <a:chExt cx="3816424" cy="1152128"/>
          </a:xfrm>
        </p:grpSpPr>
        <p:cxnSp>
          <p:nvCxnSpPr>
            <p:cNvPr id="5" name="Přímá spojnice 4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6" name="Skupina 35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" name="Přímá spojnice 2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7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5" name="Skupina 34"/>
          <p:cNvGrpSpPr/>
          <p:nvPr/>
        </p:nvGrpSpPr>
        <p:grpSpPr>
          <a:xfrm>
            <a:off x="971600" y="2880556"/>
            <a:ext cx="3600400" cy="1160512"/>
            <a:chOff x="899592" y="2348880"/>
            <a:chExt cx="3600400" cy="1160512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555776" y="2357264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2771800" y="2717304"/>
              <a:ext cx="0" cy="504056"/>
            </a:xfrm>
            <a:prstGeom prst="line">
              <a:avLst/>
            </a:prstGeom>
            <a:ln w="635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2987824" y="2348880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3203848" y="2708920"/>
              <a:ext cx="0" cy="504056"/>
            </a:xfrm>
            <a:prstGeom prst="line">
              <a:avLst/>
            </a:prstGeom>
            <a:ln w="635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>
              <a:off x="2051720" y="2348880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2267744" y="2708920"/>
              <a:ext cx="0" cy="504056"/>
            </a:xfrm>
            <a:prstGeom prst="line">
              <a:avLst/>
            </a:prstGeom>
            <a:ln w="635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3203848" y="2960948"/>
              <a:ext cx="1296144" cy="838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flipH="1">
              <a:off x="899592" y="2960948"/>
              <a:ext cx="115212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4" name="Skupina 33"/>
          <p:cNvGrpSpPr/>
          <p:nvPr/>
        </p:nvGrpSpPr>
        <p:grpSpPr>
          <a:xfrm>
            <a:off x="899592" y="4994473"/>
            <a:ext cx="3528520" cy="149324"/>
            <a:chOff x="899592" y="4365104"/>
            <a:chExt cx="3528520" cy="149324"/>
          </a:xfrm>
        </p:grpSpPr>
        <p:cxnSp>
          <p:nvCxnSpPr>
            <p:cNvPr id="23" name="Přímá spojnice 22"/>
            <p:cNvCxnSpPr/>
            <p:nvPr/>
          </p:nvCxnSpPr>
          <p:spPr>
            <a:xfrm>
              <a:off x="3059832" y="4437112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899592" y="4437112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Ovál 24"/>
            <p:cNvSpPr/>
            <p:nvPr/>
          </p:nvSpPr>
          <p:spPr>
            <a:xfrm>
              <a:off x="2195736" y="4365104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2915816" y="4370412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5292080" y="1397966"/>
            <a:ext cx="2259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Elektrický článek</a:t>
            </a:r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292080" y="4758332"/>
            <a:ext cx="1691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Zdroj napětí</a:t>
            </a:r>
            <a:endParaRPr lang="cs-CZ" sz="2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254352" y="3310371"/>
            <a:ext cx="35233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Baterie elektrických článků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17661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ELEKTRICKÝ PROUD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marL="0" indent="0" algn="just">
              <a:buNone/>
            </a:pPr>
            <a:r>
              <a:rPr lang="cs-CZ" b="1" dirty="0" smtClean="0"/>
              <a:t>Elektrický proud je tvořen usměrněným pohybem volných částic s elektrickým nábojem. </a:t>
            </a:r>
            <a:r>
              <a:rPr lang="cs-CZ" dirty="0" smtClean="0"/>
              <a:t>V kovových vodičích to jsou volné elektrony, ve vodných roztocích solí nebo kyselin volné kationty a anionty.</a:t>
            </a:r>
          </a:p>
          <a:p>
            <a:pPr marL="0" indent="0" algn="just">
              <a:buNone/>
            </a:pPr>
            <a:r>
              <a:rPr lang="cs-CZ" dirty="0" smtClean="0"/>
              <a:t>Dohodnutý směr proudu ve vnější části obvodu je </a:t>
            </a:r>
            <a:r>
              <a:rPr lang="cs-CZ" b="1" dirty="0" smtClean="0"/>
              <a:t>od kladného pólu k zápornému pólu zdroje napětí.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517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611560" y="1052736"/>
            <a:ext cx="3816424" cy="1152128"/>
            <a:chOff x="755576" y="1052736"/>
            <a:chExt cx="3816424" cy="1152128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4" name="Skupina 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5" name="Přímá spojnice 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Přímá spojnice 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9" name="Přímá spojnice 28"/>
          <p:cNvCxnSpPr/>
          <p:nvPr/>
        </p:nvCxnSpPr>
        <p:spPr>
          <a:xfrm>
            <a:off x="611560" y="1628800"/>
            <a:ext cx="0" cy="398361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8676456" y="1628800"/>
            <a:ext cx="0" cy="394375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427984" y="1628800"/>
            <a:ext cx="424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752212" y="404664"/>
            <a:ext cx="7639592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Schéma nerozvětveného elektrického obvodu</a:t>
            </a:r>
            <a:endParaRPr lang="cs-CZ" sz="3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Ovál 32"/>
          <p:cNvSpPr/>
          <p:nvPr/>
        </p:nvSpPr>
        <p:spPr>
          <a:xfrm>
            <a:off x="6513764" y="5484963"/>
            <a:ext cx="170606" cy="14932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7234691" y="5490271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35"/>
          <p:cNvCxnSpPr/>
          <p:nvPr/>
        </p:nvCxnSpPr>
        <p:spPr>
          <a:xfrm flipV="1">
            <a:off x="6646937" y="5185812"/>
            <a:ext cx="502451" cy="29915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7380312" y="5556971"/>
            <a:ext cx="1271287" cy="53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3" name="Skupina 42"/>
          <p:cNvGrpSpPr/>
          <p:nvPr/>
        </p:nvGrpSpPr>
        <p:grpSpPr>
          <a:xfrm>
            <a:off x="611560" y="5180371"/>
            <a:ext cx="3247349" cy="864096"/>
            <a:chOff x="395536" y="1216683"/>
            <a:chExt cx="3247349" cy="864096"/>
          </a:xfrm>
        </p:grpSpPr>
        <p:grpSp>
          <p:nvGrpSpPr>
            <p:cNvPr id="44" name="Skupina 43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47" name="Ovál 4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8" name="Přímá spojnice 4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9" name="Přímá spojnice 4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5" name="Přímá spojnice 44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Skupina 49"/>
          <p:cNvGrpSpPr/>
          <p:nvPr/>
        </p:nvGrpSpPr>
        <p:grpSpPr>
          <a:xfrm>
            <a:off x="3264583" y="5160440"/>
            <a:ext cx="3247349" cy="864096"/>
            <a:chOff x="395536" y="1216683"/>
            <a:chExt cx="3247349" cy="864096"/>
          </a:xfrm>
        </p:grpSpPr>
        <p:grpSp>
          <p:nvGrpSpPr>
            <p:cNvPr id="51" name="Skupina 50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54" name="Ovál 53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5" name="Přímá spojnice 54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6" name="Přímá spojnice 55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2" name="Přímá spojnice 51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ovéPole 59"/>
          <p:cNvSpPr txBox="1"/>
          <p:nvPr/>
        </p:nvSpPr>
        <p:spPr>
          <a:xfrm>
            <a:off x="1322274" y="2708920"/>
            <a:ext cx="6519605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ELEKTRICKÝ PROUD OBVODEM NEPROTÉKÁ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90919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611560" y="1052736"/>
            <a:ext cx="3816424" cy="1152128"/>
            <a:chOff x="755576" y="1052736"/>
            <a:chExt cx="3816424" cy="1152128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4" name="Skupina 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5" name="Přímá spojnice 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" name="Přímá spojnice 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9" name="Přímá spojnice 28"/>
          <p:cNvCxnSpPr/>
          <p:nvPr/>
        </p:nvCxnSpPr>
        <p:spPr>
          <a:xfrm>
            <a:off x="611560" y="1628800"/>
            <a:ext cx="0" cy="398361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8676456" y="1628800"/>
            <a:ext cx="0" cy="394375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427984" y="1628800"/>
            <a:ext cx="424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752212" y="404664"/>
            <a:ext cx="7639592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Schéma nerozvětveného elektrického obvodu</a:t>
            </a:r>
            <a:endParaRPr lang="cs-CZ" sz="3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Ovál 32"/>
          <p:cNvSpPr/>
          <p:nvPr/>
        </p:nvSpPr>
        <p:spPr>
          <a:xfrm>
            <a:off x="6513764" y="5484963"/>
            <a:ext cx="170606" cy="14932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7234691" y="5490271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35"/>
          <p:cNvCxnSpPr/>
          <p:nvPr/>
        </p:nvCxnSpPr>
        <p:spPr>
          <a:xfrm flipV="1">
            <a:off x="6646937" y="5484963"/>
            <a:ext cx="612739" cy="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7380312" y="5556971"/>
            <a:ext cx="1271287" cy="53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3" name="Skupina 42"/>
          <p:cNvGrpSpPr/>
          <p:nvPr/>
        </p:nvGrpSpPr>
        <p:grpSpPr>
          <a:xfrm>
            <a:off x="611560" y="5180371"/>
            <a:ext cx="3247349" cy="864096"/>
            <a:chOff x="395536" y="1216683"/>
            <a:chExt cx="3247349" cy="864096"/>
          </a:xfrm>
        </p:grpSpPr>
        <p:grpSp>
          <p:nvGrpSpPr>
            <p:cNvPr id="44" name="Skupina 43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47" name="Ovál 4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8" name="Přímá spojnice 4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9" name="Přímá spojnice 4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5" name="Přímá spojnice 44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TextovéPole 37"/>
          <p:cNvSpPr txBox="1"/>
          <p:nvPr/>
        </p:nvSpPr>
        <p:spPr>
          <a:xfrm>
            <a:off x="1322274" y="2708920"/>
            <a:ext cx="6112443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ELEKTRICKÝ PROUD OBVODEM PROTÉKÁ</a:t>
            </a:r>
            <a:endParaRPr lang="cs-CZ" sz="28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3264583" y="5160440"/>
            <a:ext cx="3247349" cy="864096"/>
            <a:chOff x="395536" y="1216683"/>
            <a:chExt cx="3247349" cy="864096"/>
          </a:xfrm>
        </p:grpSpPr>
        <p:grpSp>
          <p:nvGrpSpPr>
            <p:cNvPr id="40" name="Skupina 39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57" name="Ovál 5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8" name="Přímá spojnice 5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9" name="Přímá spojnice 5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1" name="Přímá spojnice 40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8336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 5"/>
          <p:cNvSpPr/>
          <p:nvPr/>
        </p:nvSpPr>
        <p:spPr>
          <a:xfrm rot="2394404">
            <a:off x="1974842" y="4379656"/>
            <a:ext cx="891345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rot="2394404">
            <a:off x="1974842" y="4811704"/>
            <a:ext cx="891345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rot="2394404">
            <a:off x="2420514" y="4379656"/>
            <a:ext cx="0" cy="8640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2843808" y="4824664"/>
            <a:ext cx="93610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1085296" y="4824664"/>
            <a:ext cx="894416" cy="159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 rot="2394404">
            <a:off x="1974842" y="2780928"/>
            <a:ext cx="891345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 rot="2394404">
            <a:off x="1974842" y="3212976"/>
            <a:ext cx="891345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rot="2394404">
            <a:off x="2420514" y="2780928"/>
            <a:ext cx="0" cy="8640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843808" y="3225936"/>
            <a:ext cx="1152128" cy="265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085296" y="3227528"/>
            <a:ext cx="89441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Skupina 15"/>
          <p:cNvGrpSpPr/>
          <p:nvPr/>
        </p:nvGrpSpPr>
        <p:grpSpPr>
          <a:xfrm>
            <a:off x="611560" y="1052736"/>
            <a:ext cx="3816424" cy="1152128"/>
            <a:chOff x="755576" y="1052736"/>
            <a:chExt cx="3816424" cy="1152128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8" name="Skupina 17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19" name="Přímá spojnice 18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2" name="Přímá spojnice 21"/>
          <p:cNvCxnSpPr/>
          <p:nvPr/>
        </p:nvCxnSpPr>
        <p:spPr>
          <a:xfrm>
            <a:off x="4427984" y="1628800"/>
            <a:ext cx="424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6156176" y="3212976"/>
            <a:ext cx="2520408" cy="1343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995936" y="3226409"/>
            <a:ext cx="129614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5292080" y="3154401"/>
            <a:ext cx="170606" cy="14932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6012160" y="3159709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27"/>
          <p:cNvCxnSpPr>
            <a:stCxn id="26" idx="7"/>
          </p:cNvCxnSpPr>
          <p:nvPr/>
        </p:nvCxnSpPr>
        <p:spPr>
          <a:xfrm flipV="1">
            <a:off x="5437701" y="2881556"/>
            <a:ext cx="502451" cy="2947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11560" y="1628800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3779912" y="3225936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1093011" y="3228590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611560" y="3228590"/>
            <a:ext cx="47373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Ovál 38"/>
          <p:cNvSpPr/>
          <p:nvPr/>
        </p:nvSpPr>
        <p:spPr>
          <a:xfrm>
            <a:off x="1043608" y="3173142"/>
            <a:ext cx="102328" cy="1118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3728620" y="3167361"/>
            <a:ext cx="102328" cy="11184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>
            <a:off x="8676456" y="1628800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952588" y="404664"/>
            <a:ext cx="723884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Schéma rozvětveného elektrického obvodu</a:t>
            </a:r>
            <a:endParaRPr lang="cs-CZ" sz="3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786426" y="5805264"/>
            <a:ext cx="6519605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ELEKTRICKÝ PROUD OBVODEM NEPROTÉKÁ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89266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/>
          <p:cNvGrpSpPr/>
          <p:nvPr/>
        </p:nvGrpSpPr>
        <p:grpSpPr>
          <a:xfrm>
            <a:off x="611560" y="1052736"/>
            <a:ext cx="3816424" cy="1152128"/>
            <a:chOff x="755576" y="1052736"/>
            <a:chExt cx="3816424" cy="1152128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8" name="Skupina 17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19" name="Přímá spojnice 18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2" name="Přímá spojnice 21"/>
          <p:cNvCxnSpPr/>
          <p:nvPr/>
        </p:nvCxnSpPr>
        <p:spPr>
          <a:xfrm>
            <a:off x="4427984" y="1628800"/>
            <a:ext cx="424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6156176" y="3212976"/>
            <a:ext cx="2520408" cy="1343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995936" y="3226409"/>
            <a:ext cx="129614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5292080" y="3154401"/>
            <a:ext cx="170606" cy="14932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6012160" y="3159709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27"/>
          <p:cNvCxnSpPr>
            <a:stCxn id="26" idx="7"/>
            <a:endCxn id="27" idx="0"/>
          </p:cNvCxnSpPr>
          <p:nvPr/>
        </p:nvCxnSpPr>
        <p:spPr>
          <a:xfrm flipV="1">
            <a:off x="5437701" y="3159709"/>
            <a:ext cx="659762" cy="165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11560" y="1628800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611560" y="3228590"/>
            <a:ext cx="47373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7" name="Skupina 56"/>
          <p:cNvGrpSpPr/>
          <p:nvPr/>
        </p:nvGrpSpPr>
        <p:grpSpPr>
          <a:xfrm>
            <a:off x="1043608" y="2780928"/>
            <a:ext cx="2952328" cy="2462824"/>
            <a:chOff x="1043608" y="2780928"/>
            <a:chExt cx="2952328" cy="2462824"/>
          </a:xfrm>
        </p:grpSpPr>
        <p:sp>
          <p:nvSpPr>
            <p:cNvPr id="6" name="Ovál 5"/>
            <p:cNvSpPr/>
            <p:nvPr/>
          </p:nvSpPr>
          <p:spPr>
            <a:xfrm rot="2394404">
              <a:off x="1974842" y="4379656"/>
              <a:ext cx="891345" cy="864096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/>
            <p:nvPr/>
          </p:nvCxnSpPr>
          <p:spPr>
            <a:xfrm rot="2394404">
              <a:off x="1974842" y="4811704"/>
              <a:ext cx="891345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rot="2394404">
              <a:off x="2420514" y="4379656"/>
              <a:ext cx="0" cy="86409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2843808" y="4824664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4"/>
            <p:cNvCxnSpPr/>
            <p:nvPr/>
          </p:nvCxnSpPr>
          <p:spPr>
            <a:xfrm flipV="1">
              <a:off x="1085296" y="4824664"/>
              <a:ext cx="894416" cy="15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Skupina 55"/>
            <p:cNvGrpSpPr/>
            <p:nvPr/>
          </p:nvGrpSpPr>
          <p:grpSpPr>
            <a:xfrm>
              <a:off x="1974842" y="2780928"/>
              <a:ext cx="891345" cy="864096"/>
              <a:chOff x="1974842" y="2780928"/>
              <a:chExt cx="891345" cy="864096"/>
            </a:xfrm>
          </p:grpSpPr>
          <p:sp>
            <p:nvSpPr>
              <p:cNvPr id="13" name="Ovál 12"/>
              <p:cNvSpPr/>
              <p:nvPr/>
            </p:nvSpPr>
            <p:spPr>
              <a:xfrm rot="2394404">
                <a:off x="1974842" y="2780928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4" name="Přímá spojnice 13"/>
              <p:cNvCxnSpPr/>
              <p:nvPr/>
            </p:nvCxnSpPr>
            <p:spPr>
              <a:xfrm rot="2394404">
                <a:off x="1974842" y="3212976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 rot="2394404">
                <a:off x="2420514" y="2780928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Přímá spojnice 10"/>
            <p:cNvCxnSpPr/>
            <p:nvPr/>
          </p:nvCxnSpPr>
          <p:spPr>
            <a:xfrm flipV="1">
              <a:off x="2843808" y="3225936"/>
              <a:ext cx="1152128" cy="265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1085296" y="3227528"/>
              <a:ext cx="89441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3779912" y="3225936"/>
              <a:ext cx="0" cy="15987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1093011" y="3228590"/>
              <a:ext cx="0" cy="15987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Ovál 38"/>
            <p:cNvSpPr/>
            <p:nvPr/>
          </p:nvSpPr>
          <p:spPr>
            <a:xfrm>
              <a:off x="1043608" y="3173142"/>
              <a:ext cx="102328" cy="11184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vál 39"/>
            <p:cNvSpPr/>
            <p:nvPr/>
          </p:nvSpPr>
          <p:spPr>
            <a:xfrm>
              <a:off x="3728620" y="3167361"/>
              <a:ext cx="102328" cy="11184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52" name="Přímá spojnice 51"/>
          <p:cNvCxnSpPr/>
          <p:nvPr/>
        </p:nvCxnSpPr>
        <p:spPr>
          <a:xfrm>
            <a:off x="8676456" y="1628800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952588" y="404664"/>
            <a:ext cx="723884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Schéma rozvětveného elektrického obvodu</a:t>
            </a:r>
            <a:endParaRPr lang="cs-CZ" sz="3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691680" y="5733256"/>
            <a:ext cx="6112443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ELEKTRICKÝ PROUD OBVODEM PROTÉKÁ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23280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/>
          <p:cNvGrpSpPr/>
          <p:nvPr/>
        </p:nvGrpSpPr>
        <p:grpSpPr>
          <a:xfrm>
            <a:off x="611560" y="1052736"/>
            <a:ext cx="3816424" cy="1152128"/>
            <a:chOff x="755576" y="1052736"/>
            <a:chExt cx="3816424" cy="1152128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8" name="Skupina 17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19" name="Přímá spojnice 18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2" name="Přímá spojnice 21"/>
          <p:cNvCxnSpPr/>
          <p:nvPr/>
        </p:nvCxnSpPr>
        <p:spPr>
          <a:xfrm>
            <a:off x="4427984" y="1628800"/>
            <a:ext cx="424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6156176" y="3212976"/>
            <a:ext cx="2520408" cy="1343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995936" y="3226409"/>
            <a:ext cx="129614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5292080" y="3154401"/>
            <a:ext cx="170606" cy="14932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6012160" y="3159709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27"/>
          <p:cNvCxnSpPr>
            <a:stCxn id="26" idx="7"/>
            <a:endCxn id="27" idx="0"/>
          </p:cNvCxnSpPr>
          <p:nvPr/>
        </p:nvCxnSpPr>
        <p:spPr>
          <a:xfrm flipV="1">
            <a:off x="5437701" y="3159709"/>
            <a:ext cx="659762" cy="165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11560" y="1628800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611560" y="3228590"/>
            <a:ext cx="47373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7" name="Skupina 56"/>
          <p:cNvGrpSpPr/>
          <p:nvPr/>
        </p:nvGrpSpPr>
        <p:grpSpPr>
          <a:xfrm>
            <a:off x="1043608" y="2780928"/>
            <a:ext cx="2952328" cy="2462824"/>
            <a:chOff x="1043608" y="2780928"/>
            <a:chExt cx="2952328" cy="2462824"/>
          </a:xfrm>
        </p:grpSpPr>
        <p:sp>
          <p:nvSpPr>
            <p:cNvPr id="6" name="Ovál 5"/>
            <p:cNvSpPr/>
            <p:nvPr/>
          </p:nvSpPr>
          <p:spPr>
            <a:xfrm rot="2394404">
              <a:off x="1974842" y="4379656"/>
              <a:ext cx="891345" cy="864096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/>
            <p:nvPr/>
          </p:nvCxnSpPr>
          <p:spPr>
            <a:xfrm rot="2394404">
              <a:off x="1974842" y="4811704"/>
              <a:ext cx="891345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rot="2394404">
              <a:off x="2420514" y="4379656"/>
              <a:ext cx="0" cy="86409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2843808" y="4824664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4"/>
            <p:cNvCxnSpPr/>
            <p:nvPr/>
          </p:nvCxnSpPr>
          <p:spPr>
            <a:xfrm flipV="1">
              <a:off x="1085296" y="4824664"/>
              <a:ext cx="894416" cy="15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Skupina 55"/>
            <p:cNvGrpSpPr/>
            <p:nvPr/>
          </p:nvGrpSpPr>
          <p:grpSpPr>
            <a:xfrm>
              <a:off x="1974842" y="2780928"/>
              <a:ext cx="891345" cy="864096"/>
              <a:chOff x="1974842" y="2780928"/>
              <a:chExt cx="891345" cy="864096"/>
            </a:xfrm>
          </p:grpSpPr>
          <p:sp>
            <p:nvSpPr>
              <p:cNvPr id="13" name="Ovál 12"/>
              <p:cNvSpPr/>
              <p:nvPr/>
            </p:nvSpPr>
            <p:spPr>
              <a:xfrm rot="2394404">
                <a:off x="1974842" y="2780928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4" name="Přímá spojnice 13"/>
              <p:cNvCxnSpPr/>
              <p:nvPr/>
            </p:nvCxnSpPr>
            <p:spPr>
              <a:xfrm rot="2394404">
                <a:off x="1974842" y="3212976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 rot="2394404">
                <a:off x="2420514" y="2780928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Přímá spojnice 10"/>
            <p:cNvCxnSpPr/>
            <p:nvPr/>
          </p:nvCxnSpPr>
          <p:spPr>
            <a:xfrm flipV="1">
              <a:off x="2843808" y="3225936"/>
              <a:ext cx="1152128" cy="265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1085296" y="3227528"/>
              <a:ext cx="89441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3779912" y="3225936"/>
              <a:ext cx="0" cy="15987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1093011" y="3228590"/>
              <a:ext cx="0" cy="15987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Ovál 38"/>
            <p:cNvSpPr/>
            <p:nvPr/>
          </p:nvSpPr>
          <p:spPr>
            <a:xfrm>
              <a:off x="1043608" y="3173142"/>
              <a:ext cx="102328" cy="11184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vál 39"/>
            <p:cNvSpPr/>
            <p:nvPr/>
          </p:nvSpPr>
          <p:spPr>
            <a:xfrm>
              <a:off x="3728620" y="3167361"/>
              <a:ext cx="102328" cy="11184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52" name="Přímá spojnice 51"/>
          <p:cNvCxnSpPr/>
          <p:nvPr/>
        </p:nvCxnSpPr>
        <p:spPr>
          <a:xfrm>
            <a:off x="8676456" y="1628800"/>
            <a:ext cx="0" cy="159872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Obdélník 52"/>
          <p:cNvSpPr/>
          <p:nvPr/>
        </p:nvSpPr>
        <p:spPr>
          <a:xfrm>
            <a:off x="952588" y="404664"/>
            <a:ext cx="7238840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Schéma rozvětveného elektrického obvodu</a:t>
            </a:r>
            <a:endParaRPr lang="cs-CZ" sz="3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848428" y="3511853"/>
            <a:ext cx="0" cy="1312811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1858540" y="2588754"/>
            <a:ext cx="1368152" cy="1"/>
          </a:xfrm>
          <a:prstGeom prst="straightConnector1">
            <a:avLst/>
          </a:prstGeom>
          <a:ln w="25400">
            <a:solidFill>
              <a:srgbClr val="92D05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1691680" y="5733256"/>
            <a:ext cx="6112443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ELEKTRICKÝ PROUD OBVODEM PROTÉKÁ</a:t>
            </a:r>
            <a:endParaRPr lang="cs-CZ" sz="2800" dirty="0"/>
          </a:p>
        </p:txBody>
      </p:sp>
      <p:cxnSp>
        <p:nvCxnSpPr>
          <p:cNvPr id="42" name="Přímá spojnice se šipkou 41"/>
          <p:cNvCxnSpPr/>
          <p:nvPr/>
        </p:nvCxnSpPr>
        <p:spPr>
          <a:xfrm>
            <a:off x="6823276" y="2595638"/>
            <a:ext cx="1368152" cy="1"/>
          </a:xfrm>
          <a:prstGeom prst="straightConnector1">
            <a:avLst/>
          </a:prstGeom>
          <a:ln w="25400">
            <a:solidFill>
              <a:srgbClr val="92D05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4898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204864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 NÁSLEDUJÍCÍM SCHEMATU URČI, KTERÉ ŽÁROVKY BUDOU SVÍTIT</a:t>
            </a:r>
          </a:p>
          <a:p>
            <a:r>
              <a:rPr lang="cs-CZ" sz="3200" dirty="0" smtClean="0"/>
              <a:t>PO UZAVŘENÍ </a:t>
            </a:r>
          </a:p>
          <a:p>
            <a:endParaRPr lang="cs-CZ" sz="3200" dirty="0" smtClean="0"/>
          </a:p>
          <a:p>
            <a:r>
              <a:rPr lang="cs-CZ" sz="3200" dirty="0" smtClean="0"/>
              <a:t>SPÍNAČE I</a:t>
            </a:r>
          </a:p>
          <a:p>
            <a:r>
              <a:rPr lang="cs-CZ" sz="3200" dirty="0"/>
              <a:t>SPÍNAČE </a:t>
            </a:r>
            <a:r>
              <a:rPr lang="cs-CZ" sz="3200" dirty="0" smtClean="0"/>
              <a:t>II</a:t>
            </a:r>
          </a:p>
          <a:p>
            <a:r>
              <a:rPr lang="cs-CZ" sz="3200" dirty="0"/>
              <a:t>SPÍNAČE </a:t>
            </a:r>
            <a:r>
              <a:rPr lang="cs-CZ" sz="3200" dirty="0" smtClean="0"/>
              <a:t>I A </a:t>
            </a:r>
            <a:r>
              <a:rPr lang="cs-CZ" sz="3200" dirty="0"/>
              <a:t>SPÍNAČE </a:t>
            </a:r>
            <a:r>
              <a:rPr lang="cs-CZ" sz="3200" dirty="0" smtClean="0"/>
              <a:t>II SOUČASNĚ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39752" y="1052736"/>
            <a:ext cx="28962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OPAKOVÁNÍ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10376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/>
          <p:cNvGrpSpPr/>
          <p:nvPr/>
        </p:nvGrpSpPr>
        <p:grpSpPr>
          <a:xfrm>
            <a:off x="963178" y="1988840"/>
            <a:ext cx="3247349" cy="864096"/>
            <a:chOff x="395536" y="1216683"/>
            <a:chExt cx="3247349" cy="864096"/>
          </a:xfrm>
        </p:grpSpPr>
        <p:grpSp>
          <p:nvGrpSpPr>
            <p:cNvPr id="24" name="Skupina 23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27" name="Ovál 2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8" name="Přímá spojnice 2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Přímá spojnice 24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963178" y="3068960"/>
            <a:ext cx="3247349" cy="864096"/>
            <a:chOff x="395536" y="1216683"/>
            <a:chExt cx="3247349" cy="864096"/>
          </a:xfrm>
        </p:grpSpPr>
        <p:grpSp>
          <p:nvGrpSpPr>
            <p:cNvPr id="31" name="Skupina 30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34" name="Ovál 33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5" name="Přímá spojnice 34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Přímá spojnice 31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963178" y="5229200"/>
            <a:ext cx="3247349" cy="864096"/>
            <a:chOff x="395536" y="1216683"/>
            <a:chExt cx="3247349" cy="864096"/>
          </a:xfrm>
        </p:grpSpPr>
        <p:grpSp>
          <p:nvGrpSpPr>
            <p:cNvPr id="38" name="Skupina 37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41" name="Ovál 40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2" name="Přímá spojnice 41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nice 38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8" name="Přímá spojnice 47"/>
          <p:cNvCxnSpPr/>
          <p:nvPr/>
        </p:nvCxnSpPr>
        <p:spPr>
          <a:xfrm>
            <a:off x="963178" y="764704"/>
            <a:ext cx="0" cy="48766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207310" y="4725144"/>
            <a:ext cx="0" cy="9054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0" name="Skupina 49"/>
          <p:cNvGrpSpPr/>
          <p:nvPr/>
        </p:nvGrpSpPr>
        <p:grpSpPr>
          <a:xfrm>
            <a:off x="960594" y="188640"/>
            <a:ext cx="3246716" cy="1152128"/>
            <a:chOff x="755576" y="1052736"/>
            <a:chExt cx="3816424" cy="1152128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52" name="Skupina 51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53" name="Přímá spojnice 52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nice 53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6" name="Přímá spojnice 55"/>
          <p:cNvCxnSpPr/>
          <p:nvPr/>
        </p:nvCxnSpPr>
        <p:spPr>
          <a:xfrm>
            <a:off x="4211960" y="764704"/>
            <a:ext cx="0" cy="5653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Přímá spojnice 56"/>
          <p:cNvCxnSpPr>
            <a:endCxn id="73" idx="0"/>
          </p:cNvCxnSpPr>
          <p:nvPr/>
        </p:nvCxnSpPr>
        <p:spPr>
          <a:xfrm>
            <a:off x="4211960" y="1945030"/>
            <a:ext cx="11733" cy="21655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3" name="Skupina 82"/>
          <p:cNvGrpSpPr/>
          <p:nvPr/>
        </p:nvGrpSpPr>
        <p:grpSpPr>
          <a:xfrm>
            <a:off x="3923928" y="4110590"/>
            <a:ext cx="385068" cy="614554"/>
            <a:chOff x="3923928" y="4110590"/>
            <a:chExt cx="385068" cy="614554"/>
          </a:xfrm>
        </p:grpSpPr>
        <p:sp>
          <p:nvSpPr>
            <p:cNvPr id="72" name="Ovál 71"/>
            <p:cNvSpPr/>
            <p:nvPr/>
          </p:nvSpPr>
          <p:spPr>
            <a:xfrm>
              <a:off x="4138390" y="4581128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Ovál 72"/>
            <p:cNvSpPr/>
            <p:nvPr/>
          </p:nvSpPr>
          <p:spPr>
            <a:xfrm>
              <a:off x="4138390" y="4110590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4" name="Přímá spojnice 73"/>
            <p:cNvCxnSpPr/>
            <p:nvPr/>
          </p:nvCxnSpPr>
          <p:spPr>
            <a:xfrm>
              <a:off x="3923928" y="4139900"/>
              <a:ext cx="253286" cy="44234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8" name="Ovál 77"/>
          <p:cNvSpPr/>
          <p:nvPr/>
        </p:nvSpPr>
        <p:spPr>
          <a:xfrm>
            <a:off x="4109814" y="229294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vál 78"/>
          <p:cNvSpPr/>
          <p:nvPr/>
        </p:nvSpPr>
        <p:spPr>
          <a:xfrm>
            <a:off x="852582" y="339299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vál 79"/>
          <p:cNvSpPr/>
          <p:nvPr/>
        </p:nvSpPr>
        <p:spPr>
          <a:xfrm>
            <a:off x="855166" y="2321261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vál 80"/>
          <p:cNvSpPr/>
          <p:nvPr/>
        </p:nvSpPr>
        <p:spPr>
          <a:xfrm>
            <a:off x="4102515" y="337306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2" name="Skupina 81"/>
          <p:cNvGrpSpPr/>
          <p:nvPr/>
        </p:nvGrpSpPr>
        <p:grpSpPr>
          <a:xfrm>
            <a:off x="3890744" y="1330476"/>
            <a:ext cx="385068" cy="614554"/>
            <a:chOff x="3890744" y="1330476"/>
            <a:chExt cx="385068" cy="614554"/>
          </a:xfrm>
        </p:grpSpPr>
        <p:sp>
          <p:nvSpPr>
            <p:cNvPr id="61" name="Ovál 60"/>
            <p:cNvSpPr/>
            <p:nvPr/>
          </p:nvSpPr>
          <p:spPr>
            <a:xfrm>
              <a:off x="4105206" y="180101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vál 61"/>
            <p:cNvSpPr/>
            <p:nvPr/>
          </p:nvSpPr>
          <p:spPr>
            <a:xfrm>
              <a:off x="4105206" y="1330476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5" name="Přímá spojnice 64"/>
            <p:cNvCxnSpPr/>
            <p:nvPr/>
          </p:nvCxnSpPr>
          <p:spPr>
            <a:xfrm>
              <a:off x="3890744" y="1359786"/>
              <a:ext cx="253286" cy="44234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6" name="TextovéPole 85"/>
          <p:cNvSpPr txBox="1"/>
          <p:nvPr/>
        </p:nvSpPr>
        <p:spPr>
          <a:xfrm>
            <a:off x="4572000" y="1226691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4572000" y="4006805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18937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/>
          <p:cNvGrpSpPr/>
          <p:nvPr/>
        </p:nvGrpSpPr>
        <p:grpSpPr>
          <a:xfrm>
            <a:off x="963178" y="1988840"/>
            <a:ext cx="3247349" cy="864096"/>
            <a:chOff x="395536" y="1216683"/>
            <a:chExt cx="3247349" cy="864096"/>
          </a:xfrm>
        </p:grpSpPr>
        <p:grpSp>
          <p:nvGrpSpPr>
            <p:cNvPr id="24" name="Skupina 23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27" name="Ovál 2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8" name="Přímá spojnice 2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Přímá spojnice 24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963178" y="3068960"/>
            <a:ext cx="3247349" cy="864096"/>
            <a:chOff x="395536" y="1216683"/>
            <a:chExt cx="3247349" cy="864096"/>
          </a:xfrm>
        </p:grpSpPr>
        <p:grpSp>
          <p:nvGrpSpPr>
            <p:cNvPr id="31" name="Skupina 30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34" name="Ovál 33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5" name="Přímá spojnice 34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Přímá spojnice 31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963178" y="5229200"/>
            <a:ext cx="3247349" cy="864096"/>
            <a:chOff x="395536" y="1216683"/>
            <a:chExt cx="3247349" cy="864096"/>
          </a:xfrm>
        </p:grpSpPr>
        <p:grpSp>
          <p:nvGrpSpPr>
            <p:cNvPr id="38" name="Skupina 37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41" name="Ovál 40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2" name="Přímá spojnice 41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nice 38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8" name="Přímá spojnice 47"/>
          <p:cNvCxnSpPr/>
          <p:nvPr/>
        </p:nvCxnSpPr>
        <p:spPr>
          <a:xfrm>
            <a:off x="963178" y="764704"/>
            <a:ext cx="0" cy="48766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207310" y="4725144"/>
            <a:ext cx="0" cy="9054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0" name="Skupina 49"/>
          <p:cNvGrpSpPr/>
          <p:nvPr/>
        </p:nvGrpSpPr>
        <p:grpSpPr>
          <a:xfrm>
            <a:off x="960594" y="177894"/>
            <a:ext cx="3246716" cy="1152128"/>
            <a:chOff x="755576" y="1052736"/>
            <a:chExt cx="3816424" cy="1152128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52" name="Skupina 51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53" name="Přímá spojnice 52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nice 53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6" name="Přímá spojnice 55"/>
          <p:cNvCxnSpPr/>
          <p:nvPr/>
        </p:nvCxnSpPr>
        <p:spPr>
          <a:xfrm>
            <a:off x="4211960" y="764704"/>
            <a:ext cx="0" cy="5653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Přímá spojnice 56"/>
          <p:cNvCxnSpPr>
            <a:endCxn id="73" idx="0"/>
          </p:cNvCxnSpPr>
          <p:nvPr/>
        </p:nvCxnSpPr>
        <p:spPr>
          <a:xfrm>
            <a:off x="4211960" y="1945030"/>
            <a:ext cx="11733" cy="21655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Ovál 60"/>
          <p:cNvSpPr/>
          <p:nvPr/>
        </p:nvSpPr>
        <p:spPr>
          <a:xfrm>
            <a:off x="4105206" y="1801014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vál 61"/>
          <p:cNvSpPr/>
          <p:nvPr/>
        </p:nvSpPr>
        <p:spPr>
          <a:xfrm>
            <a:off x="4105206" y="1330476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5" name="Přímá spojnice 64"/>
          <p:cNvCxnSpPr>
            <a:stCxn id="62" idx="2"/>
          </p:cNvCxnSpPr>
          <p:nvPr/>
        </p:nvCxnSpPr>
        <p:spPr>
          <a:xfrm>
            <a:off x="4105206" y="1402484"/>
            <a:ext cx="38824" cy="399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Ovál 71"/>
          <p:cNvSpPr/>
          <p:nvPr/>
        </p:nvSpPr>
        <p:spPr>
          <a:xfrm>
            <a:off x="4138390" y="4581128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vál 72"/>
          <p:cNvSpPr/>
          <p:nvPr/>
        </p:nvSpPr>
        <p:spPr>
          <a:xfrm>
            <a:off x="4138390" y="4110590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4" name="Přímá spojnice 73"/>
          <p:cNvCxnSpPr/>
          <p:nvPr/>
        </p:nvCxnSpPr>
        <p:spPr>
          <a:xfrm>
            <a:off x="3923928" y="4139900"/>
            <a:ext cx="253286" cy="44234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4109814" y="229294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852582" y="339299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855166" y="2321261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4102515" y="337306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4572000" y="1226691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572000" y="4006805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18193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/>
          <p:cNvGrpSpPr/>
          <p:nvPr/>
        </p:nvGrpSpPr>
        <p:grpSpPr>
          <a:xfrm>
            <a:off x="963178" y="1988840"/>
            <a:ext cx="3247349" cy="864096"/>
            <a:chOff x="395536" y="1216683"/>
            <a:chExt cx="3247349" cy="864096"/>
          </a:xfrm>
        </p:grpSpPr>
        <p:grpSp>
          <p:nvGrpSpPr>
            <p:cNvPr id="24" name="Skupina 23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27" name="Ovál 2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8" name="Přímá spojnice 2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Přímá spojnice 24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963178" y="3068960"/>
            <a:ext cx="3247349" cy="864096"/>
            <a:chOff x="395536" y="1216683"/>
            <a:chExt cx="3247349" cy="864096"/>
          </a:xfrm>
        </p:grpSpPr>
        <p:grpSp>
          <p:nvGrpSpPr>
            <p:cNvPr id="31" name="Skupina 30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34" name="Ovál 33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5" name="Přímá spojnice 34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Přímá spojnice 31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963178" y="5229200"/>
            <a:ext cx="3247349" cy="864096"/>
            <a:chOff x="395536" y="1216683"/>
            <a:chExt cx="3247349" cy="864096"/>
          </a:xfrm>
        </p:grpSpPr>
        <p:grpSp>
          <p:nvGrpSpPr>
            <p:cNvPr id="38" name="Skupina 37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41" name="Ovál 40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2" name="Přímá spojnice 41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nice 38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8" name="Přímá spojnice 47"/>
          <p:cNvCxnSpPr/>
          <p:nvPr/>
        </p:nvCxnSpPr>
        <p:spPr>
          <a:xfrm>
            <a:off x="963178" y="764704"/>
            <a:ext cx="0" cy="48766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207310" y="4725144"/>
            <a:ext cx="0" cy="9054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0" name="Skupina 49"/>
          <p:cNvGrpSpPr/>
          <p:nvPr/>
        </p:nvGrpSpPr>
        <p:grpSpPr>
          <a:xfrm>
            <a:off x="960594" y="177894"/>
            <a:ext cx="3246716" cy="1152128"/>
            <a:chOff x="755576" y="1052736"/>
            <a:chExt cx="3816424" cy="1152128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52" name="Skupina 51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53" name="Přímá spojnice 52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nice 53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6" name="Přímá spojnice 55"/>
          <p:cNvCxnSpPr/>
          <p:nvPr/>
        </p:nvCxnSpPr>
        <p:spPr>
          <a:xfrm>
            <a:off x="4211960" y="764704"/>
            <a:ext cx="0" cy="5653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Přímá spojnice 56"/>
          <p:cNvCxnSpPr>
            <a:endCxn id="73" idx="0"/>
          </p:cNvCxnSpPr>
          <p:nvPr/>
        </p:nvCxnSpPr>
        <p:spPr>
          <a:xfrm>
            <a:off x="4211960" y="1945030"/>
            <a:ext cx="11733" cy="21655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Ovál 60"/>
          <p:cNvSpPr/>
          <p:nvPr/>
        </p:nvSpPr>
        <p:spPr>
          <a:xfrm>
            <a:off x="4105206" y="1801014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vál 61"/>
          <p:cNvSpPr/>
          <p:nvPr/>
        </p:nvSpPr>
        <p:spPr>
          <a:xfrm>
            <a:off x="4105206" y="1330476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5" name="Přímá spojnice 64"/>
          <p:cNvCxnSpPr>
            <a:stCxn id="62" idx="2"/>
          </p:cNvCxnSpPr>
          <p:nvPr/>
        </p:nvCxnSpPr>
        <p:spPr>
          <a:xfrm>
            <a:off x="4105206" y="1402484"/>
            <a:ext cx="38824" cy="399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Ovál 71"/>
          <p:cNvSpPr/>
          <p:nvPr/>
        </p:nvSpPr>
        <p:spPr>
          <a:xfrm>
            <a:off x="4138390" y="4581128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vál 72"/>
          <p:cNvSpPr/>
          <p:nvPr/>
        </p:nvSpPr>
        <p:spPr>
          <a:xfrm>
            <a:off x="4138390" y="4110590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4" name="Přímá spojnice 73"/>
          <p:cNvCxnSpPr>
            <a:stCxn id="73" idx="2"/>
          </p:cNvCxnSpPr>
          <p:nvPr/>
        </p:nvCxnSpPr>
        <p:spPr>
          <a:xfrm>
            <a:off x="4138390" y="4182598"/>
            <a:ext cx="38824" cy="399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4109814" y="229294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852582" y="339299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855166" y="2321261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4102515" y="337306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4572000" y="1226691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572000" y="4006805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33083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/>
          <p:cNvGrpSpPr/>
          <p:nvPr/>
        </p:nvGrpSpPr>
        <p:grpSpPr>
          <a:xfrm>
            <a:off x="963178" y="1988840"/>
            <a:ext cx="3247349" cy="864096"/>
            <a:chOff x="395536" y="1216683"/>
            <a:chExt cx="3247349" cy="864096"/>
          </a:xfrm>
        </p:grpSpPr>
        <p:grpSp>
          <p:nvGrpSpPr>
            <p:cNvPr id="24" name="Skupina 23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27" name="Ovál 2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8" name="Přímá spojnice 2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Přímá spojnice 24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963178" y="3068960"/>
            <a:ext cx="3247349" cy="864096"/>
            <a:chOff x="395536" y="1216683"/>
            <a:chExt cx="3247349" cy="864096"/>
          </a:xfrm>
        </p:grpSpPr>
        <p:grpSp>
          <p:nvGrpSpPr>
            <p:cNvPr id="31" name="Skupina 30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34" name="Ovál 33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5" name="Přímá spojnice 34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Přímá spojnice 31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963178" y="5229200"/>
            <a:ext cx="3247349" cy="864096"/>
            <a:chOff x="395536" y="1216683"/>
            <a:chExt cx="3247349" cy="864096"/>
          </a:xfrm>
        </p:grpSpPr>
        <p:grpSp>
          <p:nvGrpSpPr>
            <p:cNvPr id="38" name="Skupina 37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41" name="Ovál 40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2" name="Přímá spojnice 41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nice 38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8" name="Přímá spojnice 47"/>
          <p:cNvCxnSpPr/>
          <p:nvPr/>
        </p:nvCxnSpPr>
        <p:spPr>
          <a:xfrm>
            <a:off x="963178" y="764704"/>
            <a:ext cx="0" cy="48766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207310" y="4725144"/>
            <a:ext cx="0" cy="9054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0" name="Skupina 49"/>
          <p:cNvGrpSpPr/>
          <p:nvPr/>
        </p:nvGrpSpPr>
        <p:grpSpPr>
          <a:xfrm>
            <a:off x="960594" y="177894"/>
            <a:ext cx="3246716" cy="1152128"/>
            <a:chOff x="755576" y="1052736"/>
            <a:chExt cx="3816424" cy="1152128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52" name="Skupina 51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53" name="Přímá spojnice 52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nice 53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6" name="Přímá spojnice 55"/>
          <p:cNvCxnSpPr/>
          <p:nvPr/>
        </p:nvCxnSpPr>
        <p:spPr>
          <a:xfrm>
            <a:off x="4211960" y="764704"/>
            <a:ext cx="0" cy="5653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Přímá spojnice 56"/>
          <p:cNvCxnSpPr>
            <a:endCxn id="73" idx="0"/>
          </p:cNvCxnSpPr>
          <p:nvPr/>
        </p:nvCxnSpPr>
        <p:spPr>
          <a:xfrm>
            <a:off x="4211960" y="1945030"/>
            <a:ext cx="11733" cy="21655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Ovál 60"/>
          <p:cNvSpPr/>
          <p:nvPr/>
        </p:nvSpPr>
        <p:spPr>
          <a:xfrm>
            <a:off x="4105206" y="1801014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vál 61"/>
          <p:cNvSpPr/>
          <p:nvPr/>
        </p:nvSpPr>
        <p:spPr>
          <a:xfrm>
            <a:off x="4105206" y="1330476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5" name="Přímá spojnice 64"/>
          <p:cNvCxnSpPr/>
          <p:nvPr/>
        </p:nvCxnSpPr>
        <p:spPr>
          <a:xfrm>
            <a:off x="3890744" y="1359786"/>
            <a:ext cx="253286" cy="44234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Ovál 71"/>
          <p:cNvSpPr/>
          <p:nvPr/>
        </p:nvSpPr>
        <p:spPr>
          <a:xfrm>
            <a:off x="4138390" y="4581128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vál 72"/>
          <p:cNvSpPr/>
          <p:nvPr/>
        </p:nvSpPr>
        <p:spPr>
          <a:xfrm>
            <a:off x="4138390" y="4110590"/>
            <a:ext cx="170606" cy="14401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4" name="Přímá spojnice 73"/>
          <p:cNvCxnSpPr/>
          <p:nvPr/>
        </p:nvCxnSpPr>
        <p:spPr>
          <a:xfrm>
            <a:off x="4105206" y="4110590"/>
            <a:ext cx="72008" cy="47165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8" name="Ovál 77"/>
          <p:cNvSpPr/>
          <p:nvPr/>
        </p:nvSpPr>
        <p:spPr>
          <a:xfrm>
            <a:off x="4109814" y="229294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vál 78"/>
          <p:cNvSpPr/>
          <p:nvPr/>
        </p:nvSpPr>
        <p:spPr>
          <a:xfrm>
            <a:off x="852582" y="339299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vál 79"/>
          <p:cNvSpPr/>
          <p:nvPr/>
        </p:nvSpPr>
        <p:spPr>
          <a:xfrm>
            <a:off x="855166" y="2321261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vál 80"/>
          <p:cNvSpPr/>
          <p:nvPr/>
        </p:nvSpPr>
        <p:spPr>
          <a:xfrm>
            <a:off x="4102515" y="337306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4572000" y="1226691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572000" y="4006805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9233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/>
          <p:cNvGrpSpPr/>
          <p:nvPr/>
        </p:nvGrpSpPr>
        <p:grpSpPr>
          <a:xfrm>
            <a:off x="963178" y="1988840"/>
            <a:ext cx="3247349" cy="864096"/>
            <a:chOff x="395536" y="1216683"/>
            <a:chExt cx="3247349" cy="864096"/>
          </a:xfrm>
        </p:grpSpPr>
        <p:grpSp>
          <p:nvGrpSpPr>
            <p:cNvPr id="24" name="Skupina 23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27" name="Ovál 26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8" name="Přímá spojnice 27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Přímá spojnice 24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963178" y="3068960"/>
            <a:ext cx="3247349" cy="864096"/>
            <a:chOff x="395536" y="1216683"/>
            <a:chExt cx="3247349" cy="864096"/>
          </a:xfrm>
        </p:grpSpPr>
        <p:grpSp>
          <p:nvGrpSpPr>
            <p:cNvPr id="31" name="Skupina 30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34" name="Ovál 33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5" name="Přímá spojnice 34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Přímá spojnice 31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963178" y="5229200"/>
            <a:ext cx="3247349" cy="864096"/>
            <a:chOff x="395536" y="1216683"/>
            <a:chExt cx="3247349" cy="864096"/>
          </a:xfrm>
        </p:grpSpPr>
        <p:grpSp>
          <p:nvGrpSpPr>
            <p:cNvPr id="38" name="Skupina 37"/>
            <p:cNvGrpSpPr/>
            <p:nvPr/>
          </p:nvGrpSpPr>
          <p:grpSpPr>
            <a:xfrm rot="2574113">
              <a:off x="1561377" y="1216683"/>
              <a:ext cx="891345" cy="864096"/>
              <a:chOff x="1830826" y="2348880"/>
              <a:chExt cx="891345" cy="864096"/>
            </a:xfrm>
          </p:grpSpPr>
          <p:sp>
            <p:nvSpPr>
              <p:cNvPr id="41" name="Ovál 40"/>
              <p:cNvSpPr/>
              <p:nvPr/>
            </p:nvSpPr>
            <p:spPr>
              <a:xfrm>
                <a:off x="1830826" y="2348880"/>
                <a:ext cx="891345" cy="86409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2" name="Přímá spojnice 41"/>
              <p:cNvCxnSpPr/>
              <p:nvPr/>
            </p:nvCxnSpPr>
            <p:spPr>
              <a:xfrm>
                <a:off x="1830826" y="2780928"/>
                <a:ext cx="89134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>
                <a:off x="2276498" y="2348880"/>
                <a:ext cx="0" cy="86409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nice 38"/>
            <p:cNvCxnSpPr/>
            <p:nvPr/>
          </p:nvCxnSpPr>
          <p:spPr>
            <a:xfrm>
              <a:off x="395536" y="1645955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2454234" y="1628800"/>
              <a:ext cx="118865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8" name="Přímá spojnice 47"/>
          <p:cNvCxnSpPr/>
          <p:nvPr/>
        </p:nvCxnSpPr>
        <p:spPr>
          <a:xfrm>
            <a:off x="963178" y="764704"/>
            <a:ext cx="0" cy="487661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207310" y="4725144"/>
            <a:ext cx="0" cy="9054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0" name="Skupina 49"/>
          <p:cNvGrpSpPr/>
          <p:nvPr/>
        </p:nvGrpSpPr>
        <p:grpSpPr>
          <a:xfrm>
            <a:off x="960594" y="188640"/>
            <a:ext cx="3246716" cy="1152128"/>
            <a:chOff x="755576" y="1052736"/>
            <a:chExt cx="3816424" cy="1152128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52" name="Skupina 51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53" name="Přímá spojnice 52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Přímá spojnice 53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Přímá spojnice 54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6" name="Přímá spojnice 55"/>
          <p:cNvCxnSpPr/>
          <p:nvPr/>
        </p:nvCxnSpPr>
        <p:spPr>
          <a:xfrm>
            <a:off x="4211960" y="764704"/>
            <a:ext cx="0" cy="5653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Přímá spojnice 56"/>
          <p:cNvCxnSpPr>
            <a:endCxn id="73" idx="0"/>
          </p:cNvCxnSpPr>
          <p:nvPr/>
        </p:nvCxnSpPr>
        <p:spPr>
          <a:xfrm>
            <a:off x="4211960" y="1945030"/>
            <a:ext cx="11733" cy="216556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3" name="Skupina 82"/>
          <p:cNvGrpSpPr/>
          <p:nvPr/>
        </p:nvGrpSpPr>
        <p:grpSpPr>
          <a:xfrm>
            <a:off x="3923928" y="4110590"/>
            <a:ext cx="385068" cy="614554"/>
            <a:chOff x="3923928" y="4110590"/>
            <a:chExt cx="385068" cy="614554"/>
          </a:xfrm>
        </p:grpSpPr>
        <p:sp>
          <p:nvSpPr>
            <p:cNvPr id="72" name="Ovál 71"/>
            <p:cNvSpPr/>
            <p:nvPr/>
          </p:nvSpPr>
          <p:spPr>
            <a:xfrm>
              <a:off x="4138390" y="4581128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Ovál 72"/>
            <p:cNvSpPr/>
            <p:nvPr/>
          </p:nvSpPr>
          <p:spPr>
            <a:xfrm>
              <a:off x="4138390" y="4110590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4" name="Přímá spojnice 73"/>
            <p:cNvCxnSpPr/>
            <p:nvPr/>
          </p:nvCxnSpPr>
          <p:spPr>
            <a:xfrm>
              <a:off x="3923928" y="4139900"/>
              <a:ext cx="253286" cy="44234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8" name="Ovál 77"/>
          <p:cNvSpPr/>
          <p:nvPr/>
        </p:nvSpPr>
        <p:spPr>
          <a:xfrm>
            <a:off x="4109814" y="229294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vál 78"/>
          <p:cNvSpPr/>
          <p:nvPr/>
        </p:nvSpPr>
        <p:spPr>
          <a:xfrm>
            <a:off x="852582" y="339299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vál 79"/>
          <p:cNvSpPr/>
          <p:nvPr/>
        </p:nvSpPr>
        <p:spPr>
          <a:xfrm>
            <a:off x="855166" y="2321261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vál 80"/>
          <p:cNvSpPr/>
          <p:nvPr/>
        </p:nvSpPr>
        <p:spPr>
          <a:xfrm>
            <a:off x="4102515" y="3373065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2" name="Skupina 81"/>
          <p:cNvGrpSpPr/>
          <p:nvPr/>
        </p:nvGrpSpPr>
        <p:grpSpPr>
          <a:xfrm>
            <a:off x="3890744" y="1330476"/>
            <a:ext cx="385068" cy="614554"/>
            <a:chOff x="3890744" y="1330476"/>
            <a:chExt cx="385068" cy="614554"/>
          </a:xfrm>
        </p:grpSpPr>
        <p:sp>
          <p:nvSpPr>
            <p:cNvPr id="61" name="Ovál 60"/>
            <p:cNvSpPr/>
            <p:nvPr/>
          </p:nvSpPr>
          <p:spPr>
            <a:xfrm>
              <a:off x="4105206" y="180101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vál 61"/>
            <p:cNvSpPr/>
            <p:nvPr/>
          </p:nvSpPr>
          <p:spPr>
            <a:xfrm>
              <a:off x="4105206" y="1330476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5" name="Přímá spojnice 64"/>
            <p:cNvCxnSpPr/>
            <p:nvPr/>
          </p:nvCxnSpPr>
          <p:spPr>
            <a:xfrm>
              <a:off x="3890744" y="1359786"/>
              <a:ext cx="253286" cy="44234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6" name="TextovéPole 85"/>
          <p:cNvSpPr txBox="1"/>
          <p:nvPr/>
        </p:nvSpPr>
        <p:spPr>
          <a:xfrm>
            <a:off x="4572000" y="1226691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4572000" y="4006805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03637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204864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 NÁSLEDUJÍCÍM SCHEMATU URČI, KTERÉ SPÍNAČE </a:t>
            </a:r>
            <a:r>
              <a:rPr lang="cs-CZ" sz="3200" dirty="0" smtClean="0"/>
              <a:t>MUSÍ BÝT </a:t>
            </a:r>
            <a:r>
              <a:rPr lang="cs-CZ" sz="3200" dirty="0" smtClean="0"/>
              <a:t>UZAVŘENY, ABY ZVONIL :</a:t>
            </a:r>
          </a:p>
          <a:p>
            <a:endParaRPr lang="cs-CZ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ZVONEK 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ZVONEK II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OBA ZVONKY SOUČASNĚ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39752" y="1052736"/>
            <a:ext cx="28962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OPAKOVÁNÍ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389598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594450"/>
            <a:ext cx="4809154" cy="509364"/>
            <a:chOff x="539552" y="5013176"/>
            <a:chExt cx="4694153" cy="50936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3913398"/>
            <a:ext cx="3528520" cy="509364"/>
            <a:chOff x="539552" y="5013176"/>
            <a:chExt cx="3528520" cy="50936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5733256"/>
            <a:ext cx="3528520" cy="509364"/>
            <a:chOff x="539552" y="5013176"/>
            <a:chExt cx="3528520" cy="50936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3304870" y="4347172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Obdélník 48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80198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594450"/>
            <a:ext cx="4809154" cy="509364"/>
            <a:chOff x="539552" y="5013176"/>
            <a:chExt cx="4694153" cy="50936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4273438"/>
            <a:ext cx="3528520" cy="149324"/>
            <a:chOff x="539552" y="5373216"/>
            <a:chExt cx="3528520" cy="14932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  <a:endCxn id="12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5733256"/>
            <a:ext cx="3528520" cy="509364"/>
            <a:chOff x="539552" y="5013176"/>
            <a:chExt cx="3528520" cy="50936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304870" y="4347172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76326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954490"/>
            <a:ext cx="4809154" cy="149324"/>
            <a:chOff x="539552" y="5373216"/>
            <a:chExt cx="4694153" cy="14932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  <a:endCxn id="6" idx="0"/>
            </p:cNvCxnSpPr>
            <p:nvPr/>
          </p:nvCxnSpPr>
          <p:spPr>
            <a:xfrm flipV="1">
              <a:off x="1981318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3913398"/>
            <a:ext cx="3528520" cy="509364"/>
            <a:chOff x="539552" y="5013176"/>
            <a:chExt cx="3528520" cy="50936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5733256"/>
            <a:ext cx="3528520" cy="509364"/>
            <a:chOff x="539552" y="5013176"/>
            <a:chExt cx="3528520" cy="50936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304870" y="4347172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99552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954490"/>
            <a:ext cx="4809154" cy="149324"/>
            <a:chOff x="539552" y="5373216"/>
            <a:chExt cx="4694153" cy="14932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  <a:endCxn id="6" idx="0"/>
            </p:cNvCxnSpPr>
            <p:nvPr/>
          </p:nvCxnSpPr>
          <p:spPr>
            <a:xfrm flipV="1">
              <a:off x="1981318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4273438"/>
            <a:ext cx="3528520" cy="149324"/>
            <a:chOff x="539552" y="5373216"/>
            <a:chExt cx="3528520" cy="14932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  <a:endCxn id="12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5733256"/>
            <a:ext cx="3528520" cy="509364"/>
            <a:chOff x="539552" y="5013176"/>
            <a:chExt cx="3528520" cy="50936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3304870" y="4347172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bdélník 44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18111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594450"/>
            <a:ext cx="4809154" cy="509364"/>
            <a:chOff x="539552" y="5013176"/>
            <a:chExt cx="4694153" cy="50936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3913398"/>
            <a:ext cx="3528520" cy="509364"/>
            <a:chOff x="539552" y="5013176"/>
            <a:chExt cx="3528520" cy="50936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6093296"/>
            <a:ext cx="3528520" cy="149324"/>
            <a:chOff x="539552" y="5373216"/>
            <a:chExt cx="3528520" cy="14932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  <a:endCxn id="18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304870" y="4347172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51888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954490"/>
            <a:ext cx="4809154" cy="149324"/>
            <a:chOff x="539552" y="5373216"/>
            <a:chExt cx="4694153" cy="14932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  <a:endCxn id="6" idx="1"/>
            </p:cNvCxnSpPr>
            <p:nvPr/>
          </p:nvCxnSpPr>
          <p:spPr>
            <a:xfrm>
              <a:off x="1981318" y="5395084"/>
              <a:ext cx="599443" cy="453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3913398"/>
            <a:ext cx="3528520" cy="509364"/>
            <a:chOff x="539552" y="5013176"/>
            <a:chExt cx="3528520" cy="50936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6093296"/>
            <a:ext cx="3528520" cy="149324"/>
            <a:chOff x="539552" y="5373216"/>
            <a:chExt cx="3528520" cy="14932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  <a:endCxn id="18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304870" y="4347172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33309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594450"/>
            <a:ext cx="4809154" cy="509364"/>
            <a:chOff x="539552" y="5013176"/>
            <a:chExt cx="4694153" cy="50936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</p:cNvCxnSpPr>
            <p:nvPr/>
          </p:nvCxnSpPr>
          <p:spPr>
            <a:xfrm flipV="1">
              <a:off x="1981317" y="5013176"/>
              <a:ext cx="574459" cy="3819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4273438"/>
            <a:ext cx="3528520" cy="149324"/>
            <a:chOff x="539552" y="5373216"/>
            <a:chExt cx="3528520" cy="14932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  <a:endCxn id="12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6093296"/>
            <a:ext cx="3528520" cy="149324"/>
            <a:chOff x="539552" y="5373216"/>
            <a:chExt cx="3528520" cy="14932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  <a:endCxn id="18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304870" y="4341648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62322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1943" y="954490"/>
            <a:ext cx="4809154" cy="149324"/>
            <a:chOff x="539552" y="5373216"/>
            <a:chExt cx="4694153" cy="149324"/>
          </a:xfrm>
        </p:grpSpPr>
        <p:cxnSp>
          <p:nvCxnSpPr>
            <p:cNvPr id="3" name="Přímá spojnice 2"/>
            <p:cNvCxnSpPr/>
            <p:nvPr/>
          </p:nvCxnSpPr>
          <p:spPr>
            <a:xfrm>
              <a:off x="2699792" y="5445224"/>
              <a:ext cx="2533913" cy="53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Přímá spojnice 3"/>
            <p:cNvCxnSpPr/>
            <p:nvPr/>
          </p:nvCxnSpPr>
          <p:spPr>
            <a:xfrm>
              <a:off x="539552" y="5428285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Ovál 4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nice 6"/>
            <p:cNvCxnSpPr>
              <a:stCxn id="5" idx="7"/>
              <a:endCxn id="6" idx="0"/>
            </p:cNvCxnSpPr>
            <p:nvPr/>
          </p:nvCxnSpPr>
          <p:spPr>
            <a:xfrm flipV="1">
              <a:off x="1981318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" name="Skupina 7"/>
          <p:cNvGrpSpPr/>
          <p:nvPr/>
        </p:nvGrpSpPr>
        <p:grpSpPr>
          <a:xfrm>
            <a:off x="4571872" y="4273438"/>
            <a:ext cx="3528520" cy="149324"/>
            <a:chOff x="539552" y="5373216"/>
            <a:chExt cx="3528520" cy="149324"/>
          </a:xfrm>
        </p:grpSpPr>
        <p:cxnSp>
          <p:nvCxnSpPr>
            <p:cNvPr id="9" name="Přímá spojnice 8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Ovál 10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12"/>
            <p:cNvCxnSpPr>
              <a:stCxn id="11" idx="7"/>
              <a:endCxn id="12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767241" y="6093296"/>
            <a:ext cx="3528520" cy="149324"/>
            <a:chOff x="539552" y="5373216"/>
            <a:chExt cx="3528520" cy="149324"/>
          </a:xfrm>
        </p:grpSpPr>
        <p:cxnSp>
          <p:nvCxnSpPr>
            <p:cNvPr id="15" name="Přímá spojnice 14"/>
            <p:cNvCxnSpPr/>
            <p:nvPr/>
          </p:nvCxnSpPr>
          <p:spPr>
            <a:xfrm>
              <a:off x="2699792" y="5445224"/>
              <a:ext cx="13682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539552" y="5445224"/>
              <a:ext cx="129614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vál 16"/>
            <p:cNvSpPr/>
            <p:nvPr/>
          </p:nvSpPr>
          <p:spPr>
            <a:xfrm>
              <a:off x="1835696" y="5373216"/>
              <a:ext cx="170606" cy="14932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2555776" y="5378524"/>
              <a:ext cx="170606" cy="144016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nice 18"/>
            <p:cNvCxnSpPr>
              <a:stCxn id="17" idx="7"/>
              <a:endCxn id="18" idx="0"/>
            </p:cNvCxnSpPr>
            <p:nvPr/>
          </p:nvCxnSpPr>
          <p:spPr>
            <a:xfrm flipV="1">
              <a:off x="1981317" y="5378524"/>
              <a:ext cx="659762" cy="1656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0" name="Skupina 19"/>
          <p:cNvGrpSpPr/>
          <p:nvPr/>
        </p:nvGrpSpPr>
        <p:grpSpPr>
          <a:xfrm>
            <a:off x="5551097" y="116632"/>
            <a:ext cx="2549295" cy="1224136"/>
            <a:chOff x="942585" y="3633226"/>
            <a:chExt cx="2549295" cy="1224136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942585" y="4552391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V="1">
              <a:off x="1878689" y="4245294"/>
              <a:ext cx="0" cy="30709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seč 24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755576" y="3439934"/>
            <a:ext cx="2549295" cy="1224136"/>
            <a:chOff x="942585" y="3633226"/>
            <a:chExt cx="2549295" cy="1224136"/>
          </a:xfrm>
        </p:grpSpPr>
        <p:cxnSp>
          <p:nvCxnSpPr>
            <p:cNvPr id="27" name="Přímá spojnice 26"/>
            <p:cNvCxnSpPr/>
            <p:nvPr/>
          </p:nvCxnSpPr>
          <p:spPr>
            <a:xfrm>
              <a:off x="942585" y="4543605"/>
              <a:ext cx="936104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 flipV="1">
              <a:off x="2337327" y="4538465"/>
              <a:ext cx="1154553" cy="514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V="1">
              <a:off x="1878689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 flipV="1">
              <a:off x="2337327" y="4245294"/>
              <a:ext cx="0" cy="2880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Výseč 30"/>
            <p:cNvSpPr/>
            <p:nvPr/>
          </p:nvSpPr>
          <p:spPr>
            <a:xfrm rot="5400000">
              <a:off x="1511660" y="3597222"/>
              <a:ext cx="1224136" cy="1296144"/>
            </a:xfrm>
            <a:prstGeom prst="pie">
              <a:avLst>
                <a:gd name="adj1" fmla="val 5454249"/>
                <a:gd name="adj2" fmla="val 16200000"/>
              </a:avLst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283968" y="5589240"/>
            <a:ext cx="3816424" cy="1152128"/>
            <a:chOff x="755576" y="1052736"/>
            <a:chExt cx="3816424" cy="1152128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555776" y="1052736"/>
              <a:ext cx="0" cy="115212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34" name="Skupina 33"/>
            <p:cNvGrpSpPr/>
            <p:nvPr/>
          </p:nvGrpSpPr>
          <p:grpSpPr>
            <a:xfrm>
              <a:off x="755576" y="1412776"/>
              <a:ext cx="3816424" cy="504056"/>
              <a:chOff x="755576" y="1412776"/>
              <a:chExt cx="3816424" cy="504056"/>
            </a:xfrm>
          </p:grpSpPr>
          <p:cxnSp>
            <p:nvCxnSpPr>
              <p:cNvPr id="35" name="Přímá spojnice 34"/>
              <p:cNvCxnSpPr/>
              <p:nvPr/>
            </p:nvCxnSpPr>
            <p:spPr>
              <a:xfrm>
                <a:off x="755576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>
                <a:off x="2771800" y="1412776"/>
                <a:ext cx="0" cy="504056"/>
              </a:xfrm>
              <a:prstGeom prst="line">
                <a:avLst/>
              </a:prstGeom>
              <a:ln w="635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2771800" y="1628800"/>
                <a:ext cx="1800200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Přímá spojnice 38"/>
          <p:cNvCxnSpPr/>
          <p:nvPr/>
        </p:nvCxnSpPr>
        <p:spPr>
          <a:xfrm>
            <a:off x="8100392" y="1002596"/>
            <a:ext cx="0" cy="517364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61250" y="1013530"/>
            <a:ext cx="0" cy="5162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3304870" y="4347172"/>
            <a:ext cx="12670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Obdélník 42"/>
          <p:cNvSpPr/>
          <p:nvPr/>
        </p:nvSpPr>
        <p:spPr>
          <a:xfrm>
            <a:off x="1035294" y="2541702"/>
            <a:ext cx="194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I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5784557" y="1340768"/>
            <a:ext cx="2065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/>
              <a:t>ZVONEK </a:t>
            </a:r>
            <a:r>
              <a:rPr lang="cs-CZ" sz="3600" dirty="0" smtClean="0"/>
              <a:t>II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936719" y="4898630"/>
            <a:ext cx="1782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563451" y="1340768"/>
            <a:ext cx="2016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III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785985" y="3269168"/>
            <a:ext cx="1899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SPÍNAČ II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350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908720"/>
            <a:ext cx="4479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ODKAZY A LITERATURA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9" y="2156547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doc. RNDr. Růžena Kolářová, CSc. </a:t>
            </a:r>
            <a:r>
              <a:rPr lang="cs-CZ" sz="2400" dirty="0"/>
              <a:t>PaeDr. Jiří </a:t>
            </a:r>
            <a:r>
              <a:rPr lang="cs-CZ" sz="2400" dirty="0" err="1"/>
              <a:t>Bohuněk</a:t>
            </a:r>
            <a:r>
              <a:rPr lang="cs-CZ" sz="2400" dirty="0"/>
              <a:t>, Fyzika pro </a:t>
            </a:r>
            <a:r>
              <a:rPr lang="cs-CZ" sz="2400" dirty="0" smtClean="0"/>
              <a:t>8. </a:t>
            </a:r>
            <a:r>
              <a:rPr lang="cs-CZ" sz="2400" dirty="0"/>
              <a:t>ročník základní </a:t>
            </a:r>
            <a:r>
              <a:rPr lang="cs-CZ" sz="2400" dirty="0" smtClean="0"/>
              <a:t>školy Nakladatelství </a:t>
            </a:r>
            <a:r>
              <a:rPr lang="cs-CZ" sz="2400" dirty="0"/>
              <a:t>Prometheus spol. s r.o</a:t>
            </a:r>
            <a:r>
              <a:rPr lang="cs-CZ" sz="2400" dirty="0" smtClean="0"/>
              <a:t>. v roce  1999, </a:t>
            </a:r>
            <a:r>
              <a:rPr lang="cs-CZ" sz="2400" dirty="0"/>
              <a:t>ISBN </a:t>
            </a:r>
            <a:r>
              <a:rPr lang="cs-CZ" sz="2400" dirty="0" smtClean="0"/>
              <a:t>80 - 7196  - 149  - 3</a:t>
            </a:r>
          </a:p>
          <a:p>
            <a:endParaRPr lang="cs-CZ" sz="2400" dirty="0" smtClean="0"/>
          </a:p>
          <a:p>
            <a:r>
              <a:rPr lang="cs-CZ" sz="2400" dirty="0" smtClean="0"/>
              <a:t>Obrazový archiv autora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46657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404</Words>
  <Application>Microsoft Office PowerPoint</Application>
  <PresentationFormat>Předvádění na obrazovce (4:3)</PresentationFormat>
  <Paragraphs>125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Snímek 1</vt:lpstr>
      <vt:lpstr> ELEKTRICKÝ PROUD </vt:lpstr>
      <vt:lpstr>Schematické značky</vt:lpstr>
      <vt:lpstr>Snímek 4</vt:lpstr>
      <vt:lpstr>Snímek 5</vt:lpstr>
      <vt:lpstr>Snímek 6</vt:lpstr>
      <vt:lpstr>ELEKTRICKÝ PROUD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Schematické značky</dc:title>
  <dc:creator>Radek</dc:creator>
  <cp:lastModifiedBy>Dum</cp:lastModifiedBy>
  <cp:revision>38</cp:revision>
  <dcterms:created xsi:type="dcterms:W3CDTF">2013-04-24T19:27:13Z</dcterms:created>
  <dcterms:modified xsi:type="dcterms:W3CDTF">2013-07-05T12:14:34Z</dcterms:modified>
</cp:coreProperties>
</file>