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1" r:id="rId4"/>
    <p:sldId id="264" r:id="rId5"/>
    <p:sldId id="262" r:id="rId6"/>
    <p:sldId id="263" r:id="rId7"/>
    <p:sldId id="265" r:id="rId8"/>
    <p:sldId id="266" r:id="rId9"/>
    <p:sldId id="270" r:id="rId10"/>
    <p:sldId id="271" r:id="rId11"/>
    <p:sldId id="273" r:id="rId12"/>
    <p:sldId id="267" r:id="rId13"/>
    <p:sldId id="269" r:id="rId14"/>
    <p:sldId id="276" r:id="rId15"/>
    <p:sldId id="277" r:id="rId16"/>
    <p:sldId id="275" r:id="rId17"/>
    <p:sldId id="278" r:id="rId18"/>
    <p:sldId id="279" r:id="rId19"/>
    <p:sldId id="280" r:id="rId20"/>
    <p:sldId id="27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0145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1608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0200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8031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0225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190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1530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5410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8957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4665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842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AECFB-BBB4-495A-A3DD-E739C64F7361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FD1C1-FFCD-4527-995C-7CA668AED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4847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AIM-9L_DF-ST-82-10199.jpg" TargetMode="External"/><Relationship Id="rId2" Type="http://schemas.openxmlformats.org/officeDocument/2006/relationships/hyperlink" Target="http://commons.wikimedia.org/wiki/File:Periskop_museum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Spieg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28154057"/>
              </p:ext>
            </p:extLst>
          </p:nvPr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Světelné jevy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24403888"/>
              </p:ext>
            </p:extLst>
          </p:nvPr>
        </p:nvGraphicFramePr>
        <p:xfrm>
          <a:off x="1331913" y="3933825"/>
          <a:ext cx="6477000" cy="184404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VY_32_INOVACE_F_17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Zobrazení rovinným zrcadlem, zrcadla v praxi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naučí jak konstruovat obraz vytvořený odrazem na rovinném zrcadle, osvojí si, co je zdánlivý obraz, použití rovinných a kulových zrcadel, vyřeší problémové úlohy se  zrcadly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37123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ZOBRAZENÍ ROVINNÝM ZRCADLEM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Fyzika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3561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ZOBRAZENÍ SVÍTÍCÍHO BODU ROVINNÝM ZRCADLEM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616506"/>
            <a:ext cx="8229600" cy="4493351"/>
          </a:xfrm>
        </p:spPr>
      </p:pic>
      <p:sp>
        <p:nvSpPr>
          <p:cNvPr id="13" name="Ovál 12"/>
          <p:cNvSpPr/>
          <p:nvPr/>
        </p:nvSpPr>
        <p:spPr>
          <a:xfrm>
            <a:off x="6408204" y="2708920"/>
            <a:ext cx="108012" cy="10801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547664" y="2732604"/>
            <a:ext cx="108012" cy="10801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092" y="4568932"/>
            <a:ext cx="1454633" cy="108012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83568" y="2840616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sz="5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2708920"/>
            <a:ext cx="7200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r>
              <a:rPr lang="cs-CZ" sz="5400" baseline="30000" dirty="0" smtClean="0"/>
              <a:t>´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1683853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Odražené světlo tvoří rozbíhavý světelný </a:t>
            </a:r>
            <a:r>
              <a:rPr lang="cs-CZ" sz="2400" dirty="0" smtClean="0"/>
              <a:t>svazek, </a:t>
            </a:r>
            <a:r>
              <a:rPr lang="cs-CZ" sz="2400" dirty="0" smtClean="0"/>
              <a:t>jako by paprsky vycházely z jednoho bodu A</a:t>
            </a:r>
            <a:r>
              <a:rPr lang="cs-CZ" sz="2400" baseline="30000" dirty="0" smtClean="0"/>
              <a:t>´</a:t>
            </a:r>
            <a:r>
              <a:rPr lang="cs-CZ" sz="2400" dirty="0" smtClean="0"/>
              <a:t> za zrcadlem. Ve skutečnosti však světlo nemůže proniknout za zrcadlo, které je neprůsvitné. Proto bod A</a:t>
            </a:r>
            <a:r>
              <a:rPr lang="cs-CZ" sz="2400" baseline="30000" dirty="0" smtClean="0"/>
              <a:t>´</a:t>
            </a:r>
            <a:r>
              <a:rPr lang="cs-CZ" sz="2400" dirty="0" smtClean="0"/>
              <a:t> nazýváme zdánlivý obraz svítícího bodu A, který je před zrcadlem.</a:t>
            </a:r>
          </a:p>
          <a:p>
            <a:endParaRPr lang="cs-CZ" sz="2400" dirty="0"/>
          </a:p>
          <a:p>
            <a:r>
              <a:rPr lang="cs-CZ" sz="2400" dirty="0" smtClean="0"/>
              <a:t>Bod a jeho obraz jsou souměrně sdružené podle roviny zrcadla. 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30935" y="3933056"/>
            <a:ext cx="8009437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Obraz v rovinném zrcadle je zdánlivý, stejně velký jako</a:t>
            </a:r>
          </a:p>
          <a:p>
            <a:pPr algn="ctr"/>
            <a:r>
              <a:rPr lang="cs-CZ" sz="2800" dirty="0" smtClean="0"/>
              <a:t>předmět a je stranově převrácený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4854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196752"/>
            <a:ext cx="9108504" cy="5661248"/>
          </a:xfrm>
        </p:spPr>
      </p:pic>
      <p:sp>
        <p:nvSpPr>
          <p:cNvPr id="6" name="TextovéPole 5"/>
          <p:cNvSpPr txBox="1"/>
          <p:nvPr/>
        </p:nvSpPr>
        <p:spPr>
          <a:xfrm>
            <a:off x="539552" y="476671"/>
            <a:ext cx="80203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ZOBRAZENÍ PŘEDMĚTU ROVINNÝM ZRCADLEM</a:t>
            </a:r>
            <a:endParaRPr lang="cs-CZ" sz="3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4581129"/>
            <a:ext cx="1454633" cy="10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587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4067944" y="1124744"/>
            <a:ext cx="0" cy="4392488"/>
          </a:xfrm>
          <a:prstGeom prst="line">
            <a:avLst/>
          </a:prstGeom>
          <a:ln w="38100" cmpd="thickThin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39552" y="1124744"/>
            <a:ext cx="3528392" cy="1728192"/>
          </a:xfrm>
          <a:prstGeom prst="line">
            <a:avLst/>
          </a:prstGeom>
          <a:ln w="3810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91680" y="2852936"/>
            <a:ext cx="4968552" cy="0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043608" y="2852936"/>
            <a:ext cx="3024336" cy="15841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084737" y="1268760"/>
            <a:ext cx="3024336" cy="1584176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303748" y="980728"/>
            <a:ext cx="1780989" cy="187220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979712" y="2852936"/>
            <a:ext cx="2088232" cy="208823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067944" y="758932"/>
            <a:ext cx="2088232" cy="2088232"/>
          </a:xfrm>
          <a:prstGeom prst="straightConnector1">
            <a:avLst/>
          </a:prstGeom>
          <a:ln w="38100">
            <a:solidFill>
              <a:srgbClr val="FFC000"/>
            </a:solidFill>
            <a:prstDash val="lg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99462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3123" y="404664"/>
            <a:ext cx="8559357" cy="50783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NAPIŠ SLOVO </a:t>
            </a: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FYZIKA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 SEŠITU TAK, ABY BYLO 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MOŽNÉ HO SPRÁVNĚ PŘEČÍST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 ROVINNÉM ZRCADLE</a:t>
            </a:r>
          </a:p>
        </p:txBody>
      </p:sp>
    </p:spTree>
    <p:extLst>
      <p:ext uri="{BB962C8B-B14F-4D97-AF65-F5344CB8AC3E}">
        <p14:creationId xmlns:p14="http://schemas.microsoft.com/office/powerpoint/2010/main" xmlns="" val="46126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790" y="1412776"/>
            <a:ext cx="9024715" cy="377026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39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FYZIKA</a:t>
            </a:r>
            <a:endParaRPr lang="cs-CZ" sz="239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290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se šipkou 4"/>
          <p:cNvCxnSpPr/>
          <p:nvPr/>
        </p:nvCxnSpPr>
        <p:spPr>
          <a:xfrm>
            <a:off x="461407" y="5949280"/>
            <a:ext cx="3462521" cy="0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4415709" y="5715254"/>
            <a:ext cx="732355" cy="468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4716016" y="836712"/>
            <a:ext cx="16412" cy="511256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716016" y="836712"/>
            <a:ext cx="2946191" cy="0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338608" y="602686"/>
            <a:ext cx="732355" cy="468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27584" y="2131178"/>
            <a:ext cx="2592056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PERISKOP</a:t>
            </a:r>
            <a:endParaRPr lang="cs-CZ" sz="4800" dirty="0"/>
          </a:p>
        </p:txBody>
      </p:sp>
      <p:sp>
        <p:nvSpPr>
          <p:cNvPr id="13" name="Obdélník 12"/>
          <p:cNvSpPr/>
          <p:nvPr/>
        </p:nvSpPr>
        <p:spPr>
          <a:xfrm>
            <a:off x="3923928" y="404664"/>
            <a:ext cx="1512168" cy="60486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760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se šipkou 4"/>
          <p:cNvCxnSpPr/>
          <p:nvPr/>
        </p:nvCxnSpPr>
        <p:spPr>
          <a:xfrm>
            <a:off x="467544" y="5949280"/>
            <a:ext cx="4326617" cy="0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4415709" y="5715254"/>
            <a:ext cx="732355" cy="468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4716016" y="836712"/>
            <a:ext cx="16412" cy="511256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716016" y="836712"/>
            <a:ext cx="2946191" cy="0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338608" y="602686"/>
            <a:ext cx="732355" cy="468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27584" y="2131178"/>
            <a:ext cx="2592056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PERISKOP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3923928" y="404664"/>
            <a:ext cx="1512168" cy="6048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4860032" y="980728"/>
            <a:ext cx="180020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004048" y="3429000"/>
            <a:ext cx="1656184" cy="22862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666934" y="3140968"/>
            <a:ext cx="1990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ROVINNÁ ZRCADLA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5061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PERISKOP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3336" y="1340768"/>
            <a:ext cx="2938045" cy="4785395"/>
          </a:xfrm>
        </p:spPr>
      </p:pic>
    </p:spTree>
    <p:extLst>
      <p:ext uri="{BB962C8B-B14F-4D97-AF65-F5344CB8AC3E}">
        <p14:creationId xmlns:p14="http://schemas.microsoft.com/office/powerpoint/2010/main" xmlns="" val="1741979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/>
          <p:cNvCxnSpPr/>
          <p:nvPr/>
        </p:nvCxnSpPr>
        <p:spPr>
          <a:xfrm>
            <a:off x="611560" y="1772816"/>
            <a:ext cx="2448272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611560" y="4221088"/>
            <a:ext cx="2448272" cy="0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5292080" y="3429000"/>
            <a:ext cx="2448272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292080" y="2708920"/>
            <a:ext cx="2448272" cy="0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35896" y="1411009"/>
            <a:ext cx="576064" cy="64807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767637" y="3104964"/>
            <a:ext cx="576064" cy="64807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427984" y="3987062"/>
            <a:ext cx="732355" cy="468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427983" y="2474894"/>
            <a:ext cx="732355" cy="468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3029965" y="764704"/>
            <a:ext cx="2982195" cy="4824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5805264"/>
            <a:ext cx="55899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CO SE SKRÝVÁ UVNITŘ SKŘÍŇKY?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0630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/>
          <p:cNvCxnSpPr/>
          <p:nvPr/>
        </p:nvCxnSpPr>
        <p:spPr>
          <a:xfrm>
            <a:off x="467544" y="1772816"/>
            <a:ext cx="3456384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467544" y="4221088"/>
            <a:ext cx="4326617" cy="0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923928" y="3429000"/>
            <a:ext cx="3816424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794161" y="2708920"/>
            <a:ext cx="2946191" cy="0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35896" y="1411009"/>
            <a:ext cx="576064" cy="64807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35896" y="3140968"/>
            <a:ext cx="576064" cy="64807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427984" y="3987062"/>
            <a:ext cx="732355" cy="468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427983" y="2474894"/>
            <a:ext cx="732355" cy="468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794160" y="2708920"/>
            <a:ext cx="1" cy="151216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23928" y="1753930"/>
            <a:ext cx="0" cy="167507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3029965" y="764704"/>
            <a:ext cx="2982195" cy="48245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5805264"/>
            <a:ext cx="4441216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ČTYŘI ROVINNÁ ZRCADLA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0155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KULOVÁ ZRCADLA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vyrobena z části odrazné kulové PLOCHY</a:t>
            </a:r>
          </a:p>
          <a:p>
            <a:endParaRPr lang="cs-CZ" dirty="0"/>
          </a:p>
          <a:p>
            <a:r>
              <a:rPr lang="cs-CZ" dirty="0" smtClean="0"/>
              <a:t>VYPUKLÁ – světlo se odráží od vnějšího povrchu kulové plochy</a:t>
            </a:r>
          </a:p>
          <a:p>
            <a:r>
              <a:rPr lang="cs-CZ" dirty="0" smtClean="0"/>
              <a:t>DUTÁ - </a:t>
            </a:r>
            <a:r>
              <a:rPr lang="cs-CZ" dirty="0"/>
              <a:t>světlo se odráží od </a:t>
            </a:r>
            <a:r>
              <a:rPr lang="cs-CZ" dirty="0" smtClean="0"/>
              <a:t>vnitřního </a:t>
            </a:r>
            <a:r>
              <a:rPr lang="cs-CZ" dirty="0"/>
              <a:t>povrchu kulové plochy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345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638918"/>
            <a:ext cx="8229600" cy="4448526"/>
          </a:xfrm>
        </p:spPr>
      </p:pic>
      <p:sp>
        <p:nvSpPr>
          <p:cNvPr id="5" name="Nadpis 5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ODRAZ SVAZKU ROVNOBĚŽNÝCH PAPRSKŮ VYPUKLÝM ZRCADLEM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4149080"/>
            <a:ext cx="396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0489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8496" y="1340768"/>
            <a:ext cx="5257800" cy="4497388"/>
          </a:xfrm>
        </p:spPr>
      </p:pic>
      <p:sp>
        <p:nvSpPr>
          <p:cNvPr id="5" name="TextovéPole 4"/>
          <p:cNvSpPr txBox="1"/>
          <p:nvPr/>
        </p:nvSpPr>
        <p:spPr>
          <a:xfrm>
            <a:off x="5004048" y="4279556"/>
            <a:ext cx="396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endParaRPr lang="cs-CZ" sz="3600" dirty="0"/>
          </a:p>
        </p:txBody>
      </p:sp>
      <p:sp>
        <p:nvSpPr>
          <p:cNvPr id="6" name="Nadpis 5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ODRAZ SVAZKU ROVNOBĚŽNÝCH PAPRSKŮ DUTÝM ZRCADLEM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2514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Vlastnosti obrazu, který vzniká v dutém kulovém zrcadle, závisí na vzdálenosti předmětu </a:t>
            </a:r>
            <a:r>
              <a:rPr lang="cs-CZ" dirty="0" smtClean="0"/>
              <a:t>                     od </a:t>
            </a:r>
            <a:r>
              <a:rPr lang="cs-CZ" dirty="0" smtClean="0"/>
              <a:t>zrcadla.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Obraz, který vzniká ve vypuklém zrcadle je nezávisle na vzdálenosti předmětu od zrcadla zdánlivý, přímý a zmenšený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2603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DUTÝCH ZRCADEL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Medicína, světlomety, promítací přístroje, zbraně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2656512"/>
            <a:ext cx="6624736" cy="3988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72434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POUŽITÍ </a:t>
            </a:r>
            <a:r>
              <a:rPr lang="cs-CZ" dirty="0" smtClean="0"/>
              <a:t>VYPUKLÝCH </a:t>
            </a:r>
            <a:r>
              <a:rPr lang="cs-CZ" dirty="0"/>
              <a:t>ZRCADEL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Křižovatky, zpětná zrcátka motorových vozidel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276872"/>
            <a:ext cx="576064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543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0547" y="1916832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PaeDr. Jiří </a:t>
            </a:r>
            <a:r>
              <a:rPr lang="cs-CZ" dirty="0" err="1"/>
              <a:t>Bohuněk</a:t>
            </a:r>
            <a:r>
              <a:rPr lang="cs-CZ" dirty="0"/>
              <a:t>, doc. RNDr. Růžena Kolářová, CSc. Fyzika pro 7. ročník základní školy Nakladatelství Prometheus spol. s r.o. v roce  2000, ISBN 80 - 7196-119 -1 </a:t>
            </a:r>
          </a:p>
          <a:p>
            <a:endParaRPr lang="cs-CZ" dirty="0" smtClean="0"/>
          </a:p>
          <a:p>
            <a:r>
              <a:rPr lang="cs-CZ" dirty="0" smtClean="0"/>
              <a:t>SCHIRM</a:t>
            </a:r>
            <a:r>
              <a:rPr lang="cs-CZ" dirty="0"/>
              <a:t>, Christian. </a:t>
            </a:r>
            <a:r>
              <a:rPr lang="cs-CZ" i="1" dirty="0"/>
              <a:t>Periskop</a:t>
            </a:r>
            <a:r>
              <a:rPr lang="cs-CZ" dirty="0"/>
              <a:t> [online]. [cit. 25.5.2013].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commons.wikimedia.org/wiki/File:Periskop_museum.jpg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MANSKE, </a:t>
            </a:r>
            <a:r>
              <a:rPr lang="cs-CZ" dirty="0" err="1"/>
              <a:t>Magnus</a:t>
            </a:r>
            <a:r>
              <a:rPr lang="cs-CZ" dirty="0"/>
              <a:t>. </a:t>
            </a:r>
            <a:r>
              <a:rPr lang="cs-CZ" i="1" dirty="0"/>
              <a:t>AIM - 9L</a:t>
            </a:r>
            <a:r>
              <a:rPr lang="cs-CZ" dirty="0"/>
              <a:t> [online]. [cit. 25.5.2013].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en.wikipedia.org/wiki/File:AIM-9L_DF-ST-82-10199.jpg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HOGERVORST</a:t>
            </a:r>
            <a:r>
              <a:rPr lang="cs-CZ" dirty="0"/>
              <a:t>, </a:t>
            </a:r>
            <a:r>
              <a:rPr lang="cs-CZ" dirty="0" err="1"/>
              <a:t>Gerard</a:t>
            </a:r>
            <a:r>
              <a:rPr lang="cs-CZ" dirty="0"/>
              <a:t>. </a:t>
            </a:r>
            <a:r>
              <a:rPr lang="cs-CZ" i="1" dirty="0"/>
              <a:t>Zrcadlo</a:t>
            </a:r>
            <a:r>
              <a:rPr lang="cs-CZ" dirty="0"/>
              <a:t> [online]. [cit. 25.5.2013].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cs.wikipedia.org/wiki/Soubor:Spiegel.jpg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Galerie Microsoft Office</a:t>
            </a:r>
          </a:p>
          <a:p>
            <a:endParaRPr lang="cs-CZ" dirty="0" smtClean="0"/>
          </a:p>
          <a:p>
            <a:r>
              <a:rPr lang="cs-CZ" dirty="0" smtClean="0"/>
              <a:t>Archiv autora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908720"/>
            <a:ext cx="44798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ODKAZY A LITERATURA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62227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424</Words>
  <Application>Microsoft Office PowerPoint</Application>
  <PresentationFormat>Předvádění na obrazovce (4:3)</PresentationFormat>
  <Paragraphs>79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ZOBRAZENÍ ROVINNÝM ZRCADLEM</vt:lpstr>
      <vt:lpstr>ZOBRAZENÍ SVÍTÍCÍHO BODU ROVINNÝM ZRCADLEM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PERISKOP</vt:lpstr>
      <vt:lpstr>Snímek 12</vt:lpstr>
      <vt:lpstr>Snímek 13</vt:lpstr>
      <vt:lpstr>KULOVÁ ZRCADLA</vt:lpstr>
      <vt:lpstr>Snímek 15</vt:lpstr>
      <vt:lpstr>Snímek 16</vt:lpstr>
      <vt:lpstr>Snímek 17</vt:lpstr>
      <vt:lpstr>POUŽITÍ DUTÝCH ZRCADEL</vt:lpstr>
      <vt:lpstr>POUŽITÍ VYPUKLÝCH ZRCADEL</vt:lpstr>
      <vt:lpstr>Snímek 20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Dum</cp:lastModifiedBy>
  <cp:revision>28</cp:revision>
  <dcterms:created xsi:type="dcterms:W3CDTF">2013-05-22T21:33:00Z</dcterms:created>
  <dcterms:modified xsi:type="dcterms:W3CDTF">2013-07-05T12:49:15Z</dcterms:modified>
</cp:coreProperties>
</file>