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6"/>
  </p:notesMasterIdLst>
  <p:sldIdLst>
    <p:sldId id="257" r:id="rId2"/>
    <p:sldId id="258" r:id="rId3"/>
    <p:sldId id="259" r:id="rId4"/>
    <p:sldId id="271" r:id="rId5"/>
    <p:sldId id="268" r:id="rId6"/>
    <p:sldId id="263" r:id="rId7"/>
    <p:sldId id="269" r:id="rId8"/>
    <p:sldId id="272" r:id="rId9"/>
    <p:sldId id="273" r:id="rId10"/>
    <p:sldId id="274" r:id="rId11"/>
    <p:sldId id="275" r:id="rId12"/>
    <p:sldId id="276" r:id="rId13"/>
    <p:sldId id="277" r:id="rId14"/>
    <p:sldId id="27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107E4B-64DD-4B26-8167-C03FEB765F1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0636F4-99CB-46B5-9A19-F5727B286B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212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D0DB1-31B9-495C-8996-D656F2CA72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755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97C8094-A9F9-49CD-B4F6-A0677D0D9261}" type="datetimeFigureOut">
              <a:rPr lang="cs-CZ" smtClean="0"/>
              <a:t>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7624" y="4509120"/>
            <a:ext cx="712879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prstClr val="black"/>
                </a:solidFill>
              </a:rPr>
              <a:t>Název DUM:  </a:t>
            </a:r>
            <a:r>
              <a:rPr lang="cs-CZ" sz="1400" dirty="0" smtClean="0">
                <a:solidFill>
                  <a:prstClr val="black"/>
                </a:solidFill>
              </a:rPr>
              <a:t>VY_32_INOVACE_VII_2_10   past </a:t>
            </a:r>
            <a:r>
              <a:rPr lang="cs-CZ" sz="1400" dirty="0" err="1" smtClean="0">
                <a:solidFill>
                  <a:prstClr val="black"/>
                </a:solidFill>
              </a:rPr>
              <a:t>simple</a:t>
            </a:r>
            <a:r>
              <a:rPr lang="cs-CZ" sz="1400" dirty="0" smtClean="0">
                <a:solidFill>
                  <a:prstClr val="black"/>
                </a:solidFill>
              </a:rPr>
              <a:t> „to </a:t>
            </a:r>
            <a:r>
              <a:rPr lang="cs-CZ" sz="1400" dirty="0" err="1" smtClean="0">
                <a:solidFill>
                  <a:prstClr val="black"/>
                </a:solidFill>
              </a:rPr>
              <a:t>be</a:t>
            </a:r>
            <a:r>
              <a:rPr lang="cs-CZ" sz="1400" dirty="0" smtClean="0">
                <a:solidFill>
                  <a:prstClr val="black"/>
                </a:solidFill>
              </a:rPr>
              <a:t>“ – negative, </a:t>
            </a:r>
            <a:r>
              <a:rPr lang="cs-CZ" sz="1400" dirty="0" err="1" smtClean="0">
                <a:solidFill>
                  <a:prstClr val="black"/>
                </a:solidFill>
              </a:rPr>
              <a:t>questions</a:t>
            </a:r>
            <a:endParaRPr lang="cs-CZ" sz="1400" dirty="0" smtClean="0">
              <a:solidFill>
                <a:prstClr val="black"/>
              </a:solidFill>
            </a:endParaRPr>
          </a:p>
          <a:p>
            <a:endParaRPr lang="cs-CZ" sz="1400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400" dirty="0" smtClean="0">
                <a:solidFill>
                  <a:prstClr val="black"/>
                </a:solidFill>
              </a:rPr>
              <a:t>VII</a:t>
            </a:r>
            <a:r>
              <a:rPr lang="cs-CZ" sz="14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400" dirty="0" smtClean="0">
                <a:solidFill>
                  <a:prstClr val="black"/>
                </a:solidFill>
              </a:rPr>
              <a:t>2</a:t>
            </a:r>
            <a:r>
              <a:rPr lang="cs-CZ" sz="14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smtClean="0">
                <a:solidFill>
                  <a:prstClr val="black"/>
                </a:solidFill>
              </a:rPr>
              <a:t>10</a:t>
            </a:r>
            <a:r>
              <a:rPr lang="cs-CZ" sz="1400" b="1" dirty="0" smtClean="0">
                <a:solidFill>
                  <a:prstClr val="black"/>
                </a:solidFill>
              </a:rPr>
              <a:t> </a:t>
            </a:r>
            <a:endParaRPr lang="cs-CZ" sz="1400" dirty="0" smtClean="0">
              <a:solidFill>
                <a:prstClr val="black"/>
              </a:solidFill>
            </a:endParaRP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Autor: </a:t>
            </a:r>
            <a:r>
              <a:rPr lang="cs-CZ" sz="1400" dirty="0" smtClean="0">
                <a:solidFill>
                  <a:prstClr val="black"/>
                </a:solidFill>
              </a:rPr>
              <a:t>Mgr. Radmila Smolíková</a:t>
            </a:r>
            <a:endParaRPr lang="cs-CZ" sz="14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4664"/>
            <a:ext cx="6078537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6671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past </a:t>
            </a:r>
            <a:r>
              <a:rPr lang="cs-CZ" sz="1600" dirty="0" err="1" smtClean="0"/>
              <a:t>simple</a:t>
            </a:r>
            <a:r>
              <a:rPr lang="cs-CZ" sz="1600" dirty="0" smtClean="0"/>
              <a:t> „to </a:t>
            </a:r>
            <a:r>
              <a:rPr lang="cs-CZ" sz="1600" dirty="0" err="1" smtClean="0"/>
              <a:t>be</a:t>
            </a:r>
            <a:r>
              <a:rPr lang="cs-CZ" sz="1600" dirty="0" smtClean="0"/>
              <a:t>“ – </a:t>
            </a:r>
            <a:r>
              <a:rPr lang="cs-CZ" sz="1600" dirty="0" err="1" smtClean="0"/>
              <a:t>questions</a:t>
            </a:r>
            <a:r>
              <a:rPr lang="cs-CZ" sz="1600" dirty="0" smtClean="0"/>
              <a:t>, negative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</a:t>
            </a:r>
            <a:r>
              <a:rPr lang="cs-CZ" sz="1600" dirty="0" smtClean="0"/>
              <a:t>naučí tvořit otázky i zápor v minulém čase slovesa „to </a:t>
            </a:r>
            <a:r>
              <a:rPr lang="cs-CZ" sz="1600" dirty="0" err="1" smtClean="0"/>
              <a:t>be</a:t>
            </a:r>
            <a:r>
              <a:rPr lang="cs-CZ" sz="1600" dirty="0" smtClean="0"/>
              <a:t>“</a:t>
            </a:r>
            <a:endParaRPr lang="cs-CZ" sz="1600" dirty="0" smtClean="0"/>
          </a:p>
          <a:p>
            <a:endParaRPr lang="cs-CZ" sz="1600" b="1" dirty="0"/>
          </a:p>
          <a:p>
            <a:r>
              <a:rPr lang="cs-CZ" sz="1600" b="1" dirty="0" smtClean="0"/>
              <a:t>Typická věková skupina:</a:t>
            </a:r>
            <a:r>
              <a:rPr lang="cs-CZ" sz="1600" dirty="0" smtClean="0"/>
              <a:t> 11-12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err="1" smtClean="0"/>
              <a:t>was</a:t>
            </a:r>
            <a:r>
              <a:rPr lang="cs-CZ" sz="1600" dirty="0" smtClean="0"/>
              <a:t>, </a:t>
            </a:r>
            <a:r>
              <a:rPr lang="cs-CZ" sz="1600" dirty="0" err="1" smtClean="0"/>
              <a:t>were</a:t>
            </a:r>
            <a:r>
              <a:rPr lang="cs-CZ" sz="1600" dirty="0" smtClean="0"/>
              <a:t>, </a:t>
            </a:r>
            <a:r>
              <a:rPr lang="cs-CZ" sz="1600" dirty="0" err="1" smtClean="0"/>
              <a:t>wasn´t</a:t>
            </a:r>
            <a:r>
              <a:rPr lang="cs-CZ" sz="1600" dirty="0" smtClean="0"/>
              <a:t>, </a:t>
            </a:r>
            <a:r>
              <a:rPr lang="cs-CZ" sz="1600" dirty="0" err="1" smtClean="0"/>
              <a:t>weren´t</a:t>
            </a:r>
            <a:r>
              <a:rPr lang="cs-CZ" sz="1600" dirty="0" smtClean="0"/>
              <a:t>, </a:t>
            </a:r>
            <a:r>
              <a:rPr lang="cs-CZ" sz="1600" dirty="0" err="1" smtClean="0"/>
              <a:t>was</a:t>
            </a:r>
            <a:r>
              <a:rPr lang="cs-CZ" sz="1600" dirty="0" smtClean="0"/>
              <a:t> I? </a:t>
            </a:r>
            <a:r>
              <a:rPr lang="cs-CZ" sz="1600" dirty="0" err="1" smtClean="0"/>
              <a:t>were</a:t>
            </a:r>
            <a:r>
              <a:rPr lang="cs-CZ" sz="1600" dirty="0" smtClean="0"/>
              <a:t> </a:t>
            </a:r>
            <a:r>
              <a:rPr lang="cs-CZ" sz="1600" dirty="0" err="1" smtClean="0"/>
              <a:t>you</a:t>
            </a:r>
            <a:r>
              <a:rPr lang="cs-CZ" sz="1600" dirty="0" smtClean="0"/>
              <a:t>?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potřeby</a:t>
            </a:r>
          </a:p>
          <a:p>
            <a:endParaRPr lang="cs-CZ" sz="1600" b="1" dirty="0"/>
          </a:p>
          <a:p>
            <a:r>
              <a:rPr lang="cs-CZ" sz="1600" b="1" dirty="0" smtClean="0"/>
              <a:t>Potřebný čas pro výuku DUM:</a:t>
            </a:r>
            <a:r>
              <a:rPr lang="cs-CZ" sz="1600" dirty="0" smtClean="0"/>
              <a:t> </a:t>
            </a:r>
            <a:r>
              <a:rPr lang="cs-CZ" sz="1600" dirty="0" smtClean="0"/>
              <a:t>35 </a:t>
            </a:r>
            <a:r>
              <a:rPr lang="cs-CZ" sz="1600" dirty="0" smtClean="0"/>
              <a:t>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při procvičování se žáci aktivně zapojují. </a:t>
            </a:r>
            <a:r>
              <a:rPr lang="cs-CZ" sz="1600" dirty="0"/>
              <a:t>C</a:t>
            </a:r>
            <a:r>
              <a:rPr lang="cs-CZ" sz="1600" dirty="0" smtClean="0"/>
              <a:t>vičení realizují žáci ústně i písemně do sešitů. </a:t>
            </a:r>
            <a:r>
              <a:rPr lang="cs-CZ" sz="1600" dirty="0" smtClean="0"/>
              <a:t>Kontrolní překlady jsou promítány na interaktivní tabuli.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2193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PROJECT - </a:t>
            </a:r>
            <a:r>
              <a:rPr lang="cs-CZ" sz="1800" dirty="0" err="1" smtClean="0"/>
              <a:t>Students</a:t>
            </a:r>
            <a:r>
              <a:rPr lang="cs-CZ" sz="1800" dirty="0" smtClean="0"/>
              <a:t>´ </a:t>
            </a:r>
            <a:r>
              <a:rPr lang="cs-CZ" sz="1800" dirty="0" err="1" smtClean="0"/>
              <a:t>Book</a:t>
            </a:r>
            <a:r>
              <a:rPr lang="cs-CZ" sz="1800" dirty="0" smtClean="0"/>
              <a:t> 2, Tom </a:t>
            </a:r>
            <a:r>
              <a:rPr lang="cs-CZ" sz="1800" dirty="0" err="1" smtClean="0"/>
              <a:t>Hutchinson</a:t>
            </a:r>
            <a:r>
              <a:rPr lang="cs-CZ" sz="1800" dirty="0" smtClean="0"/>
              <a:t>, Oxford University </a:t>
            </a:r>
            <a:r>
              <a:rPr lang="cs-CZ" sz="1800" dirty="0" err="1" smtClean="0"/>
              <a:t>Press</a:t>
            </a:r>
            <a:r>
              <a:rPr lang="cs-CZ" sz="1800" dirty="0" smtClean="0"/>
              <a:t> 1999</a:t>
            </a:r>
          </a:p>
          <a:p>
            <a:pPr marL="0" indent="0">
              <a:buNone/>
            </a:pPr>
            <a:r>
              <a:rPr lang="cs-CZ" sz="1800" dirty="0" smtClean="0"/>
              <a:t>PROJECT – pracovní sešit 2, Tom </a:t>
            </a:r>
            <a:r>
              <a:rPr lang="cs-CZ" sz="1800" dirty="0" err="1" smtClean="0"/>
              <a:t>Hutchinson</a:t>
            </a:r>
            <a:r>
              <a:rPr lang="cs-CZ" sz="1800" dirty="0" smtClean="0"/>
              <a:t>, Oxford University </a:t>
            </a:r>
            <a:r>
              <a:rPr lang="cs-CZ" sz="1800" dirty="0" err="1" smtClean="0"/>
              <a:t>Press</a:t>
            </a:r>
            <a:r>
              <a:rPr lang="cs-CZ" sz="1800" dirty="0" smtClean="0"/>
              <a:t> 1999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022826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Sloves „to </a:t>
            </a:r>
            <a:r>
              <a:rPr lang="cs-CZ" sz="3200" u="sng" dirty="0" err="1" smtClean="0"/>
              <a:t>be</a:t>
            </a:r>
            <a:r>
              <a:rPr lang="cs-CZ" sz="3200" u="sng" dirty="0" smtClean="0"/>
              <a:t>“ v minulém čase prostém: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he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9004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Zopakování a shrnutí: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1558086"/>
              </p:ext>
            </p:extLst>
          </p:nvPr>
        </p:nvGraphicFramePr>
        <p:xfrm>
          <a:off x="1009650" y="1806570"/>
          <a:ext cx="7306766" cy="41427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3383"/>
                <a:gridCol w="3653383"/>
              </a:tblGrid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„to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“ v přítomném čase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„to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“ v minulém čase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was</a:t>
                      </a:r>
                      <a:endParaRPr lang="cs-CZ" dirty="0" smtClean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was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are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are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are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9313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u="sng" dirty="0" smtClean="0"/>
              <a:t>Zkus </a:t>
            </a:r>
            <a:r>
              <a:rPr lang="cs-CZ" sz="3200" u="sng" dirty="0" smtClean="0"/>
              <a:t>z přítomného času vytvořit </a:t>
            </a:r>
            <a:r>
              <a:rPr lang="cs-CZ" sz="3200" u="sng" dirty="0" smtClean="0"/>
              <a:t>minulý </a:t>
            </a:r>
            <a:r>
              <a:rPr lang="cs-CZ" sz="1800" u="sng" dirty="0" smtClean="0"/>
              <a:t>(věty si zapisuj do sešitu, naučíme se z nich tvořit otázku a zápor):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u="sng" dirty="0" smtClean="0"/>
              <a:t>I </a:t>
            </a:r>
            <a:r>
              <a:rPr lang="cs-CZ" u="sng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u="sng" dirty="0" err="1" smtClean="0"/>
              <a:t>We</a:t>
            </a:r>
            <a:r>
              <a:rPr lang="cs-CZ" u="sng" dirty="0" smtClean="0"/>
              <a:t> are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u="sng" dirty="0" smtClean="0"/>
              <a:t>He </a:t>
            </a:r>
            <a:r>
              <a:rPr lang="cs-CZ" u="sng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penfriend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u="sng" dirty="0" smtClean="0"/>
              <a:t>My </a:t>
            </a:r>
            <a:r>
              <a:rPr lang="cs-CZ" u="sng" dirty="0" err="1" smtClean="0"/>
              <a:t>parents</a:t>
            </a:r>
            <a:r>
              <a:rPr lang="cs-CZ" u="sng" dirty="0" smtClean="0"/>
              <a:t> are              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u="sng" dirty="0" smtClean="0"/>
              <a:t>Jane </a:t>
            </a:r>
            <a:r>
              <a:rPr lang="cs-CZ" u="sng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u="sng" dirty="0" err="1" smtClean="0"/>
              <a:t>You</a:t>
            </a:r>
            <a:r>
              <a:rPr lang="cs-CZ" u="sng" dirty="0" smtClean="0"/>
              <a:t> are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u="sng" dirty="0" err="1" smtClean="0"/>
              <a:t>The</a:t>
            </a:r>
            <a:r>
              <a:rPr lang="cs-CZ" u="sng" dirty="0" smtClean="0"/>
              <a:t> pop concert </a:t>
            </a:r>
            <a:r>
              <a:rPr lang="cs-CZ" u="sng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u="sng" dirty="0" err="1" smtClean="0"/>
              <a:t>They</a:t>
            </a:r>
            <a:r>
              <a:rPr lang="cs-CZ" u="sng" dirty="0" smtClean="0"/>
              <a:t> are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pPr marL="525780" indent="-457200">
              <a:buFont typeface="+mj-lt"/>
              <a:buAutoNum type="arabicPeriod"/>
            </a:pPr>
            <a:r>
              <a:rPr lang="cs-CZ" sz="2100" u="sng" dirty="0" smtClean="0"/>
              <a:t>I </a:t>
            </a:r>
            <a:r>
              <a:rPr lang="cs-CZ" sz="2100" u="sng" dirty="0" err="1" smtClean="0"/>
              <a:t>was</a:t>
            </a:r>
            <a:r>
              <a:rPr lang="cs-CZ" sz="2100" dirty="0" smtClean="0"/>
              <a:t> </a:t>
            </a:r>
            <a:r>
              <a:rPr lang="cs-CZ" sz="2100" dirty="0" err="1" smtClean="0"/>
              <a:t>good</a:t>
            </a:r>
            <a:r>
              <a:rPr lang="cs-CZ" sz="2100" dirty="0" smtClean="0"/>
              <a:t> </a:t>
            </a:r>
            <a:r>
              <a:rPr lang="cs-CZ" sz="2100" dirty="0" err="1" smtClean="0"/>
              <a:t>at</a:t>
            </a:r>
            <a:r>
              <a:rPr lang="cs-CZ" sz="2100" dirty="0" smtClean="0"/>
              <a:t> </a:t>
            </a:r>
            <a:r>
              <a:rPr lang="cs-CZ" sz="2100" dirty="0" err="1" smtClean="0"/>
              <a:t>English</a:t>
            </a:r>
            <a:r>
              <a:rPr lang="cs-CZ" sz="2100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sz="2100" u="sng" dirty="0" err="1" smtClean="0"/>
              <a:t>We</a:t>
            </a:r>
            <a:r>
              <a:rPr lang="cs-CZ" sz="2100" u="sng" dirty="0" smtClean="0"/>
              <a:t> </a:t>
            </a:r>
            <a:r>
              <a:rPr lang="cs-CZ" sz="2100" u="sng" dirty="0" err="1" smtClean="0"/>
              <a:t>were</a:t>
            </a:r>
            <a:r>
              <a:rPr lang="cs-CZ" sz="2100" dirty="0" smtClean="0"/>
              <a:t> </a:t>
            </a:r>
            <a:r>
              <a:rPr lang="cs-CZ" sz="2100" dirty="0" err="1" smtClean="0"/>
              <a:t>at</a:t>
            </a:r>
            <a:r>
              <a:rPr lang="cs-CZ" sz="2100" dirty="0" smtClean="0"/>
              <a:t> </a:t>
            </a:r>
            <a:r>
              <a:rPr lang="cs-CZ" sz="2100" dirty="0" err="1" smtClean="0"/>
              <a:t>home</a:t>
            </a:r>
            <a:r>
              <a:rPr lang="cs-CZ" sz="2100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sz="2100" u="sng" dirty="0" smtClean="0"/>
              <a:t>He </a:t>
            </a:r>
            <a:r>
              <a:rPr lang="cs-CZ" sz="2100" u="sng" dirty="0" err="1" smtClean="0"/>
              <a:t>was</a:t>
            </a:r>
            <a:r>
              <a:rPr lang="cs-CZ" sz="2100" dirty="0" smtClean="0"/>
              <a:t> my </a:t>
            </a:r>
            <a:r>
              <a:rPr lang="cs-CZ" sz="2100" dirty="0" err="1" smtClean="0"/>
              <a:t>penfriend</a:t>
            </a:r>
            <a:r>
              <a:rPr lang="cs-CZ" sz="2100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sz="2100" u="sng" dirty="0" smtClean="0"/>
              <a:t>My </a:t>
            </a:r>
            <a:r>
              <a:rPr lang="cs-CZ" sz="2100" u="sng" dirty="0" err="1" smtClean="0"/>
              <a:t>parents</a:t>
            </a:r>
            <a:r>
              <a:rPr lang="cs-CZ" sz="2100" u="sng" dirty="0" smtClean="0"/>
              <a:t> </a:t>
            </a:r>
            <a:r>
              <a:rPr lang="cs-CZ" sz="2100" u="sng" dirty="0" err="1" smtClean="0"/>
              <a:t>were</a:t>
            </a:r>
            <a:r>
              <a:rPr lang="cs-CZ" sz="2100" u="sng" dirty="0" smtClean="0"/>
              <a:t>              </a:t>
            </a:r>
            <a:r>
              <a:rPr lang="cs-CZ" sz="2100" dirty="0" err="1" smtClean="0"/>
              <a:t>at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cinema</a:t>
            </a:r>
            <a:r>
              <a:rPr lang="cs-CZ" sz="2100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sz="2100" u="sng" dirty="0" smtClean="0"/>
              <a:t>Jane </a:t>
            </a:r>
            <a:r>
              <a:rPr lang="cs-CZ" sz="2100" u="sng" dirty="0" err="1" smtClean="0"/>
              <a:t>was</a:t>
            </a:r>
            <a:r>
              <a:rPr lang="cs-CZ" sz="2100" dirty="0" smtClean="0"/>
              <a:t> in </a:t>
            </a:r>
            <a:r>
              <a:rPr lang="cs-CZ" sz="2100" dirty="0" err="1" smtClean="0"/>
              <a:t>bed</a:t>
            </a:r>
            <a:r>
              <a:rPr lang="cs-CZ" sz="2100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sz="2100" u="sng" dirty="0" err="1" smtClean="0"/>
              <a:t>You</a:t>
            </a:r>
            <a:r>
              <a:rPr lang="cs-CZ" sz="2100" u="sng" dirty="0" smtClean="0"/>
              <a:t> </a:t>
            </a:r>
            <a:r>
              <a:rPr lang="cs-CZ" sz="2100" u="sng" dirty="0" err="1" smtClean="0"/>
              <a:t>were</a:t>
            </a:r>
            <a:r>
              <a:rPr lang="cs-CZ" sz="2100" dirty="0" smtClean="0"/>
              <a:t> </a:t>
            </a:r>
            <a:r>
              <a:rPr lang="cs-CZ" sz="2100" dirty="0" err="1" smtClean="0"/>
              <a:t>ill</a:t>
            </a:r>
            <a:r>
              <a:rPr lang="cs-CZ" sz="2100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sz="2100" u="sng" dirty="0" err="1" smtClean="0"/>
              <a:t>The</a:t>
            </a:r>
            <a:r>
              <a:rPr lang="cs-CZ" sz="2100" u="sng" dirty="0" smtClean="0"/>
              <a:t> pop concert </a:t>
            </a:r>
            <a:r>
              <a:rPr lang="cs-CZ" sz="2100" u="sng" dirty="0" err="1" smtClean="0"/>
              <a:t>was</a:t>
            </a:r>
            <a:r>
              <a:rPr lang="cs-CZ" sz="2100" u="sng" dirty="0" smtClean="0"/>
              <a:t> </a:t>
            </a:r>
            <a:r>
              <a:rPr lang="cs-CZ" sz="2100" dirty="0" err="1" smtClean="0"/>
              <a:t>great</a:t>
            </a:r>
            <a:r>
              <a:rPr lang="cs-CZ" sz="2100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sz="2100" u="sng" dirty="0" err="1" smtClean="0"/>
              <a:t>They</a:t>
            </a:r>
            <a:r>
              <a:rPr lang="cs-CZ" sz="2100" u="sng" dirty="0" smtClean="0"/>
              <a:t> </a:t>
            </a:r>
            <a:r>
              <a:rPr lang="cs-CZ" sz="2100" u="sng" dirty="0" err="1" smtClean="0"/>
              <a:t>were</a:t>
            </a:r>
            <a:r>
              <a:rPr lang="cs-CZ" sz="2100" dirty="0" smtClean="0"/>
              <a:t> on </a:t>
            </a:r>
            <a:r>
              <a:rPr lang="cs-CZ" sz="2100" dirty="0" err="1" smtClean="0"/>
              <a:t>holiday</a:t>
            </a:r>
            <a:r>
              <a:rPr lang="cs-CZ" sz="2100" dirty="0" smtClean="0"/>
              <a:t>.</a:t>
            </a:r>
            <a:endParaRPr lang="cs-CZ" sz="2100" dirty="0" smtClean="0"/>
          </a:p>
        </p:txBody>
      </p:sp>
    </p:spTree>
    <p:extLst>
      <p:ext uri="{BB962C8B-B14F-4D97-AF65-F5344CB8AC3E}">
        <p14:creationId xmlns:p14="http://schemas.microsoft.com/office/powerpoint/2010/main" val="3826689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00387" y="675724"/>
            <a:ext cx="7125113" cy="924475"/>
          </a:xfrm>
        </p:spPr>
        <p:txBody>
          <a:bodyPr>
            <a:noAutofit/>
          </a:bodyPr>
          <a:lstStyle/>
          <a:p>
            <a:pPr algn="ctr"/>
            <a:r>
              <a:rPr lang="cs-CZ" sz="3200" u="sng" dirty="0" smtClean="0"/>
              <a:t>Pamatuješ si, k</a:t>
            </a:r>
            <a:r>
              <a:rPr lang="cs-CZ" sz="3200" u="sng" dirty="0" smtClean="0"/>
              <a:t>dy </a:t>
            </a:r>
            <a:r>
              <a:rPr lang="cs-CZ" sz="3200" u="sng" dirty="0" smtClean="0"/>
              <a:t>používáme minulý čas prostý (past </a:t>
            </a:r>
            <a:r>
              <a:rPr lang="cs-CZ" sz="3200" u="sng" dirty="0" err="1" smtClean="0"/>
              <a:t>simple</a:t>
            </a:r>
            <a:r>
              <a:rPr lang="cs-CZ" sz="3200" u="sng" dirty="0" smtClean="0"/>
              <a:t>)?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Minulý čas </a:t>
            </a:r>
            <a:r>
              <a:rPr lang="cs-CZ" sz="2000" dirty="0"/>
              <a:t>prostý u slovesa </a:t>
            </a:r>
            <a:r>
              <a:rPr lang="cs-CZ" sz="2000" dirty="0" smtClean="0"/>
              <a:t>užíváme</a:t>
            </a:r>
            <a:r>
              <a:rPr lang="cs-CZ" sz="2000" dirty="0"/>
              <a:t>, pokud hovoříme o určité době v minulosti, např. </a:t>
            </a:r>
            <a:r>
              <a:rPr lang="cs-CZ" sz="2000" i="1" dirty="0"/>
              <a:t>last </a:t>
            </a:r>
            <a:r>
              <a:rPr lang="cs-CZ" sz="2000" i="1" dirty="0" err="1"/>
              <a:t>week</a:t>
            </a:r>
            <a:r>
              <a:rPr lang="cs-CZ" sz="2000" i="1" dirty="0"/>
              <a:t>, </a:t>
            </a:r>
            <a:r>
              <a:rPr lang="cs-CZ" sz="2000" i="1" dirty="0" err="1"/>
              <a:t>yesterday</a:t>
            </a:r>
            <a:r>
              <a:rPr lang="cs-CZ" sz="2000" i="1" dirty="0"/>
              <a:t>, </a:t>
            </a:r>
            <a:r>
              <a:rPr lang="cs-CZ" sz="2000" i="1" dirty="0" err="1"/>
              <a:t>yesterday</a:t>
            </a:r>
            <a:r>
              <a:rPr lang="cs-CZ" sz="2000" i="1" dirty="0"/>
              <a:t> </a:t>
            </a:r>
            <a:r>
              <a:rPr lang="cs-CZ" sz="2000" i="1" dirty="0" err="1"/>
              <a:t>afternoon</a:t>
            </a:r>
            <a:r>
              <a:rPr lang="cs-CZ" sz="2000" i="1" dirty="0"/>
              <a:t>, last night, ..</a:t>
            </a:r>
            <a:endParaRPr lang="cs-CZ" sz="2000" dirty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46571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/>
              <a:t>A teď něco nového – tvoření záporu: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Zápor v minulém čase prostém slovesa „to </a:t>
            </a:r>
            <a:r>
              <a:rPr lang="cs-CZ" sz="2800" dirty="0" err="1" smtClean="0"/>
              <a:t>be</a:t>
            </a:r>
            <a:r>
              <a:rPr lang="cs-CZ" sz="2800" dirty="0" smtClean="0"/>
              <a:t>“ tvoříme pomocí „</a:t>
            </a:r>
            <a:r>
              <a:rPr lang="cs-CZ" sz="2800" i="1" dirty="0" smtClean="0"/>
              <a:t>not</a:t>
            </a:r>
            <a:r>
              <a:rPr lang="cs-CZ" sz="2800" dirty="0" smtClean="0"/>
              <a:t>“ za slovesem: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„</a:t>
            </a:r>
            <a:r>
              <a:rPr lang="cs-CZ" i="1" dirty="0" err="1" smtClean="0"/>
              <a:t>was</a:t>
            </a:r>
            <a:r>
              <a:rPr lang="cs-CZ" i="1" dirty="0" smtClean="0"/>
              <a:t> not“ </a:t>
            </a:r>
            <a:r>
              <a:rPr lang="cs-CZ" dirty="0" smtClean="0"/>
              <a:t>zkracujeme na </a:t>
            </a:r>
            <a:r>
              <a:rPr lang="cs-CZ" i="1" dirty="0" smtClean="0"/>
              <a:t>„</a:t>
            </a:r>
            <a:r>
              <a:rPr lang="cs-CZ" b="1" i="1" u="sng" dirty="0" err="1" smtClean="0"/>
              <a:t>wasn´t</a:t>
            </a:r>
            <a:r>
              <a:rPr lang="cs-CZ" i="1" dirty="0" smtClean="0"/>
              <a:t>“,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„</a:t>
            </a:r>
            <a:r>
              <a:rPr lang="cs-CZ" i="1" dirty="0" err="1" smtClean="0"/>
              <a:t>were</a:t>
            </a:r>
            <a:r>
              <a:rPr lang="cs-CZ" i="1" dirty="0" smtClean="0"/>
              <a:t> not“</a:t>
            </a:r>
            <a:r>
              <a:rPr lang="cs-CZ" dirty="0" smtClean="0"/>
              <a:t> zkracujeme na </a:t>
            </a:r>
            <a:r>
              <a:rPr lang="cs-CZ" i="1" dirty="0" smtClean="0"/>
              <a:t>„</a:t>
            </a:r>
            <a:r>
              <a:rPr lang="cs-CZ" b="1" i="1" u="sng" dirty="0" err="1" smtClean="0"/>
              <a:t>weren´t</a:t>
            </a:r>
            <a:r>
              <a:rPr lang="cs-CZ" i="1" dirty="0" smtClean="0"/>
              <a:t>“.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540563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vět, které sis opsal do sešitu, vytvoř zápor: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 marL="525780" indent="-457200">
              <a:buFont typeface="+mj-lt"/>
              <a:buAutoNum type="arabicPeriod"/>
            </a:pPr>
            <a:r>
              <a:rPr lang="cs-CZ" u="sng" dirty="0" smtClean="0"/>
              <a:t>I </a:t>
            </a:r>
            <a:r>
              <a:rPr lang="cs-CZ" u="sng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u="sng" dirty="0" err="1" smtClean="0"/>
              <a:t>We</a:t>
            </a:r>
            <a:r>
              <a:rPr lang="cs-CZ" u="sng" dirty="0" smtClean="0"/>
              <a:t> </a:t>
            </a:r>
            <a:r>
              <a:rPr lang="cs-CZ" u="sng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u="sng" dirty="0" smtClean="0"/>
              <a:t>He </a:t>
            </a:r>
            <a:r>
              <a:rPr lang="cs-CZ" u="sng" dirty="0" err="1" smtClean="0"/>
              <a:t>was</a:t>
            </a:r>
            <a:r>
              <a:rPr lang="cs-CZ" dirty="0" smtClean="0"/>
              <a:t> my </a:t>
            </a:r>
            <a:r>
              <a:rPr lang="cs-CZ" dirty="0" err="1" smtClean="0"/>
              <a:t>penfriend</a:t>
            </a:r>
            <a:r>
              <a:rPr lang="cs-CZ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u="sng" dirty="0" smtClean="0"/>
              <a:t>My </a:t>
            </a:r>
            <a:r>
              <a:rPr lang="cs-CZ" u="sng" dirty="0" err="1" smtClean="0"/>
              <a:t>parents</a:t>
            </a:r>
            <a:r>
              <a:rPr lang="cs-CZ" u="sng" dirty="0" smtClean="0"/>
              <a:t> </a:t>
            </a:r>
            <a:r>
              <a:rPr lang="cs-CZ" u="sng" dirty="0" err="1" smtClean="0"/>
              <a:t>were</a:t>
            </a:r>
            <a:r>
              <a:rPr lang="cs-CZ" u="sng" dirty="0" smtClean="0"/>
              <a:t>           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u="sng" dirty="0" smtClean="0"/>
              <a:t>Jane </a:t>
            </a:r>
            <a:r>
              <a:rPr lang="cs-CZ" u="sng" dirty="0" err="1" smtClean="0"/>
              <a:t>was</a:t>
            </a:r>
            <a:r>
              <a:rPr lang="cs-CZ" dirty="0" smtClean="0"/>
              <a:t> in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u="sng" dirty="0" err="1" smtClean="0"/>
              <a:t>You</a:t>
            </a:r>
            <a:r>
              <a:rPr lang="cs-CZ" u="sng" dirty="0" smtClean="0"/>
              <a:t> </a:t>
            </a:r>
            <a:r>
              <a:rPr lang="cs-CZ" u="sng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u="sng" dirty="0" err="1" smtClean="0"/>
              <a:t>The</a:t>
            </a:r>
            <a:r>
              <a:rPr lang="cs-CZ" u="sng" dirty="0" smtClean="0"/>
              <a:t> pop concert </a:t>
            </a:r>
            <a:r>
              <a:rPr lang="cs-CZ" u="sng" dirty="0" err="1" smtClean="0"/>
              <a:t>was</a:t>
            </a:r>
            <a:r>
              <a:rPr lang="cs-CZ" u="sng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u="sng" dirty="0" err="1" smtClean="0"/>
              <a:t>They</a:t>
            </a:r>
            <a:r>
              <a:rPr lang="cs-CZ" u="sng" dirty="0" smtClean="0"/>
              <a:t> </a:t>
            </a:r>
            <a:r>
              <a:rPr lang="cs-CZ" u="sng" dirty="0" err="1" smtClean="0"/>
              <a:t>were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u="sng" dirty="0" smtClean="0"/>
              <a:t>I </a:t>
            </a:r>
            <a:r>
              <a:rPr lang="cs-CZ" sz="2000" u="sng" dirty="0" err="1" smtClean="0"/>
              <a:t>wasn´t</a:t>
            </a:r>
            <a:r>
              <a:rPr lang="cs-CZ" sz="2000" dirty="0" smtClean="0"/>
              <a:t> </a:t>
            </a:r>
            <a:r>
              <a:rPr lang="cs-CZ" sz="2000" dirty="0" err="1" smtClean="0"/>
              <a:t>good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u="sng" dirty="0" err="1" smtClean="0"/>
              <a:t>We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weren´t</a:t>
            </a:r>
            <a:r>
              <a:rPr lang="cs-CZ" sz="2000" u="sng" dirty="0" smtClean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home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u="sng" dirty="0" smtClean="0"/>
              <a:t>He </a:t>
            </a:r>
            <a:r>
              <a:rPr lang="cs-CZ" sz="2000" u="sng" dirty="0" err="1" smtClean="0"/>
              <a:t>wasn´t</a:t>
            </a:r>
            <a:r>
              <a:rPr lang="cs-CZ" sz="2000" dirty="0" smtClean="0"/>
              <a:t> my </a:t>
            </a:r>
            <a:r>
              <a:rPr lang="cs-CZ" sz="2000" dirty="0" err="1" smtClean="0"/>
              <a:t>penfriend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u="sng" dirty="0" smtClean="0"/>
              <a:t>My </a:t>
            </a:r>
            <a:r>
              <a:rPr lang="cs-CZ" sz="2000" u="sng" dirty="0" err="1" smtClean="0"/>
              <a:t>parents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weren´t</a:t>
            </a:r>
            <a:r>
              <a:rPr lang="cs-CZ" sz="2000" dirty="0" smtClean="0"/>
              <a:t>     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cinema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u="sng" dirty="0" smtClean="0"/>
              <a:t>Jane </a:t>
            </a:r>
            <a:r>
              <a:rPr lang="cs-CZ" sz="2000" u="sng" dirty="0" err="1" smtClean="0"/>
              <a:t>wasn´t</a:t>
            </a:r>
            <a:r>
              <a:rPr lang="cs-CZ" sz="2000" dirty="0" smtClean="0"/>
              <a:t> in </a:t>
            </a:r>
            <a:r>
              <a:rPr lang="cs-CZ" sz="2000" dirty="0" err="1" smtClean="0"/>
              <a:t>bed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u="sng" dirty="0" err="1" smtClean="0"/>
              <a:t>You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weren´t</a:t>
            </a:r>
            <a:r>
              <a:rPr lang="cs-CZ" sz="2000" u="sng" dirty="0" smtClean="0"/>
              <a:t> </a:t>
            </a:r>
            <a:r>
              <a:rPr lang="cs-CZ" sz="2000" dirty="0" err="1" smtClean="0"/>
              <a:t>ill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u="sng" dirty="0" err="1" smtClean="0"/>
              <a:t>The</a:t>
            </a:r>
            <a:r>
              <a:rPr lang="cs-CZ" sz="2000" u="sng" dirty="0" smtClean="0"/>
              <a:t> pop concert </a:t>
            </a:r>
            <a:r>
              <a:rPr lang="cs-CZ" sz="2000" u="sng" dirty="0" err="1" smtClean="0"/>
              <a:t>wasn´t</a:t>
            </a:r>
            <a:r>
              <a:rPr lang="cs-CZ" sz="2000" u="sng" dirty="0" smtClean="0"/>
              <a:t> </a:t>
            </a:r>
            <a:r>
              <a:rPr lang="cs-CZ" sz="2000" dirty="0" err="1" smtClean="0"/>
              <a:t>great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u="sng" dirty="0" err="1" smtClean="0"/>
              <a:t>They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weren´t</a:t>
            </a:r>
            <a:r>
              <a:rPr lang="cs-CZ" sz="2000" dirty="0" smtClean="0"/>
              <a:t> on </a:t>
            </a:r>
            <a:r>
              <a:rPr lang="cs-CZ" sz="2000" dirty="0" err="1" smtClean="0"/>
              <a:t>holiday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40119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A ještě se naučíme tvořit otázku: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V otázce stojí sloveso před podmětem. </a:t>
            </a:r>
          </a:p>
          <a:p>
            <a:pPr marL="0" indent="0">
              <a:buNone/>
            </a:pPr>
            <a:r>
              <a:rPr lang="cs-CZ" dirty="0" smtClean="0"/>
              <a:t>Příklad: 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angry</a:t>
            </a:r>
            <a:r>
              <a:rPr lang="cs-CZ" dirty="0" smtClean="0"/>
              <a:t>. – </a:t>
            </a:r>
            <a:r>
              <a:rPr lang="cs-CZ" dirty="0" err="1" smtClean="0"/>
              <a:t>Was</a:t>
            </a:r>
            <a:r>
              <a:rPr lang="cs-CZ" dirty="0" smtClean="0"/>
              <a:t> he </a:t>
            </a:r>
            <a:r>
              <a:rPr lang="cs-CZ" dirty="0" err="1" smtClean="0"/>
              <a:t>angry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Otázku lze také utvořit pomocí tázacích výrazů jako </a:t>
            </a:r>
            <a:r>
              <a:rPr lang="cs-CZ" b="1" i="1" dirty="0" err="1" smtClean="0"/>
              <a:t>Where</a:t>
            </a:r>
            <a:r>
              <a:rPr lang="cs-CZ" b="1" i="1" dirty="0"/>
              <a:t> </a:t>
            </a:r>
            <a:r>
              <a:rPr lang="cs-CZ" b="1" i="1" dirty="0" smtClean="0"/>
              <a:t>….?, </a:t>
            </a:r>
            <a:r>
              <a:rPr lang="cs-CZ" b="1" i="1" dirty="0" err="1" smtClean="0"/>
              <a:t>When</a:t>
            </a:r>
            <a:r>
              <a:rPr lang="cs-CZ" b="1" i="1" dirty="0" smtClean="0"/>
              <a:t> ….?, </a:t>
            </a:r>
            <a:r>
              <a:rPr lang="cs-CZ" b="1" i="1" dirty="0" err="1" smtClean="0"/>
              <a:t>Why</a:t>
            </a:r>
            <a:r>
              <a:rPr lang="cs-CZ" b="1" i="1" dirty="0" smtClean="0"/>
              <a:t>……?  </a:t>
            </a:r>
            <a:r>
              <a:rPr lang="cs-CZ" dirty="0" smtClean="0"/>
              <a:t>(</a:t>
            </a:r>
            <a:r>
              <a:rPr lang="cs-CZ" i="1" dirty="0" smtClean="0"/>
              <a:t>Kde…..?,  Kdy……?, Proč……?.) </a:t>
            </a:r>
          </a:p>
          <a:p>
            <a:pPr marL="0" indent="0">
              <a:buNone/>
            </a:pPr>
            <a:r>
              <a:rPr lang="cs-CZ" i="1" dirty="0" smtClean="0"/>
              <a:t> </a:t>
            </a:r>
            <a:r>
              <a:rPr lang="cs-CZ" dirty="0" smtClean="0"/>
              <a:t>Příklad: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he </a:t>
            </a:r>
            <a:r>
              <a:rPr lang="cs-CZ" dirty="0" err="1" smtClean="0"/>
              <a:t>angry</a:t>
            </a:r>
            <a:r>
              <a:rPr lang="cs-CZ" dirty="0" smtClean="0"/>
              <a:t>? </a:t>
            </a:r>
            <a:r>
              <a:rPr lang="cs-CZ" sz="1800" dirty="0" smtClean="0"/>
              <a:t>(Proč byl rozzlobený?)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507890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Jednoduše vytvoř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 marL="525780" indent="-457200">
              <a:buFont typeface="+mj-lt"/>
              <a:buAutoNum type="arabicPeriod"/>
            </a:pPr>
            <a:r>
              <a:rPr lang="cs-CZ" dirty="0"/>
              <a:t>I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good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English</a:t>
            </a:r>
            <a:r>
              <a:rPr lang="cs-CZ" dirty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were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dirty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/>
              <a:t>He </a:t>
            </a:r>
            <a:r>
              <a:rPr lang="cs-CZ" dirty="0" err="1"/>
              <a:t>was</a:t>
            </a:r>
            <a:r>
              <a:rPr lang="cs-CZ" dirty="0"/>
              <a:t> my </a:t>
            </a:r>
            <a:r>
              <a:rPr lang="cs-CZ" dirty="0" err="1"/>
              <a:t>penfriend</a:t>
            </a:r>
            <a:r>
              <a:rPr lang="cs-CZ" dirty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/>
              <a:t>My </a:t>
            </a:r>
            <a:r>
              <a:rPr lang="cs-CZ" dirty="0" err="1"/>
              <a:t>parents</a:t>
            </a:r>
            <a:r>
              <a:rPr lang="cs-CZ" dirty="0"/>
              <a:t> </a:t>
            </a:r>
            <a:r>
              <a:rPr lang="cs-CZ" dirty="0" err="1"/>
              <a:t>were</a:t>
            </a:r>
            <a:r>
              <a:rPr lang="cs-CZ" dirty="0"/>
              <a:t>             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cinema</a:t>
            </a:r>
            <a:r>
              <a:rPr lang="cs-CZ" dirty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/>
              <a:t>Jane </a:t>
            </a:r>
            <a:r>
              <a:rPr lang="cs-CZ" dirty="0" err="1"/>
              <a:t>was</a:t>
            </a:r>
            <a:r>
              <a:rPr lang="cs-CZ" dirty="0"/>
              <a:t> in </a:t>
            </a:r>
            <a:r>
              <a:rPr lang="cs-CZ" dirty="0" err="1"/>
              <a:t>bed</a:t>
            </a:r>
            <a:r>
              <a:rPr lang="cs-CZ" dirty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were</a:t>
            </a:r>
            <a:r>
              <a:rPr lang="cs-CZ" dirty="0"/>
              <a:t> </a:t>
            </a:r>
            <a:r>
              <a:rPr lang="cs-CZ" dirty="0" err="1"/>
              <a:t>ill</a:t>
            </a:r>
            <a:r>
              <a:rPr lang="cs-CZ" dirty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err="1"/>
              <a:t>The</a:t>
            </a:r>
            <a:r>
              <a:rPr lang="cs-CZ" dirty="0"/>
              <a:t> pop concert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great</a:t>
            </a:r>
            <a:r>
              <a:rPr lang="cs-CZ" dirty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were</a:t>
            </a:r>
            <a:r>
              <a:rPr lang="cs-CZ" dirty="0"/>
              <a:t> on </a:t>
            </a:r>
            <a:r>
              <a:rPr lang="cs-CZ" dirty="0" err="1"/>
              <a:t>holiday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Was</a:t>
            </a:r>
            <a:r>
              <a:rPr lang="cs-CZ" sz="2000" dirty="0" smtClean="0"/>
              <a:t> I </a:t>
            </a:r>
            <a:r>
              <a:rPr lang="cs-CZ" sz="2000" dirty="0" err="1" smtClean="0"/>
              <a:t>good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Were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home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Was</a:t>
            </a:r>
            <a:r>
              <a:rPr lang="cs-CZ" sz="2000" dirty="0" smtClean="0"/>
              <a:t> he my </a:t>
            </a:r>
            <a:r>
              <a:rPr lang="cs-CZ" sz="2000" dirty="0" err="1" smtClean="0"/>
              <a:t>penfriend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Were</a:t>
            </a:r>
            <a:r>
              <a:rPr lang="cs-CZ" sz="2000" dirty="0" smtClean="0"/>
              <a:t> my </a:t>
            </a:r>
            <a:r>
              <a:rPr lang="cs-CZ" sz="2000" dirty="0" err="1" smtClean="0"/>
              <a:t>parents</a:t>
            </a:r>
            <a:r>
              <a:rPr lang="cs-CZ" sz="2000" dirty="0" smtClean="0"/>
              <a:t>         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cinema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Was</a:t>
            </a:r>
            <a:r>
              <a:rPr lang="cs-CZ" sz="2000" dirty="0" smtClean="0"/>
              <a:t> Jane in </a:t>
            </a:r>
            <a:r>
              <a:rPr lang="cs-CZ" sz="2000" dirty="0" err="1" smtClean="0"/>
              <a:t>bed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Were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ill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pop concert </a:t>
            </a:r>
            <a:r>
              <a:rPr lang="cs-CZ" sz="2000" dirty="0" err="1" smtClean="0"/>
              <a:t>great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Were</a:t>
            </a:r>
            <a:r>
              <a:rPr lang="cs-CZ" sz="2000" dirty="0" smtClean="0"/>
              <a:t> </a:t>
            </a:r>
            <a:r>
              <a:rPr lang="cs-CZ" sz="2000" dirty="0" err="1" smtClean="0"/>
              <a:t>they</a:t>
            </a:r>
            <a:r>
              <a:rPr lang="cs-CZ" sz="2000" dirty="0" smtClean="0"/>
              <a:t> on </a:t>
            </a:r>
            <a:r>
              <a:rPr lang="cs-CZ" sz="2000" dirty="0" err="1" smtClean="0"/>
              <a:t>holiday</a:t>
            </a:r>
            <a:r>
              <a:rPr lang="cs-CZ" sz="2000" dirty="0" smtClean="0"/>
              <a:t>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27323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Podívej se, co už umíš se slovesem „to </a:t>
            </a:r>
            <a:r>
              <a:rPr lang="cs-CZ" sz="3600" dirty="0" err="1" smtClean="0"/>
              <a:t>be</a:t>
            </a:r>
            <a:r>
              <a:rPr lang="cs-CZ" sz="3600" dirty="0" smtClean="0"/>
              <a:t>“ v minulém čase prostém: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2689607"/>
              </p:ext>
            </p:extLst>
          </p:nvPr>
        </p:nvGraphicFramePr>
        <p:xfrm>
          <a:off x="1463675" y="2119313"/>
          <a:ext cx="6196014" cy="33375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65338"/>
                <a:gridCol w="2065338"/>
                <a:gridCol w="206533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kladná věta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zápor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otázka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was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wasn´t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I?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weren´t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was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wasn´t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he?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wasn´t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wasn´t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weren´t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weren´t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weren´t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4668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Zkus přeložit do angličtiny </a:t>
            </a:r>
            <a:r>
              <a:rPr lang="cs-CZ" sz="2800" dirty="0" smtClean="0"/>
              <a:t>(budeme si „hrát“ s jednou větou):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Byl jsem doma.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Nebyl jsem doma.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Byl jsem doma?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Kdy jsem byl doma?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Proč jsem byl doma?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Kde jsem byl doma?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wasn´t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Was</a:t>
            </a:r>
            <a:r>
              <a:rPr lang="cs-CZ" dirty="0" smtClean="0"/>
              <a:t> I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I        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I           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I       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2769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Co ses dnes naučil/naučila?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Zopakoval/zopakovala sis tvary </a:t>
            </a:r>
            <a:r>
              <a:rPr lang="cs-CZ" dirty="0" smtClean="0"/>
              <a:t>slovesa „to </a:t>
            </a:r>
            <a:r>
              <a:rPr lang="cs-CZ" dirty="0" err="1" smtClean="0"/>
              <a:t>be</a:t>
            </a:r>
            <a:r>
              <a:rPr lang="cs-CZ" dirty="0" smtClean="0"/>
              <a:t>“ v minulém </a:t>
            </a:r>
            <a:r>
              <a:rPr lang="cs-CZ" dirty="0" smtClean="0"/>
              <a:t>čase prostém.</a:t>
            </a:r>
          </a:p>
          <a:p>
            <a:r>
              <a:rPr lang="cs-CZ" dirty="0" smtClean="0"/>
              <a:t>U slovesa „to </a:t>
            </a:r>
            <a:r>
              <a:rPr lang="cs-CZ" dirty="0" err="1" smtClean="0"/>
              <a:t>be</a:t>
            </a:r>
            <a:r>
              <a:rPr lang="cs-CZ" dirty="0" smtClean="0"/>
              <a:t>“ umíš v minulém čase prostém tvořit otázku a zápor.</a:t>
            </a:r>
            <a:endParaRPr lang="cs-CZ" dirty="0" smtClean="0"/>
          </a:p>
          <a:p>
            <a:r>
              <a:rPr lang="cs-CZ" dirty="0" smtClean="0"/>
              <a:t>Víš, že minulý čas prostý u slovesa </a:t>
            </a:r>
            <a:r>
              <a:rPr lang="cs-CZ" dirty="0" smtClean="0"/>
              <a:t>užíváme</a:t>
            </a:r>
            <a:r>
              <a:rPr lang="cs-CZ" dirty="0" smtClean="0"/>
              <a:t>, pokud hovoříme o určité době v minulosti, např. </a:t>
            </a:r>
            <a:r>
              <a:rPr lang="cs-CZ" i="1" dirty="0" smtClean="0"/>
              <a:t>last </a:t>
            </a:r>
            <a:r>
              <a:rPr lang="cs-CZ" i="1" dirty="0" err="1" smtClean="0"/>
              <a:t>week</a:t>
            </a:r>
            <a:r>
              <a:rPr lang="cs-CZ" i="1" dirty="0" smtClean="0"/>
              <a:t>, </a:t>
            </a:r>
            <a:r>
              <a:rPr lang="cs-CZ" i="1" dirty="0" err="1" smtClean="0"/>
              <a:t>yesterday</a:t>
            </a:r>
            <a:r>
              <a:rPr lang="cs-CZ" i="1" dirty="0" smtClean="0"/>
              <a:t>, last night, …….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6338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328</TotalTime>
  <Words>829</Words>
  <Application>Microsoft Office PowerPoint</Application>
  <PresentationFormat>Předvádění na obrazovce (4:3)</PresentationFormat>
  <Paragraphs>167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Špendlík</vt:lpstr>
      <vt:lpstr>Prezentace aplikace PowerPoint</vt:lpstr>
      <vt:lpstr>Prezentace aplikace PowerPoint</vt:lpstr>
      <vt:lpstr>zdroje</vt:lpstr>
      <vt:lpstr>Sloves „to be“ v minulém čase prostém:</vt:lpstr>
      <vt:lpstr>Zopakování a shrnutí:</vt:lpstr>
      <vt:lpstr>Zkus z přítomného času vytvořit minulý (věty si zapisuj do sešitu, naučíme se z nich tvořit otázku a zápor):</vt:lpstr>
      <vt:lpstr>Pamatuješ si, kdy používáme minulý čas prostý (past simple)?</vt:lpstr>
      <vt:lpstr>A teď něco nového – tvoření záporu:</vt:lpstr>
      <vt:lpstr>Z vět, které sis opsal do sešitu, vytvoř zápor:</vt:lpstr>
      <vt:lpstr>A ještě se naučíme tvořit otázku:</vt:lpstr>
      <vt:lpstr>Jednoduše vytvoř otázky:</vt:lpstr>
      <vt:lpstr>Podívej se, co už umíš se slovesem „to be“ v minulém čase prostém:</vt:lpstr>
      <vt:lpstr>Zkus přeložit do angličtiny (budeme si „hrát“ s jednou větou):</vt:lpstr>
      <vt:lpstr>Co ses dnes naučil/naučila?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31</cp:revision>
  <dcterms:created xsi:type="dcterms:W3CDTF">2013-06-30T04:29:43Z</dcterms:created>
  <dcterms:modified xsi:type="dcterms:W3CDTF">2013-07-06T06:57:38Z</dcterms:modified>
</cp:coreProperties>
</file>