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20" r:id="rId2"/>
    <p:sldId id="311" r:id="rId3"/>
    <p:sldId id="260" r:id="rId4"/>
    <p:sldId id="312" r:id="rId5"/>
    <p:sldId id="267" r:id="rId6"/>
    <p:sldId id="269" r:id="rId7"/>
    <p:sldId id="314" r:id="rId8"/>
    <p:sldId id="315" r:id="rId9"/>
    <p:sldId id="313" r:id="rId10"/>
    <p:sldId id="270" r:id="rId11"/>
    <p:sldId id="275" r:id="rId12"/>
    <p:sldId id="317" r:id="rId13"/>
    <p:sldId id="319" r:id="rId14"/>
    <p:sldId id="31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5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2330CF4-94B1-456C-B05F-A41F4ACDC5C8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4.png"/><Relationship Id="rId7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245511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71462"/>
            <a:ext cx="9144000" cy="7072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					          </a:t>
            </a:r>
            <a:endParaRPr lang="cs-CZ" sz="30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30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Registrační číslo projektu: </a:t>
            </a:r>
            <a:r>
              <a:rPr lang="cs-CZ" sz="2200" dirty="0" smtClean="0"/>
              <a:t>CZ 1.07/1.4.00/21.1886</a:t>
            </a:r>
            <a:endParaRPr lang="cs-CZ" sz="22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Šablona: </a:t>
            </a:r>
            <a:r>
              <a:rPr lang="cs-CZ" sz="2200" dirty="0" smtClean="0">
                <a:cs typeface="Times New Roman" pitchFamily="18" charset="0"/>
              </a:rPr>
              <a:t>32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Předmět: </a:t>
            </a:r>
            <a:r>
              <a:rPr lang="cs-CZ" sz="22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Sada: </a:t>
            </a:r>
            <a:r>
              <a:rPr lang="cs-CZ" sz="2200" smtClean="0">
                <a:cs typeface="Times New Roman" pitchFamily="18" charset="0"/>
              </a:rPr>
              <a:t>Z 8/17</a:t>
            </a:r>
            <a:r>
              <a:rPr lang="cs-CZ" sz="22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Ročník: </a:t>
            </a:r>
            <a:r>
              <a:rPr lang="cs-CZ" sz="22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Jméno autora (vč. titul): </a:t>
            </a:r>
            <a:r>
              <a:rPr lang="cs-CZ" sz="22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Škola – adresa: </a:t>
            </a:r>
            <a:r>
              <a:rPr lang="cs-CZ" sz="22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5133" t="21875" r="10173" b="12500"/>
          <a:stretch>
            <a:fillRect/>
          </a:stretch>
        </p:blipFill>
        <p:spPr bwMode="auto">
          <a:xfrm>
            <a:off x="285720" y="214290"/>
            <a:ext cx="3214711" cy="2243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491880" y="548680"/>
            <a:ext cx="55446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/>
              <a:t>Výukový materiál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zpracovaný v rámci projektu</a:t>
            </a:r>
            <a:endParaRPr lang="cs-CZ" sz="30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0166" y="2643183"/>
            <a:ext cx="6357982" cy="92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174073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2000240"/>
            <a:ext cx="8858312" cy="471490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929718" cy="6858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000" b="1" dirty="0" smtClean="0"/>
              <a:t>   Evropa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800000"/>
                </a:solidFill>
              </a:rPr>
              <a:t>   17. západní Evropa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000" b="1" dirty="0" smtClean="0"/>
              <a:t>	Klíčová slova: </a:t>
            </a:r>
            <a:r>
              <a:rPr lang="cs-CZ" sz="2500" dirty="0" smtClean="0"/>
              <a:t>Západní Evropa, Velká Británie, Francie, Irsko, státy Beneluxu (Nizozemsko, Belgie, Lucembursko) hlavní města, přírodní podmínky, státní vlajky, průmysl, zemědělství, obyvatelstvo</a:t>
            </a:r>
            <a:endParaRPr lang="cs-CZ" sz="2500" b="1" dirty="0" smtClean="0"/>
          </a:p>
          <a:p>
            <a:pPr algn="just">
              <a:lnSpc>
                <a:spcPct val="150000"/>
              </a:lnSpc>
              <a:buNone/>
            </a:pPr>
            <a:r>
              <a:rPr lang="cs-CZ" sz="2500" b="1" dirty="0" smtClean="0"/>
              <a:t>	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získání a osvojení základních znalostí     v oblasti západní Evropy. Prezentace umožňuje učiteli srozumitelný výklad látky s aktivní účastí žáků. Prezentace se spouští F5 a enter. </a:t>
            </a:r>
          </a:p>
          <a:p>
            <a:pPr>
              <a:buNone/>
            </a:pPr>
            <a:endParaRPr lang="cs-CZ" sz="25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58204" cy="867524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Základní informace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857364"/>
            <a:ext cx="9072626" cy="714380"/>
          </a:xfrm>
        </p:spPr>
        <p:txBody>
          <a:bodyPr>
            <a:no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q"/>
            </a:pPr>
            <a:r>
              <a:rPr lang="cs-CZ" sz="3500" b="1" dirty="0" smtClean="0">
                <a:solidFill>
                  <a:schemeClr val="accent1"/>
                </a:solidFill>
              </a:rPr>
              <a:t> jaké státy patří do západní Evropy:</a:t>
            </a:r>
            <a:endParaRPr lang="cs-CZ" sz="3500" b="1" dirty="0">
              <a:solidFill>
                <a:schemeClr val="accent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57752" y="2643182"/>
            <a:ext cx="378621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500" b="1" dirty="0"/>
              <a:t>4</a:t>
            </a:r>
            <a:r>
              <a:rPr lang="cs-CZ" sz="3500" b="1" dirty="0" smtClean="0"/>
              <a:t>) Nizozemí</a:t>
            </a:r>
          </a:p>
          <a:p>
            <a:pPr>
              <a:lnSpc>
                <a:spcPct val="200000"/>
              </a:lnSpc>
            </a:pPr>
            <a:r>
              <a:rPr lang="cs-CZ" sz="3500" b="1" dirty="0"/>
              <a:t>5</a:t>
            </a:r>
            <a:r>
              <a:rPr lang="cs-CZ" sz="3500" b="1" dirty="0" smtClean="0"/>
              <a:t>) Belgie</a:t>
            </a:r>
          </a:p>
          <a:p>
            <a:pPr>
              <a:lnSpc>
                <a:spcPct val="200000"/>
              </a:lnSpc>
            </a:pPr>
            <a:r>
              <a:rPr lang="cs-CZ" sz="3500" b="1" dirty="0"/>
              <a:t>6</a:t>
            </a:r>
            <a:r>
              <a:rPr lang="cs-CZ" sz="3500" b="1" dirty="0" smtClean="0"/>
              <a:t>) Lucembursko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57224" y="2643182"/>
            <a:ext cx="3786214" cy="31731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500" b="1" dirty="0" smtClean="0"/>
              <a:t>1) Velká Británie</a:t>
            </a:r>
          </a:p>
          <a:p>
            <a:pPr>
              <a:lnSpc>
                <a:spcPct val="200000"/>
              </a:lnSpc>
            </a:pPr>
            <a:r>
              <a:rPr lang="cs-CZ" sz="3500" b="1" dirty="0" smtClean="0"/>
              <a:t>2) Irsko</a:t>
            </a:r>
          </a:p>
          <a:p>
            <a:pPr>
              <a:lnSpc>
                <a:spcPct val="200000"/>
              </a:lnSpc>
            </a:pPr>
            <a:r>
              <a:rPr lang="cs-CZ" sz="3500" b="1" dirty="0" smtClean="0"/>
              <a:t>3) Francie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71470" y="1285860"/>
            <a:ext cx="9001188" cy="5643602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500" dirty="0" smtClean="0"/>
              <a:t>	Mezi státy západní Evropy patří Velká Británie, Francie, </a:t>
            </a:r>
            <a:r>
              <a:rPr lang="cs-CZ" sz="2500" b="1" dirty="0" smtClean="0">
                <a:solidFill>
                  <a:schemeClr val="accent1"/>
                </a:solidFill>
              </a:rPr>
              <a:t>Irsko</a:t>
            </a:r>
            <a:r>
              <a:rPr lang="cs-CZ" sz="2500" dirty="0" smtClean="0"/>
              <a:t> a státy </a:t>
            </a:r>
            <a:r>
              <a:rPr lang="cs-CZ" sz="2500" b="1" dirty="0" smtClean="0">
                <a:solidFill>
                  <a:schemeClr val="accent1"/>
                </a:solidFill>
              </a:rPr>
              <a:t>Beneluxu,</a:t>
            </a:r>
            <a:r>
              <a:rPr lang="cs-CZ" sz="2500" dirty="0" smtClean="0"/>
              <a:t> kam patří Nizozemí, Belgie a Lucembursko. Největším z nich je stát </a:t>
            </a:r>
            <a:r>
              <a:rPr lang="cs-CZ" sz="2500" b="1" dirty="0" smtClean="0">
                <a:solidFill>
                  <a:schemeClr val="accent1"/>
                </a:solidFill>
              </a:rPr>
              <a:t>Francie</a:t>
            </a:r>
            <a:r>
              <a:rPr lang="cs-CZ" sz="2500" dirty="0" smtClean="0"/>
              <a:t> a naopak nejmenším je </a:t>
            </a:r>
            <a:r>
              <a:rPr lang="cs-CZ" sz="2500" b="1" dirty="0" smtClean="0">
                <a:solidFill>
                  <a:schemeClr val="accent1"/>
                </a:solidFill>
              </a:rPr>
              <a:t>Lucembursko</a:t>
            </a:r>
            <a:r>
              <a:rPr lang="cs-CZ" sz="2500" dirty="0" smtClean="0"/>
              <a:t>. Státy západní Evropy patří k hospodářsky nevyspělejším. Všechny jsou členy </a:t>
            </a:r>
            <a:r>
              <a:rPr lang="cs-CZ" sz="2500" b="1" dirty="0" smtClean="0">
                <a:solidFill>
                  <a:schemeClr val="accent1"/>
                </a:solidFill>
              </a:rPr>
              <a:t>Evropské unie</a:t>
            </a:r>
            <a:r>
              <a:rPr lang="cs-CZ" sz="2500" dirty="0" smtClean="0"/>
              <a:t>. Kromě </a:t>
            </a:r>
            <a:r>
              <a:rPr lang="cs-CZ" sz="2500" b="1" dirty="0" smtClean="0">
                <a:solidFill>
                  <a:schemeClr val="accent1"/>
                </a:solidFill>
              </a:rPr>
              <a:t>Lucemburska</a:t>
            </a:r>
            <a:r>
              <a:rPr lang="cs-CZ" sz="2500" dirty="0" smtClean="0"/>
              <a:t> mají všechny přístup k </a:t>
            </a:r>
            <a:r>
              <a:rPr lang="cs-CZ" sz="2500" b="1" dirty="0" smtClean="0">
                <a:solidFill>
                  <a:schemeClr val="accent1"/>
                </a:solidFill>
              </a:rPr>
              <a:t>moři</a:t>
            </a:r>
            <a:r>
              <a:rPr lang="cs-CZ" sz="2500" dirty="0" smtClean="0"/>
              <a:t>. Převažuje zde mírné podnebí. Velkou </a:t>
            </a:r>
            <a:r>
              <a:rPr lang="cs-CZ" sz="2500" b="1" dirty="0" smtClean="0">
                <a:solidFill>
                  <a:schemeClr val="accent1"/>
                </a:solidFill>
              </a:rPr>
              <a:t>Británii</a:t>
            </a:r>
            <a:r>
              <a:rPr lang="cs-CZ" sz="2500" dirty="0" smtClean="0"/>
              <a:t> a Francii odděluje kanál La Manche, pod kterým se nachází nejdelší evropský podmořský </a:t>
            </a:r>
            <a:r>
              <a:rPr lang="cs-CZ" sz="2500" b="1" dirty="0" smtClean="0">
                <a:solidFill>
                  <a:schemeClr val="accent1"/>
                </a:solidFill>
              </a:rPr>
              <a:t>tunel</a:t>
            </a:r>
            <a:r>
              <a:rPr lang="cs-CZ" sz="2500" dirty="0" smtClean="0"/>
              <a:t>. Převažující náboženství </a:t>
            </a:r>
            <a:r>
              <a:rPr lang="cs-CZ" sz="2500" smtClean="0"/>
              <a:t>je katolictví, </a:t>
            </a:r>
            <a:r>
              <a:rPr lang="cs-CZ" sz="2500" dirty="0" smtClean="0"/>
              <a:t>naopak na Britských ostrovech je </a:t>
            </a:r>
            <a:r>
              <a:rPr lang="cs-CZ" sz="2500" b="1" dirty="0" smtClean="0">
                <a:solidFill>
                  <a:schemeClr val="accent1"/>
                </a:solidFill>
              </a:rPr>
              <a:t>protestantství</a:t>
            </a:r>
            <a:r>
              <a:rPr lang="cs-CZ" sz="2500" dirty="0" smtClean="0"/>
              <a:t>.         </a:t>
            </a:r>
            <a:endParaRPr lang="cs-CZ" sz="25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1429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Doplňte vhodná slova do textu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8001024" y="1357298"/>
            <a:ext cx="928694" cy="500066"/>
          </a:xfrm>
          <a:prstGeom prst="rect">
            <a:avLst/>
          </a:prstGeom>
          <a:noFill/>
        </p:spPr>
      </p:pic>
      <p:pic>
        <p:nvPicPr>
          <p:cNvPr id="1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1214414" y="1857364"/>
            <a:ext cx="1571636" cy="500066"/>
          </a:xfrm>
          <a:prstGeom prst="rect">
            <a:avLst/>
          </a:prstGeom>
          <a:noFill/>
        </p:spPr>
      </p:pic>
      <p:pic>
        <p:nvPicPr>
          <p:cNvPr id="17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4000496" y="2357430"/>
            <a:ext cx="1285884" cy="571504"/>
          </a:xfrm>
          <a:prstGeom prst="rect">
            <a:avLst/>
          </a:prstGeom>
          <a:noFill/>
        </p:spPr>
      </p:pic>
      <p:pic>
        <p:nvPicPr>
          <p:cNvPr id="18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14282" y="2857496"/>
            <a:ext cx="2286016" cy="571504"/>
          </a:xfrm>
          <a:prstGeom prst="rect">
            <a:avLst/>
          </a:prstGeom>
          <a:noFill/>
        </p:spPr>
      </p:pic>
      <p:pic>
        <p:nvPicPr>
          <p:cNvPr id="19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286380" y="3500438"/>
            <a:ext cx="2500330" cy="571504"/>
          </a:xfrm>
          <a:prstGeom prst="rect">
            <a:avLst/>
          </a:prstGeom>
          <a:noFill/>
        </p:spPr>
      </p:pic>
      <p:pic>
        <p:nvPicPr>
          <p:cNvPr id="20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14282" y="4000504"/>
            <a:ext cx="2214578" cy="500066"/>
          </a:xfrm>
          <a:prstGeom prst="rect">
            <a:avLst/>
          </a:prstGeom>
          <a:noFill/>
        </p:spPr>
      </p:pic>
      <p:pic>
        <p:nvPicPr>
          <p:cNvPr id="21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786446" y="4071942"/>
            <a:ext cx="1000132" cy="500066"/>
          </a:xfrm>
          <a:prstGeom prst="rect">
            <a:avLst/>
          </a:prstGeom>
          <a:noFill/>
        </p:spPr>
      </p:pic>
      <p:pic>
        <p:nvPicPr>
          <p:cNvPr id="22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3571868" y="4500570"/>
            <a:ext cx="1285884" cy="571504"/>
          </a:xfrm>
          <a:prstGeom prst="rect">
            <a:avLst/>
          </a:prstGeom>
          <a:noFill/>
        </p:spPr>
      </p:pic>
      <p:pic>
        <p:nvPicPr>
          <p:cNvPr id="23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14282" y="5572140"/>
            <a:ext cx="1143008" cy="57150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786710" y="1528692"/>
            <a:ext cx="12858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00100" y="2071678"/>
            <a:ext cx="2071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7620" y="2600262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406" y="3143248"/>
            <a:ext cx="28575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3504" y="3714752"/>
            <a:ext cx="28575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406" y="4214818"/>
            <a:ext cx="26432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643570" y="4214818"/>
            <a:ext cx="1285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28992" y="4743402"/>
            <a:ext cx="18573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406" y="5814972"/>
            <a:ext cx="15001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24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3286116" y="6143644"/>
            <a:ext cx="2428892" cy="50006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143240" y="6386476"/>
            <a:ext cx="28575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929586" y="1142984"/>
            <a:ext cx="1000132" cy="7567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5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1.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214414" y="1714488"/>
            <a:ext cx="1714512" cy="7278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2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2.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000496" y="2143116"/>
            <a:ext cx="1428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3.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14282" y="2714620"/>
            <a:ext cx="23574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4.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286380" y="3714752"/>
            <a:ext cx="2571768" cy="237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2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5.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85720" y="3857628"/>
            <a:ext cx="22145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6.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786446" y="3786190"/>
            <a:ext cx="1071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7.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571868" y="4357694"/>
            <a:ext cx="1357322" cy="747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4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8.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14282" y="5834833"/>
            <a:ext cx="1071570" cy="237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2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9.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286116" y="6477775"/>
            <a:ext cx="2428892" cy="237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2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10.</a:t>
            </a:r>
            <a:endParaRPr lang="cs-CZ" sz="4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Nadpis 1"/>
          <p:cNvSpPr>
            <a:spLocks noGrp="1"/>
          </p:cNvSpPr>
          <p:nvPr>
            <p:ph type="title"/>
          </p:nvPr>
        </p:nvSpPr>
        <p:spPr>
          <a:xfrm>
            <a:off x="285720" y="1857364"/>
            <a:ext cx="8572560" cy="5643602"/>
          </a:xfrm>
        </p:spPr>
        <p:txBody>
          <a:bodyPr>
            <a:normAutofit fontScale="90000"/>
          </a:bodyPr>
          <a:lstStyle/>
          <a:p>
            <a:pPr algn="ctr">
              <a:lnSpc>
                <a:spcPct val="200000"/>
              </a:lnSpc>
            </a:pPr>
            <a:r>
              <a:rPr lang="cs-CZ" sz="5600" b="1" dirty="0" smtClean="0">
                <a:solidFill>
                  <a:schemeClr val="tx1"/>
                </a:solidFill>
                <a:latin typeface="+mn-lt"/>
              </a:rPr>
              <a:t>! ! ! PRÁCE S MAPOU ! ! !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400" b="1" dirty="0" smtClean="0">
                <a:solidFill>
                  <a:schemeClr val="accent1"/>
                </a:solidFill>
                <a:latin typeface="+mn-lt"/>
              </a:rPr>
              <a:t>UKAŽ PŘIBLIŽNOU HRANICI </a:t>
            </a:r>
            <a:r>
              <a:rPr lang="cs-CZ" sz="4400" b="1" dirty="0" smtClean="0">
                <a:solidFill>
                  <a:schemeClr val="accent1"/>
                </a:solidFill>
                <a:latin typeface="+mn-lt"/>
              </a:rPr>
              <a:t>ZÁPADNÍ</a:t>
            </a:r>
            <a:r>
              <a:rPr lang="cs-CZ" sz="4400" b="1" dirty="0" smtClean="0">
                <a:solidFill>
                  <a:schemeClr val="accent1"/>
                </a:solidFill>
                <a:latin typeface="+mn-lt"/>
              </a:rPr>
              <a:t> </a:t>
            </a:r>
            <a:r>
              <a:rPr lang="cs-CZ" sz="4400" b="1" dirty="0" smtClean="0">
                <a:solidFill>
                  <a:schemeClr val="accent1"/>
                </a:solidFill>
                <a:latin typeface="+mn-lt"/>
              </a:rPr>
              <a:t>EVROPY</a:t>
            </a:r>
            <a:br>
              <a:rPr lang="cs-CZ" sz="4400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u="sng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9" name="Zástupný symbol pro obsah 3" descr="File:Europe blank laea location map.svg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1" name="Picture 3" descr="C:\Users\Já\Desktop\sa.png"/>
          <p:cNvPicPr>
            <a:picLocks noChangeAspect="1" noChangeArrowheads="1"/>
          </p:cNvPicPr>
          <p:nvPr/>
        </p:nvPicPr>
        <p:blipFill>
          <a:blip r:embed="rId4" cstate="print"/>
          <a:srcRect l="980" t="2198" r="1650" b="2197"/>
          <a:stretch>
            <a:fillRect/>
          </a:stretch>
        </p:blipFill>
        <p:spPr bwMode="auto">
          <a:xfrm>
            <a:off x="0" y="0"/>
            <a:ext cx="9143999" cy="685799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3" name="Zástupný symbol pro obsah 3" descr="File:Europe blank laea location map.svg"/>
          <p:cNvPicPr>
            <a:picLocks/>
          </p:cNvPicPr>
          <p:nvPr/>
        </p:nvPicPr>
        <p:blipFill>
          <a:blip r:embed="rId3" cstate="print"/>
          <a:srcRect l="2343" t="33333" r="50390" b="16667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1714480" y="157161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86314" y="2928934"/>
            <a:ext cx="571504" cy="7375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300"/>
              </a:lnSpc>
            </a:pPr>
            <a:r>
              <a:rPr lang="cs-CZ" sz="100" b="1" dirty="0" smtClean="0"/>
              <a:t>                                           </a:t>
            </a:r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86116" y="2071678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14942" y="2428868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14810" y="435769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37" name="Zaoblený obdélníkový popisek 36"/>
          <p:cNvSpPr/>
          <p:nvPr/>
        </p:nvSpPr>
        <p:spPr>
          <a:xfrm>
            <a:off x="5000628" y="5000636"/>
            <a:ext cx="3643338" cy="714380"/>
          </a:xfrm>
          <a:prstGeom prst="wedgeRoundRectCallout">
            <a:avLst>
              <a:gd name="adj1" fmla="val -40435"/>
              <a:gd name="adj2" fmla="val -225183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Zaoblený obdélníkový popisek 37"/>
          <p:cNvSpPr/>
          <p:nvPr/>
        </p:nvSpPr>
        <p:spPr>
          <a:xfrm>
            <a:off x="5929322" y="1714488"/>
            <a:ext cx="2643206" cy="714380"/>
          </a:xfrm>
          <a:prstGeom prst="wedgeRoundRectCallout">
            <a:avLst>
              <a:gd name="adj1" fmla="val -72294"/>
              <a:gd name="adj2" fmla="val 115491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aoblený obdélníkový popisek 38"/>
          <p:cNvSpPr/>
          <p:nvPr/>
        </p:nvSpPr>
        <p:spPr>
          <a:xfrm>
            <a:off x="3786182" y="428604"/>
            <a:ext cx="3929090" cy="714380"/>
          </a:xfrm>
          <a:prstGeom prst="wedgeRoundRectCallout">
            <a:avLst>
              <a:gd name="adj1" fmla="val -57933"/>
              <a:gd name="adj2" fmla="val 243491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Zaoblený obdélníkový popisek 39"/>
          <p:cNvSpPr/>
          <p:nvPr/>
        </p:nvSpPr>
        <p:spPr>
          <a:xfrm>
            <a:off x="6215074" y="3214686"/>
            <a:ext cx="2286016" cy="714380"/>
          </a:xfrm>
          <a:prstGeom prst="wedgeRoundRectCallout">
            <a:avLst>
              <a:gd name="adj1" fmla="val -99371"/>
              <a:gd name="adj2" fmla="val -16447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Zaoblený obdélníkový popisek 40"/>
          <p:cNvSpPr/>
          <p:nvPr/>
        </p:nvSpPr>
        <p:spPr>
          <a:xfrm>
            <a:off x="214282" y="3500438"/>
            <a:ext cx="2071702" cy="714380"/>
          </a:xfrm>
          <a:prstGeom prst="wedgeRoundRectCallout">
            <a:avLst>
              <a:gd name="adj1" fmla="val 30591"/>
              <a:gd name="adj2" fmla="val -252752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Zaoblený obdélníkový popisek 41"/>
          <p:cNvSpPr/>
          <p:nvPr/>
        </p:nvSpPr>
        <p:spPr>
          <a:xfrm>
            <a:off x="1000100" y="5572140"/>
            <a:ext cx="2500330" cy="714380"/>
          </a:xfrm>
          <a:prstGeom prst="wedgeRoundRectCallout">
            <a:avLst>
              <a:gd name="adj1" fmla="val 80408"/>
              <a:gd name="adj2" fmla="val -158230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3786182" y="42860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Velká Británie</a:t>
            </a:r>
            <a:endParaRPr lang="cs-CZ" sz="4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929322" y="1714488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Nizozemí</a:t>
            </a:r>
            <a:endParaRPr lang="cs-CZ" sz="4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628" y="5000636"/>
            <a:ext cx="36433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Lucembursko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215074" y="3221180"/>
            <a:ext cx="22860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Belgie</a:t>
            </a:r>
            <a:endParaRPr lang="cs-CZ" sz="4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14282" y="3500438"/>
            <a:ext cx="20717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Irsko</a:t>
            </a:r>
            <a:endParaRPr lang="cs-CZ" sz="4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000100" y="5572140"/>
            <a:ext cx="25003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Francie</a:t>
            </a:r>
            <a:endParaRPr lang="cs-CZ" sz="4000" b="1" dirty="0"/>
          </a:p>
        </p:txBody>
      </p:sp>
      <p:sp>
        <p:nvSpPr>
          <p:cNvPr id="43" name="Elipsa 42"/>
          <p:cNvSpPr/>
          <p:nvPr/>
        </p:nvSpPr>
        <p:spPr>
          <a:xfrm>
            <a:off x="5214942" y="3643314"/>
            <a:ext cx="285752" cy="28575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5429256" y="3357562"/>
            <a:ext cx="714380" cy="7663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600"/>
              </a:lnSpc>
            </a:pPr>
            <a:r>
              <a:rPr lang="cs-CZ" sz="100" b="1" dirty="0" smtClean="0"/>
              <a:t>                          </a:t>
            </a:r>
            <a:r>
              <a:rPr lang="cs-CZ" sz="4000" b="1" dirty="0" smtClean="0"/>
              <a:t>6</a:t>
            </a:r>
            <a:endParaRPr lang="cs-CZ" sz="4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  <p:bldP spid="19" grpId="0"/>
      <p:bldP spid="19" grpId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32" grpId="0"/>
      <p:bldP spid="31" grpId="0"/>
      <p:bldP spid="24" grpId="0"/>
      <p:bldP spid="30" grpId="0"/>
      <p:bldP spid="33" grpId="0"/>
      <p:bldP spid="34" grpId="0"/>
      <p:bldP spid="43" grpId="1" animBg="1"/>
      <p:bldP spid="44" grpId="0"/>
      <p:bldP spid="44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214422"/>
            <a:ext cx="4352956" cy="5214950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VB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Irsko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Nizozemí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Francie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Belgie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Luc.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6762" y="1214446"/>
            <a:ext cx="4352956" cy="5857892"/>
          </a:xfrm>
        </p:spPr>
        <p:txBody>
          <a:bodyPr>
            <a:normAutofit/>
          </a:bodyPr>
          <a:lstStyle/>
          <a:p>
            <a:pPr algn="r"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Paříž</a:t>
            </a:r>
          </a:p>
          <a:p>
            <a:pPr algn="r"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Londýn</a:t>
            </a:r>
          </a:p>
          <a:p>
            <a:pPr algn="r"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Dublin</a:t>
            </a:r>
          </a:p>
          <a:p>
            <a:pPr algn="r"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Lucemburk</a:t>
            </a:r>
          </a:p>
          <a:p>
            <a:pPr algn="r"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Amsterdam</a:t>
            </a:r>
          </a:p>
          <a:p>
            <a:pPr algn="r"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Brusel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" y="4286256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Francie - </a:t>
            </a:r>
            <a:r>
              <a:rPr lang="cs-CZ" sz="3000" b="1" dirty="0" smtClean="0">
                <a:solidFill>
                  <a:schemeClr val="accent1"/>
                </a:solidFill>
              </a:rPr>
              <a:t>Paříž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" y="5143512"/>
            <a:ext cx="9144000" cy="5978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200"/>
              </a:lnSpc>
            </a:pPr>
            <a:r>
              <a:rPr lang="cs-CZ" sz="3000" b="1" dirty="0" smtClean="0"/>
              <a:t>Belgie - </a:t>
            </a:r>
            <a:r>
              <a:rPr lang="cs-CZ" sz="3000" b="1" dirty="0" smtClean="0">
                <a:solidFill>
                  <a:schemeClr val="accent1"/>
                </a:solidFill>
              </a:rPr>
              <a:t>Brusel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32" y="6089712"/>
            <a:ext cx="9144000" cy="5690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900"/>
              </a:lnSpc>
            </a:pPr>
            <a:r>
              <a:rPr lang="cs-CZ" sz="3000" b="1" dirty="0" smtClean="0"/>
              <a:t>Lucembursko - </a:t>
            </a:r>
            <a:r>
              <a:rPr lang="cs-CZ" sz="3000" b="1" dirty="0" smtClean="0">
                <a:solidFill>
                  <a:schemeClr val="accent1"/>
                </a:solidFill>
              </a:rPr>
              <a:t>Lucemburk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32" y="3357562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Nizozemí - </a:t>
            </a:r>
            <a:r>
              <a:rPr lang="cs-CZ" sz="3000" b="1" dirty="0" smtClean="0">
                <a:solidFill>
                  <a:schemeClr val="accent1"/>
                </a:solidFill>
              </a:rPr>
              <a:t>Amsterdam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" y="2446374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Irsko - </a:t>
            </a:r>
            <a:r>
              <a:rPr lang="cs-CZ" sz="3000" b="1" dirty="0" smtClean="0">
                <a:solidFill>
                  <a:schemeClr val="accent1"/>
                </a:solidFill>
              </a:rPr>
              <a:t>Dublin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" y="1500174"/>
            <a:ext cx="9144000" cy="6074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300"/>
              </a:lnSpc>
            </a:pPr>
            <a:r>
              <a:rPr lang="cs-CZ" sz="3000" b="1" dirty="0" smtClean="0"/>
              <a:t>Velká Británie - </a:t>
            </a:r>
            <a:r>
              <a:rPr lang="cs-CZ" sz="3000" b="1" dirty="0" smtClean="0">
                <a:solidFill>
                  <a:schemeClr val="accent1"/>
                </a:solidFill>
              </a:rPr>
              <a:t>Londýn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0" y="500066"/>
            <a:ext cx="9144000" cy="857232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Spoj správně následující pojmy</a:t>
            </a:r>
            <a:endParaRPr lang="cs-CZ" sz="4000" dirty="0">
              <a:latin typeface="+mn-lt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4"/>
          </a:xfrm>
        </p:spPr>
        <p:txBody>
          <a:bodyPr>
            <a:normAutofit/>
          </a:bodyPr>
          <a:lstStyle/>
          <a:p>
            <a:pPr algn="ctr">
              <a:lnSpc>
                <a:spcPts val="6000"/>
              </a:lnSpc>
              <a:buNone/>
            </a:pPr>
            <a:r>
              <a:rPr lang="cs-CZ" sz="2400" b="1" dirty="0" smtClean="0"/>
              <a:t>Wales – Alžběta II. – Big Ben – Heathrow </a:t>
            </a:r>
            <a:r>
              <a:rPr lang="cs-CZ" sz="2400" b="1" dirty="0" smtClean="0">
                <a:cs typeface="Times New Roman"/>
              </a:rPr>
              <a:t>= </a:t>
            </a:r>
            <a:r>
              <a:rPr lang="cs-CZ" sz="2400" b="1" dirty="0" smtClean="0">
                <a:solidFill>
                  <a:schemeClr val="accent1"/>
                </a:solidFill>
                <a:cs typeface="Times New Roman"/>
              </a:rPr>
              <a:t>Velká Británie</a:t>
            </a:r>
          </a:p>
          <a:p>
            <a:pPr algn="ctr">
              <a:lnSpc>
                <a:spcPts val="6000"/>
              </a:lnSpc>
              <a:buNone/>
            </a:pPr>
            <a:r>
              <a:rPr lang="cs-CZ" sz="2400" b="1" dirty="0" smtClean="0">
                <a:cs typeface="Times New Roman"/>
              </a:rPr>
              <a:t>víno – Štrasburk – Louvre – Seina – Eiffelova věž =</a:t>
            </a:r>
            <a:r>
              <a:rPr lang="cs-CZ" sz="2400" b="1" dirty="0" smtClean="0">
                <a:solidFill>
                  <a:schemeClr val="accent1"/>
                </a:solidFill>
                <a:cs typeface="Times New Roman"/>
              </a:rPr>
              <a:t> Francie</a:t>
            </a:r>
          </a:p>
          <a:p>
            <a:pPr algn="ctr">
              <a:lnSpc>
                <a:spcPts val="6000"/>
              </a:lnSpc>
              <a:buNone/>
            </a:pPr>
            <a:r>
              <a:rPr lang="cs-CZ" sz="2400" b="1" dirty="0" smtClean="0">
                <a:cs typeface="Times New Roman"/>
              </a:rPr>
              <a:t>rašeliniště – smaragdový ostrov – katolíci = </a:t>
            </a:r>
            <a:r>
              <a:rPr lang="cs-CZ" sz="2400" b="1" dirty="0" smtClean="0">
                <a:solidFill>
                  <a:schemeClr val="accent1"/>
                </a:solidFill>
                <a:cs typeface="Times New Roman"/>
              </a:rPr>
              <a:t>Irsko</a:t>
            </a:r>
          </a:p>
          <a:p>
            <a:pPr algn="ctr">
              <a:lnSpc>
                <a:spcPts val="6000"/>
              </a:lnSpc>
              <a:buNone/>
            </a:pPr>
            <a:r>
              <a:rPr lang="cs-CZ" sz="2400" b="1" dirty="0" smtClean="0">
                <a:cs typeface="Times New Roman"/>
              </a:rPr>
              <a:t>Maasa – Vlámové – Evropská unie – diamanty = </a:t>
            </a:r>
            <a:r>
              <a:rPr lang="cs-CZ" sz="2400" b="1" dirty="0" smtClean="0">
                <a:solidFill>
                  <a:schemeClr val="accent1"/>
                </a:solidFill>
                <a:cs typeface="Times New Roman"/>
              </a:rPr>
              <a:t>Belgie</a:t>
            </a:r>
            <a:r>
              <a:rPr lang="cs-CZ" sz="2400" b="1" dirty="0" smtClean="0">
                <a:cs typeface="Times New Roman"/>
              </a:rPr>
              <a:t> </a:t>
            </a:r>
          </a:p>
          <a:p>
            <a:pPr algn="ctr">
              <a:lnSpc>
                <a:spcPts val="6000"/>
              </a:lnSpc>
              <a:buNone/>
            </a:pPr>
            <a:r>
              <a:rPr lang="cs-CZ" sz="2400" b="1" dirty="0" smtClean="0">
                <a:cs typeface="Times New Roman"/>
              </a:rPr>
              <a:t>tulipány – Eidam – větrný mlýn – Haag = </a:t>
            </a:r>
            <a:r>
              <a:rPr lang="cs-CZ" sz="2400" b="1" dirty="0" smtClean="0">
                <a:solidFill>
                  <a:schemeClr val="accent1"/>
                </a:solidFill>
                <a:cs typeface="Times New Roman"/>
              </a:rPr>
              <a:t>Nizozemsko</a:t>
            </a:r>
          </a:p>
          <a:p>
            <a:pPr algn="ctr">
              <a:lnSpc>
                <a:spcPts val="6000"/>
              </a:lnSpc>
              <a:buNone/>
            </a:pPr>
            <a:r>
              <a:rPr lang="cs-CZ" sz="2400" b="1" dirty="0" smtClean="0">
                <a:cs typeface="Times New Roman"/>
              </a:rPr>
              <a:t>banky – železná ruda – cestovní ruch = </a:t>
            </a:r>
            <a:r>
              <a:rPr lang="cs-CZ" sz="2400" b="1" dirty="0" smtClean="0">
                <a:solidFill>
                  <a:schemeClr val="accent1"/>
                </a:solidFill>
                <a:cs typeface="Times New Roman"/>
              </a:rPr>
              <a:t>Lucembursko</a:t>
            </a:r>
            <a:r>
              <a:rPr lang="cs-CZ" sz="2400" b="1" dirty="0" smtClean="0">
                <a:cs typeface="Times New Roman"/>
              </a:rPr>
              <a:t>    </a:t>
            </a:r>
            <a:endParaRPr lang="cs-CZ" sz="24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Charakteristika států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1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500826" y="1571612"/>
            <a:ext cx="2214578" cy="642942"/>
          </a:xfrm>
          <a:prstGeom prst="rect">
            <a:avLst/>
          </a:prstGeom>
          <a:noFill/>
        </p:spPr>
      </p:pic>
      <p:pic>
        <p:nvPicPr>
          <p:cNvPr id="12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500958" y="2428868"/>
            <a:ext cx="1571636" cy="642942"/>
          </a:xfrm>
          <a:prstGeom prst="rect">
            <a:avLst/>
          </a:prstGeom>
          <a:noFill/>
        </p:spPr>
      </p:pic>
      <p:pic>
        <p:nvPicPr>
          <p:cNvPr id="13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215206" y="3286124"/>
            <a:ext cx="1571636" cy="642942"/>
          </a:xfrm>
          <a:prstGeom prst="rect">
            <a:avLst/>
          </a:prstGeom>
          <a:noFill/>
        </p:spPr>
      </p:pic>
      <p:pic>
        <p:nvPicPr>
          <p:cNvPr id="14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429520" y="4143380"/>
            <a:ext cx="1571636" cy="642942"/>
          </a:xfrm>
          <a:prstGeom prst="rect">
            <a:avLst/>
          </a:prstGeom>
          <a:noFill/>
        </p:spPr>
      </p:pic>
      <p:pic>
        <p:nvPicPr>
          <p:cNvPr id="1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500826" y="5000636"/>
            <a:ext cx="2143140" cy="642942"/>
          </a:xfrm>
          <a:prstGeom prst="rect">
            <a:avLst/>
          </a:prstGeom>
          <a:noFill/>
        </p:spPr>
      </p:pic>
      <p:pic>
        <p:nvPicPr>
          <p:cNvPr id="1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286512" y="5786454"/>
            <a:ext cx="2214578" cy="64294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429388" y="1643050"/>
            <a:ext cx="2286016" cy="579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8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</a:t>
            </a:r>
            <a:r>
              <a:rPr lang="cs-CZ" sz="2400" b="1" dirty="0" smtClean="0">
                <a:solidFill>
                  <a:schemeClr val="accent1"/>
                </a:solidFill>
              </a:rPr>
              <a:t>Velká Británie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29520" y="2538707"/>
            <a:ext cx="1785918" cy="471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</a:t>
            </a:r>
            <a:r>
              <a:rPr lang="cs-CZ" sz="2400" b="1" dirty="0" smtClean="0">
                <a:solidFill>
                  <a:schemeClr val="accent1"/>
                </a:solidFill>
              </a:rPr>
              <a:t>Francie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15206" y="3357562"/>
            <a:ext cx="1500198" cy="481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</a:t>
            </a:r>
            <a:r>
              <a:rPr lang="cs-CZ" sz="2400" b="1" dirty="0" smtClean="0">
                <a:solidFill>
                  <a:schemeClr val="accent1"/>
                </a:solidFill>
              </a:rPr>
              <a:t>Irsko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58082" y="4214818"/>
            <a:ext cx="1571604" cy="471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2400" b="1" dirty="0" smtClean="0">
                <a:solidFill>
                  <a:schemeClr val="accent1"/>
                </a:solidFill>
              </a:rPr>
              <a:t>Belgie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29388" y="5039037"/>
            <a:ext cx="2286016" cy="481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</a:t>
            </a:r>
            <a:r>
              <a:rPr lang="cs-CZ" sz="2400" b="1" dirty="0" smtClean="0">
                <a:solidFill>
                  <a:schemeClr val="accent1"/>
                </a:solidFill>
              </a:rPr>
              <a:t>Nizozemsko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15074" y="5896293"/>
            <a:ext cx="2286016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</a:t>
            </a:r>
            <a:r>
              <a:rPr lang="cs-CZ" sz="2400" b="1" dirty="0" smtClean="0">
                <a:solidFill>
                  <a:schemeClr val="accent1"/>
                </a:solidFill>
              </a:rPr>
              <a:t>Lucembursko</a:t>
            </a:r>
            <a:endParaRPr lang="cs-CZ" sz="24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2852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Urči následující obrázky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034" y="3643314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Big Ben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0628" y="6380946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Eiffelova věž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034" y="6380946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Větrné mlýny 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0628" y="3643315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Stonehenge</a:t>
            </a:r>
          </a:p>
        </p:txBody>
      </p:sp>
      <p:pic>
        <p:nvPicPr>
          <p:cNvPr id="20482" name="Picture 2" descr="File:Houses.of.parliament.overall.ar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357298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" name="Picture 2" descr="File:Stonehenge 0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28" y="1357298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7650" name="Picture 2" descr="File:3 windmill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34" y="4143380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4" name="Picture 2" descr="File:UCPI4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628" y="4143380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3643306" y="1285860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1.</a:t>
            </a:r>
            <a:endParaRPr lang="cs-CZ" sz="3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143900" y="1285860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2.</a:t>
            </a:r>
            <a:endParaRPr lang="cs-CZ" sz="3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43306" y="4071942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3.</a:t>
            </a:r>
            <a:endParaRPr lang="cs-CZ" sz="3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143900" y="4071942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4.</a:t>
            </a:r>
            <a:endParaRPr lang="cs-CZ" sz="3000" b="1" dirty="0"/>
          </a:p>
        </p:txBody>
      </p:sp>
      <p:pic>
        <p:nvPicPr>
          <p:cNvPr id="20" name="Picture 2" descr="File:Houses.of.parliament.overall.ar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7" y="1285860"/>
            <a:ext cx="8429685" cy="550070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1" name="Picture 2" descr="File:Stonehenge 0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1285860"/>
            <a:ext cx="8429684" cy="550070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2" name="Picture 2" descr="File:3 windmill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57" y="1285860"/>
            <a:ext cx="8429685" cy="550070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3" name="Picture 2" descr="File:UCPI4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7158" y="1285860"/>
            <a:ext cx="8429684" cy="550070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Nadpis 1"/>
          <p:cNvSpPr>
            <a:spLocks noGrp="1"/>
          </p:cNvSpPr>
          <p:nvPr>
            <p:ph type="title"/>
          </p:nvPr>
        </p:nvSpPr>
        <p:spPr>
          <a:xfrm>
            <a:off x="571472" y="428604"/>
            <a:ext cx="8001056" cy="4286280"/>
          </a:xfrm>
        </p:spPr>
        <p:txBody>
          <a:bodyPr>
            <a:normAutofit/>
          </a:bodyPr>
          <a:lstStyle/>
          <a:p>
            <a:pPr algn="ctr">
              <a:lnSpc>
                <a:spcPct val="200000"/>
              </a:lnSpc>
            </a:pPr>
            <a:r>
              <a:rPr lang="cs-CZ" sz="4000" b="1" dirty="0" smtClean="0">
                <a:solidFill>
                  <a:schemeClr val="accent1"/>
                </a:solidFill>
                <a:latin typeface="+mn-lt"/>
              </a:rPr>
              <a:t>POKUS PŘIŘADIT K VLAJKÁM SPRÁVNÉ STÁTY</a:t>
            </a:r>
            <a:endParaRPr lang="cs-CZ" sz="4000" b="1" dirty="0">
              <a:solidFill>
                <a:schemeClr val="accent1"/>
              </a:solidFill>
              <a:latin typeface="+mn-lt"/>
            </a:endParaRPr>
          </a:p>
        </p:txBody>
      </p:sp>
      <p:pic>
        <p:nvPicPr>
          <p:cNvPr id="2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0" y="1"/>
            <a:ext cx="9144000" cy="6857999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214282" y="2000240"/>
            <a:ext cx="26432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Francie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215074" y="2000240"/>
            <a:ext cx="278608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Velká Británie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14480" y="4143380"/>
            <a:ext cx="26432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Irsko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4282" y="6357958"/>
            <a:ext cx="26432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Nizozemsko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786314" y="4143380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Lucembursko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286512" y="6357958"/>
            <a:ext cx="26432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Belgie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pic>
        <p:nvPicPr>
          <p:cNvPr id="34" name="Picture 10" descr="File:Flag of France (7x10)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428604"/>
            <a:ext cx="2643206" cy="1571635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sp>
        <p:nvSpPr>
          <p:cNvPr id="24" name="TextovéPole 23"/>
          <p:cNvSpPr txBox="1"/>
          <p:nvPr/>
        </p:nvSpPr>
        <p:spPr>
          <a:xfrm>
            <a:off x="2357422" y="357166"/>
            <a:ext cx="7143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 1.</a:t>
            </a:r>
            <a:endParaRPr lang="cs-CZ" sz="3000" b="1" dirty="0"/>
          </a:p>
        </p:txBody>
      </p:sp>
      <p:pic>
        <p:nvPicPr>
          <p:cNvPr id="36" name="Picture 14" descr="File:Flag of Ireland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14480" y="2571744"/>
            <a:ext cx="2643206" cy="1571636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37" name="Picture 16" descr="File:Flag of Luxembourg.sv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6314" y="2571744"/>
            <a:ext cx="2714643" cy="1571636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sp>
        <p:nvSpPr>
          <p:cNvPr id="31" name="TextovéPole 30"/>
          <p:cNvSpPr txBox="1"/>
          <p:nvPr/>
        </p:nvSpPr>
        <p:spPr>
          <a:xfrm>
            <a:off x="3786182" y="2500306"/>
            <a:ext cx="7143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 3.</a:t>
            </a:r>
            <a:endParaRPr lang="cs-CZ" sz="3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929454" y="2500306"/>
            <a:ext cx="7143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 4.</a:t>
            </a:r>
            <a:endParaRPr lang="cs-CZ" sz="3000" b="1" dirty="0"/>
          </a:p>
        </p:txBody>
      </p:sp>
      <p:pic>
        <p:nvPicPr>
          <p:cNvPr id="38" name="Picture 18" descr="File:Flag of the Netherlands.sv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282" y="4714884"/>
            <a:ext cx="2643206" cy="164307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39" name="Picture 20" descr="File:Flag of Belgium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86512" y="4714884"/>
            <a:ext cx="2643206" cy="164307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sp>
        <p:nvSpPr>
          <p:cNvPr id="29" name="TextovéPole 28"/>
          <p:cNvSpPr txBox="1"/>
          <p:nvPr/>
        </p:nvSpPr>
        <p:spPr>
          <a:xfrm>
            <a:off x="2285984" y="4714884"/>
            <a:ext cx="7143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 5.</a:t>
            </a:r>
            <a:endParaRPr lang="cs-CZ" sz="3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358214" y="4714884"/>
            <a:ext cx="7143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 6.</a:t>
            </a:r>
            <a:endParaRPr lang="cs-CZ" sz="3000" b="1" dirty="0"/>
          </a:p>
        </p:txBody>
      </p:sp>
      <p:pic>
        <p:nvPicPr>
          <p:cNvPr id="32770" name="Picture 2" descr="File:Flag of the United Kingdom (1801)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86512" y="428604"/>
            <a:ext cx="2643205" cy="157163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32" name="TextovéPole 31"/>
          <p:cNvSpPr txBox="1"/>
          <p:nvPr/>
        </p:nvSpPr>
        <p:spPr>
          <a:xfrm>
            <a:off x="8286776" y="303234"/>
            <a:ext cx="7143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 </a:t>
            </a:r>
            <a:r>
              <a:rPr lang="cs-CZ" sz="100" b="1" dirty="0" smtClean="0"/>
              <a:t>      </a:t>
            </a:r>
            <a:r>
              <a:rPr lang="cs-CZ" sz="3000" b="1" dirty="0" smtClean="0"/>
              <a:t>2.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16" grpId="0"/>
      <p:bldP spid="18" grpId="0"/>
      <p:bldP spid="19" grpId="0"/>
      <p:bldP spid="20" grpId="0"/>
      <p:bldP spid="21" grpId="0"/>
      <p:bldP spid="23" grpId="0"/>
      <p:bldP spid="31" grpId="0"/>
      <p:bldP spid="30" grpId="0"/>
      <p:bldP spid="29" grpId="0"/>
      <p:bldP spid="27" grpId="0"/>
      <p:bldP spid="3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Nadpis 1"/>
          <p:cNvSpPr>
            <a:spLocks noGrp="1"/>
          </p:cNvSpPr>
          <p:nvPr>
            <p:ph type="title"/>
          </p:nvPr>
        </p:nvSpPr>
        <p:spPr>
          <a:xfrm>
            <a:off x="500034" y="928670"/>
            <a:ext cx="8215370" cy="4714908"/>
          </a:xfrm>
        </p:spPr>
        <p:txBody>
          <a:bodyPr>
            <a:noAutofit/>
          </a:bodyPr>
          <a:lstStyle/>
          <a:p>
            <a:pPr algn="ctr">
              <a:lnSpc>
                <a:spcPct val="200000"/>
              </a:lnSpc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! ! ! PRÁCE S MAPOU ! ! !</a:t>
            </a:r>
            <a:br>
              <a:rPr lang="cs-CZ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dirty="0" smtClean="0">
                <a:solidFill>
                  <a:schemeClr val="accent1"/>
                </a:solidFill>
                <a:latin typeface="+mn-lt"/>
              </a:rPr>
              <a:t>VYZNAČTE NÁSLEDUJÍCÍ PŘÍRODNÍ ÚTVARY</a:t>
            </a:r>
            <a:endParaRPr lang="cs-CZ" sz="4000" b="1" dirty="0">
              <a:solidFill>
                <a:schemeClr val="accent1"/>
              </a:solidFill>
              <a:latin typeface="+mn-lt"/>
            </a:endParaRPr>
          </a:p>
        </p:txBody>
      </p:sp>
      <p:pic>
        <p:nvPicPr>
          <p:cNvPr id="10" name="Zástupný symbol pro obsah 3" descr="Soubor:Europe topography map.png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428596" y="2143116"/>
            <a:ext cx="2786082" cy="34290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Zástupný symbol pro obsah 3" descr="Soubor:Europe topography map.png"/>
          <p:cNvPicPr>
            <a:picLocks/>
          </p:cNvPicPr>
          <p:nvPr/>
        </p:nvPicPr>
        <p:blipFill>
          <a:blip r:embed="rId3" cstate="print"/>
          <a:srcRect l="3854" t="31250" r="51165" b="18579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3571868" y="407194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9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357554" y="571480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8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86512" y="442913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7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43372" y="4929198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6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071670" y="1428736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28992" y="221455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214678" y="5572140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3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714612" y="3500438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929322" y="615013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143504" y="3286124"/>
            <a:ext cx="7858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10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3857620" y="257174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2643174" y="3071810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E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929190" y="114298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D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00034" y="257174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C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500562" y="6143644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B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785918" y="4364188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A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286380" y="6286520"/>
            <a:ext cx="157163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" b="1" dirty="0" smtClean="0"/>
              <a:t>        </a:t>
            </a:r>
            <a:r>
              <a:rPr lang="cs-CZ" sz="2500" b="1" dirty="0" smtClean="0"/>
              <a:t>Korsika</a:t>
            </a:r>
            <a:endParaRPr lang="cs-CZ" sz="2500" b="1" dirty="0"/>
          </a:p>
        </p:txBody>
      </p:sp>
      <p:sp>
        <p:nvSpPr>
          <p:cNvPr id="35" name="TextovéPole 34"/>
          <p:cNvSpPr txBox="1"/>
          <p:nvPr/>
        </p:nvSpPr>
        <p:spPr>
          <a:xfrm rot="1501218">
            <a:off x="2462262" y="3779688"/>
            <a:ext cx="10913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   </a:t>
            </a:r>
            <a:r>
              <a:rPr lang="cs-CZ" sz="2000" b="1" dirty="0" smtClean="0"/>
              <a:t>Bretaň</a:t>
            </a:r>
            <a:endParaRPr lang="cs-CZ" sz="20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643174" y="5786454"/>
            <a:ext cx="178595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rgbClr val="C00000"/>
                </a:solidFill>
              </a:rPr>
              <a:t>Pyreneje</a:t>
            </a:r>
            <a:endParaRPr lang="cs-CZ" sz="2500" b="1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071802" y="2143116"/>
            <a:ext cx="1428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Londýn</a:t>
            </a:r>
            <a:endParaRPr lang="cs-CZ" sz="20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857356" y="1743006"/>
            <a:ext cx="857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</a:t>
            </a:r>
            <a:r>
              <a:rPr lang="cs-CZ" sz="2000" b="1" dirty="0" smtClean="0"/>
              <a:t>Irsko</a:t>
            </a:r>
            <a:endParaRPr lang="cs-CZ" sz="20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500430" y="4925809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Francouzská</a:t>
            </a:r>
          </a:p>
          <a:p>
            <a:pPr algn="ctr"/>
            <a:r>
              <a:rPr lang="cs-CZ" b="1" dirty="0" smtClean="0">
                <a:solidFill>
                  <a:srgbClr val="C00000"/>
                </a:solidFill>
              </a:rPr>
              <a:t> vysočina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911890" y="4435626"/>
            <a:ext cx="13747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Alpy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786050" y="671436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Grampiany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 rot="18141256">
            <a:off x="2521535" y="4273337"/>
            <a:ext cx="26432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Francouzská nížina</a:t>
            </a: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857752" y="3429000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rgbClr val="C00000"/>
                </a:solidFill>
              </a:rPr>
              <a:t>Ardeny</a:t>
            </a:r>
            <a:endParaRPr lang="cs-CZ" sz="2500" b="1" dirty="0">
              <a:solidFill>
                <a:srgbClr val="C0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142976" y="4281738"/>
            <a:ext cx="171451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Biskajský záliv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286248" y="5996250"/>
            <a:ext cx="92869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Lví záliv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 rot="17098204">
            <a:off x="-882994" y="2649774"/>
            <a:ext cx="324898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Atlantský oceán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286248" y="984577"/>
            <a:ext cx="19288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Severní moře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428860" y="3143248"/>
            <a:ext cx="2000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La Manche</a:t>
            </a:r>
            <a:endParaRPr lang="cs-CZ" sz="2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4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3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3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0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  <p:bldP spid="11" grpId="0" animBg="1"/>
      <p:bldP spid="17" grpId="0"/>
      <p:bldP spid="17" grpId="1"/>
      <p:bldP spid="18" grpId="0"/>
      <p:bldP spid="18" grpId="1"/>
      <p:bldP spid="19" grpId="0"/>
      <p:bldP spid="19" grpId="1"/>
      <p:bldP spid="20" grpId="0"/>
      <p:bldP spid="20" grpId="1"/>
      <p:bldP spid="21" grpId="0"/>
      <p:bldP spid="21" grpId="1"/>
      <p:bldP spid="23" grpId="0"/>
      <p:bldP spid="23" grpId="1"/>
      <p:bldP spid="24" grpId="0"/>
      <p:bldP spid="24" grpId="1"/>
      <p:bldP spid="25" grpId="0"/>
      <p:bldP spid="25" grpId="1"/>
      <p:bldP spid="26" grpId="0"/>
      <p:bldP spid="26" grpId="1"/>
      <p:bldP spid="27" grpId="0"/>
      <p:bldP spid="27" grpId="1"/>
      <p:bldP spid="28" grpId="0" animBg="1"/>
      <p:bldP spid="29" grpId="0"/>
      <p:bldP spid="29" grpId="1"/>
      <p:bldP spid="30" grpId="0"/>
      <p:bldP spid="30" grpId="1"/>
      <p:bldP spid="31" grpId="0"/>
      <p:bldP spid="31" grpId="1"/>
      <p:bldP spid="32" grpId="0"/>
      <p:bldP spid="32" grpId="1"/>
      <p:bldP spid="33" grpId="0"/>
      <p:bldP spid="33" grpId="1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0" y="500042"/>
            <a:ext cx="9144000" cy="4000504"/>
          </a:xfrm>
        </p:spPr>
        <p:txBody>
          <a:bodyPr>
            <a:normAutofit/>
          </a:bodyPr>
          <a:lstStyle/>
          <a:p>
            <a:pPr algn="ctr">
              <a:lnSpc>
                <a:spcPct val="200000"/>
              </a:lnSpc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! ! ! PRÁCE S ATLASEM ! ! ! </a:t>
            </a:r>
            <a:br>
              <a:rPr lang="cs-CZ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dirty="0" smtClean="0">
                <a:solidFill>
                  <a:schemeClr val="accent1"/>
                </a:solidFill>
                <a:latin typeface="+mn-lt"/>
              </a:rPr>
              <a:t>DOPLŇTE CHYBEJÍCÍ ÚDAJE</a:t>
            </a:r>
            <a:endParaRPr lang="cs-CZ" sz="4000" b="1" dirty="0">
              <a:solidFill>
                <a:schemeClr val="accent1"/>
              </a:solidFill>
              <a:latin typeface="+mn-lt"/>
            </a:endParaRPr>
          </a:p>
        </p:txBody>
      </p:sp>
      <p:graphicFrame>
        <p:nvGraphicFramePr>
          <p:cNvPr id="18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0"/>
          <a:ext cx="9144000" cy="68579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  <a:gridCol w="1524000"/>
                <a:gridCol w="1524000"/>
              </a:tblGrid>
              <a:tr h="97971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STÁT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HLAVNÍ</a:t>
                      </a:r>
                      <a:r>
                        <a:rPr lang="cs-CZ" sz="2000" baseline="0" dirty="0" smtClean="0"/>
                        <a:t> MĚSTO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ROZLOHA</a:t>
                      </a:r>
                    </a:p>
                    <a:p>
                      <a:pPr algn="ctr"/>
                      <a:r>
                        <a:rPr kumimoji="0" lang="cs-CZ" sz="2000" b="1" i="0" u="none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km²</a:t>
                      </a:r>
                      <a:endParaRPr lang="cs-CZ" sz="2000" b="1" u="none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POČET OBYVATEL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STÁTNÍ</a:t>
                      </a:r>
                    </a:p>
                    <a:p>
                      <a:pPr algn="ctr"/>
                      <a:r>
                        <a:rPr lang="cs-CZ" sz="2000" dirty="0" smtClean="0"/>
                        <a:t>ZŘÍZENÍ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MĚNA</a:t>
                      </a:r>
                      <a:endParaRPr lang="cs-CZ" sz="2000" dirty="0"/>
                    </a:p>
                  </a:txBody>
                  <a:tcPr anchor="ctr"/>
                </a:tc>
              </a:tr>
              <a:tr h="97971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Velká</a:t>
                      </a:r>
                      <a:r>
                        <a:rPr lang="cs-CZ" sz="2000" b="1" baseline="0" dirty="0" smtClean="0"/>
                        <a:t> Británie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797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Dublin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797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61 mil. 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9797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baseline="0" dirty="0" smtClean="0"/>
                        <a:t>30 500</a:t>
                      </a:r>
                      <a:r>
                        <a:rPr lang="cs-CZ" sz="2000" b="1" dirty="0" smtClean="0"/>
                        <a:t>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797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vévodství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797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monarchie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1500166" y="1071546"/>
            <a:ext cx="7643834" cy="118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     Londýn           245 000           60 mil.  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</a:t>
            </a:r>
            <a:r>
              <a:rPr lang="cs-CZ" sz="2000" b="1" dirty="0" smtClean="0">
                <a:solidFill>
                  <a:schemeClr val="accent1"/>
                </a:solidFill>
              </a:rPr>
              <a:t>monarchie          libra      </a:t>
            </a: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-32" y="2021473"/>
            <a:ext cx="9144000" cy="6217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       Irsko		           70 000	     4,2 mil.        republika           euro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-32" y="3137022"/>
            <a:ext cx="9144000" cy="5062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    Francie             Paříž	          547 000 	                           republika            euro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-32" y="4214818"/>
            <a:ext cx="9144000" cy="72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500"/>
              </a:lnSpc>
            </a:pPr>
            <a:r>
              <a:rPr lang="cs-CZ" sz="2000" b="1" dirty="0" smtClean="0">
                <a:solidFill>
                  <a:srgbClr val="C00000"/>
                </a:solidFill>
              </a:rPr>
              <a:t>      </a:t>
            </a:r>
            <a:r>
              <a:rPr lang="cs-CZ" sz="2000" b="1" dirty="0" smtClean="0">
                <a:solidFill>
                  <a:schemeClr val="accent1"/>
                </a:solidFill>
              </a:rPr>
              <a:t>Belgie             Brusel                                    10,5 mil.     monarchie           euro</a:t>
            </a:r>
            <a:r>
              <a:rPr lang="cs-CZ" sz="2000" b="1" dirty="0" smtClean="0">
                <a:solidFill>
                  <a:srgbClr val="C00000"/>
                </a:solidFill>
              </a:rPr>
              <a:t>		  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" y="6162160"/>
            <a:ext cx="9144000" cy="410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6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  Nizozemí    </a:t>
            </a:r>
            <a:r>
              <a:rPr lang="cs-CZ" sz="100" b="1" dirty="0" smtClean="0">
                <a:solidFill>
                  <a:schemeClr val="accent1"/>
                </a:solidFill>
              </a:rPr>
              <a:t>     </a:t>
            </a:r>
            <a:r>
              <a:rPr lang="cs-CZ" sz="2000" b="1" dirty="0" smtClean="0">
                <a:solidFill>
                  <a:schemeClr val="accent1"/>
                </a:solidFill>
              </a:rPr>
              <a:t>Amsterdam        41 000	    16,4 mil.                                      euro 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0" y="5143512"/>
            <a:ext cx="914403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        Luc.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Lucemburk          2 500	    450 000                                       </a:t>
            </a:r>
            <a:r>
              <a:rPr lang="cs-CZ" sz="100" b="1" dirty="0" smtClean="0">
                <a:solidFill>
                  <a:schemeClr val="accent1"/>
                </a:solidFill>
              </a:rPr>
              <a:t>     </a:t>
            </a:r>
            <a:r>
              <a:rPr lang="cs-CZ" sz="2000" b="1" dirty="0" smtClean="0">
                <a:solidFill>
                  <a:schemeClr val="accent1"/>
                </a:solidFill>
              </a:rPr>
              <a:t>euro </a:t>
            </a:r>
            <a:endParaRPr lang="cs-CZ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9" grpId="0"/>
      <p:bldP spid="20" grpId="0"/>
      <p:bldP spid="22" grpId="0"/>
      <p:bldP spid="23" grpId="0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Obdélník 165"/>
          <p:cNvSpPr/>
          <p:nvPr/>
        </p:nvSpPr>
        <p:spPr>
          <a:xfrm>
            <a:off x="1000100" y="1500174"/>
            <a:ext cx="7143800" cy="500066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0" y="642918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/>
              <a:t>Najdi v osmisměrce 10 slov</a:t>
            </a:r>
            <a:endParaRPr lang="cs-CZ" sz="4000" b="1" u="sng" dirty="0"/>
          </a:p>
        </p:txBody>
      </p:sp>
      <p:sp>
        <p:nvSpPr>
          <p:cNvPr id="4" name="Obdélník 3"/>
          <p:cNvSpPr/>
          <p:nvPr/>
        </p:nvSpPr>
        <p:spPr>
          <a:xfrm>
            <a:off x="171448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00010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71448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42886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4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85762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0010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00010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00010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0010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00010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00010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00010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00010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00010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71448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42886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14324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71448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57200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85762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28638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00076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71514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42952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42952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42952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42952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42952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742952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742952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42952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742952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742952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71514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600076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28638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457200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00076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71514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71514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71514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671514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671514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600076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00076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671514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671514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600076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671514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171448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171448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242886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242886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385762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457200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528638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242886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314324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242886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171448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171448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171448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171448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314324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314324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314324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385762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314324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242886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242886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242886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242886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528638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457200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385762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385762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314324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314324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14324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528638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528638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457200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385762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385762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385762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457200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385762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528638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457200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528638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457200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528638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600076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600076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600076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600076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TextovéPole 104"/>
          <p:cNvSpPr txBox="1"/>
          <p:nvPr/>
        </p:nvSpPr>
        <p:spPr>
          <a:xfrm>
            <a:off x="1714480" y="1500174"/>
            <a:ext cx="500066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</a:t>
            </a:r>
            <a:r>
              <a:rPr lang="cs-CZ" sz="100" b="1" dirty="0" smtClean="0"/>
              <a:t>    </a:t>
            </a:r>
            <a:r>
              <a:rPr lang="cs-CZ" sz="2700" b="1" dirty="0" smtClean="0"/>
              <a:t>L     </a:t>
            </a:r>
            <a:r>
              <a:rPr lang="cs-CZ" sz="100" b="1" dirty="0" smtClean="0"/>
              <a:t>                               </a:t>
            </a:r>
            <a:r>
              <a:rPr lang="cs-CZ" sz="2700" b="1" dirty="0" smtClean="0"/>
              <a:t>O   </a:t>
            </a:r>
            <a:r>
              <a:rPr lang="cs-CZ" sz="100" b="1" dirty="0" smtClean="0"/>
              <a:t>              </a:t>
            </a:r>
            <a:r>
              <a:rPr lang="cs-CZ" sz="2700" b="1" dirty="0" smtClean="0"/>
              <a:t>CH    </a:t>
            </a:r>
            <a:r>
              <a:rPr lang="cs-CZ" sz="100" b="1" dirty="0" smtClean="0"/>
              <a:t>  </a:t>
            </a:r>
            <a:r>
              <a:rPr lang="cs-CZ" sz="2700" b="1" dirty="0" smtClean="0"/>
              <a:t>N     </a:t>
            </a:r>
            <a:r>
              <a:rPr lang="cs-CZ" sz="100" b="1" dirty="0" smtClean="0"/>
              <a:t>                      </a:t>
            </a:r>
            <a:r>
              <a:rPr lang="cs-CZ" sz="2700" b="1" dirty="0" smtClean="0"/>
              <a:t>E     </a:t>
            </a:r>
            <a:r>
              <a:rPr lang="cs-CZ" sz="100" b="1" dirty="0" smtClean="0"/>
              <a:t>                                  </a:t>
            </a:r>
            <a:r>
              <a:rPr lang="cs-CZ" sz="2700" b="1" dirty="0" smtClean="0"/>
              <a:t>S      </a:t>
            </a:r>
            <a:r>
              <a:rPr lang="cs-CZ" sz="100" b="1" dirty="0" smtClean="0"/>
              <a:t>       </a:t>
            </a:r>
            <a:r>
              <a:rPr lang="cs-CZ" sz="2700" b="1" dirty="0" smtClean="0"/>
              <a:t>S      </a:t>
            </a:r>
            <a:r>
              <a:rPr lang="cs-CZ" sz="100" b="1" dirty="0" smtClean="0"/>
              <a:t>                 </a:t>
            </a:r>
            <a:endParaRPr lang="cs-CZ" sz="27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2428860" y="6000768"/>
            <a:ext cx="428628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</a:t>
            </a:r>
            <a:r>
              <a:rPr lang="cs-CZ" sz="100" b="1" dirty="0" smtClean="0"/>
              <a:t>        </a:t>
            </a:r>
            <a:r>
              <a:rPr lang="cs-CZ" sz="2700" b="1" dirty="0" smtClean="0"/>
              <a:t>W     </a:t>
            </a:r>
            <a:r>
              <a:rPr lang="cs-CZ" sz="100" b="1" dirty="0" smtClean="0"/>
              <a:t>  </a:t>
            </a:r>
            <a:r>
              <a:rPr lang="cs-CZ" sz="2700" b="1" dirty="0" smtClean="0"/>
              <a:t>H     </a:t>
            </a:r>
            <a:r>
              <a:rPr lang="cs-CZ" sz="100" b="1" dirty="0" smtClean="0"/>
              <a:t>                            </a:t>
            </a:r>
            <a:r>
              <a:rPr lang="cs-CZ" sz="2700" b="1" dirty="0" smtClean="0"/>
              <a:t>I     </a:t>
            </a:r>
            <a:r>
              <a:rPr lang="cs-CZ" sz="100" b="1" dirty="0" smtClean="0"/>
              <a:t>               </a:t>
            </a:r>
            <a:r>
              <a:rPr lang="cs-CZ" sz="2700" b="1" dirty="0" smtClean="0"/>
              <a:t> </a:t>
            </a:r>
            <a:r>
              <a:rPr lang="cs-CZ" sz="100" b="1" dirty="0" smtClean="0"/>
              <a:t>       </a:t>
            </a:r>
            <a:r>
              <a:rPr lang="cs-CZ" sz="2700" b="1" dirty="0" smtClean="0"/>
              <a:t>S     </a:t>
            </a:r>
            <a:r>
              <a:rPr lang="cs-CZ" sz="100" b="1" dirty="0" smtClean="0"/>
              <a:t>                            </a:t>
            </a:r>
            <a:r>
              <a:rPr lang="cs-CZ" sz="2700" b="1" dirty="0" smtClean="0"/>
              <a:t>K     </a:t>
            </a:r>
            <a:r>
              <a:rPr lang="cs-CZ" sz="100" b="1" dirty="0" smtClean="0"/>
              <a:t>                             </a:t>
            </a:r>
            <a:r>
              <a:rPr lang="cs-CZ" sz="2700" b="1" dirty="0" smtClean="0"/>
              <a:t>Y     </a:t>
            </a:r>
            <a:r>
              <a:rPr lang="cs-CZ" sz="100" b="1" dirty="0" smtClean="0"/>
              <a:t>                    </a:t>
            </a:r>
            <a:endParaRPr lang="cs-CZ" sz="2700" b="1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3143240" y="1928802"/>
            <a:ext cx="714380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cs-CZ" sz="100" b="1" dirty="0" smtClean="0"/>
              <a:t>                                                     </a:t>
            </a:r>
            <a:r>
              <a:rPr lang="cs-CZ" sz="2700" b="1" dirty="0" smtClean="0"/>
              <a:t>B</a:t>
            </a:r>
            <a:endParaRPr lang="cs-CZ" sz="2700" b="1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3857620" y="242886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</a:t>
            </a:r>
            <a:r>
              <a:rPr lang="cs-CZ" sz="2700" b="1" dirty="0" smtClean="0"/>
              <a:t>E</a:t>
            </a:r>
            <a:endParaRPr lang="cs-CZ" sz="2700" b="1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4572000" y="2928934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</a:t>
            </a:r>
            <a:r>
              <a:rPr lang="cs-CZ" sz="2700" b="1" dirty="0" smtClean="0">
                <a:cs typeface="Times New Roman"/>
              </a:rPr>
              <a:t>A</a:t>
            </a:r>
            <a:endParaRPr lang="cs-CZ" sz="2700" b="1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5286380" y="3429000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T</a:t>
            </a:r>
            <a:endParaRPr lang="cs-CZ" sz="2700" b="1" dirty="0"/>
          </a:p>
        </p:txBody>
      </p:sp>
      <p:sp>
        <p:nvSpPr>
          <p:cNvPr id="118" name="TextovéPole 117"/>
          <p:cNvSpPr txBox="1"/>
          <p:nvPr/>
        </p:nvSpPr>
        <p:spPr>
          <a:xfrm>
            <a:off x="6000760" y="3929066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</a:t>
            </a:r>
            <a:r>
              <a:rPr lang="cs-CZ" sz="2700" b="1" dirty="0" smtClean="0"/>
              <a:t>L</a:t>
            </a:r>
            <a:endParaRPr lang="cs-CZ" sz="2700" b="1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1000100" y="242886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</a:t>
            </a:r>
            <a:r>
              <a:rPr lang="cs-CZ" sz="2700" b="1" dirty="0" smtClean="0"/>
              <a:t>U</a:t>
            </a:r>
            <a:endParaRPr lang="cs-CZ" sz="2700" b="1" dirty="0"/>
          </a:p>
        </p:txBody>
      </p:sp>
      <p:sp>
        <p:nvSpPr>
          <p:cNvPr id="120" name="TextovéPole 119"/>
          <p:cNvSpPr txBox="1"/>
          <p:nvPr/>
        </p:nvSpPr>
        <p:spPr>
          <a:xfrm>
            <a:off x="1000100" y="2928934"/>
            <a:ext cx="714380" cy="568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cs-CZ" sz="100" b="1" dirty="0" smtClean="0"/>
              <a:t>                                                   </a:t>
            </a:r>
            <a:r>
              <a:rPr lang="cs-CZ" sz="2700" b="1" dirty="0" smtClean="0"/>
              <a:t>R</a:t>
            </a:r>
            <a:endParaRPr lang="cs-CZ" sz="2700" b="1" dirty="0"/>
          </a:p>
        </p:txBody>
      </p:sp>
      <p:sp>
        <p:nvSpPr>
          <p:cNvPr id="121" name="TextovéPole 120"/>
          <p:cNvSpPr txBox="1"/>
          <p:nvPr/>
        </p:nvSpPr>
        <p:spPr>
          <a:xfrm>
            <a:off x="1000100" y="3429000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</a:t>
            </a:r>
            <a:r>
              <a:rPr lang="cs-CZ" sz="2700" b="1" dirty="0" smtClean="0"/>
              <a:t>O</a:t>
            </a:r>
            <a:endParaRPr lang="cs-CZ" sz="2700" b="1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1000100" y="3929066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 </a:t>
            </a:r>
            <a:r>
              <a:rPr lang="cs-CZ" sz="2700" b="1" dirty="0" smtClean="0"/>
              <a:t>T</a:t>
            </a:r>
            <a:endParaRPr lang="cs-CZ" sz="2700" b="1" dirty="0"/>
          </a:p>
        </p:txBody>
      </p:sp>
      <p:sp>
        <p:nvSpPr>
          <p:cNvPr id="123" name="TextovéPole 122"/>
          <p:cNvSpPr txBox="1"/>
          <p:nvPr/>
        </p:nvSpPr>
        <p:spPr>
          <a:xfrm>
            <a:off x="1000100" y="4428308"/>
            <a:ext cx="714380" cy="643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cs-CZ" sz="100" b="1" dirty="0" smtClean="0"/>
              <a:t>                                                   </a:t>
            </a:r>
            <a:r>
              <a:rPr lang="cs-CZ" sz="2700" b="1" dirty="0" smtClean="0"/>
              <a:t>U</a:t>
            </a:r>
            <a:endParaRPr lang="cs-CZ" sz="2700" b="1" dirty="0"/>
          </a:p>
        </p:txBody>
      </p:sp>
      <p:sp>
        <p:nvSpPr>
          <p:cNvPr id="125" name="TextovéPole 124"/>
          <p:cNvSpPr txBox="1"/>
          <p:nvPr/>
        </p:nvSpPr>
        <p:spPr>
          <a:xfrm>
            <a:off x="1714480" y="2928934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</a:t>
            </a:r>
            <a:r>
              <a:rPr lang="cs-CZ" sz="2700" b="1" dirty="0" smtClean="0"/>
              <a:t>B</a:t>
            </a:r>
            <a:endParaRPr lang="cs-CZ" sz="2700" b="1" dirty="0"/>
          </a:p>
        </p:txBody>
      </p:sp>
      <p:sp>
        <p:nvSpPr>
          <p:cNvPr id="126" name="TextovéPole 125"/>
          <p:cNvSpPr txBox="1"/>
          <p:nvPr/>
        </p:nvSpPr>
        <p:spPr>
          <a:xfrm>
            <a:off x="1714480" y="3422461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A</a:t>
            </a:r>
            <a:endParaRPr lang="cs-CZ" sz="2700" b="1" dirty="0"/>
          </a:p>
        </p:txBody>
      </p:sp>
      <p:sp>
        <p:nvSpPr>
          <p:cNvPr id="127" name="TextovéPole 126"/>
          <p:cNvSpPr txBox="1"/>
          <p:nvPr/>
        </p:nvSpPr>
        <p:spPr>
          <a:xfrm>
            <a:off x="1714480" y="3929066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</a:t>
            </a:r>
            <a:r>
              <a:rPr lang="cs-CZ" sz="2700" b="1" dirty="0" smtClean="0"/>
              <a:t>N</a:t>
            </a:r>
            <a:endParaRPr lang="cs-CZ" sz="2700" b="1" dirty="0"/>
          </a:p>
        </p:txBody>
      </p:sp>
      <p:sp>
        <p:nvSpPr>
          <p:cNvPr id="130" name="TextovéPole 129"/>
          <p:cNvSpPr txBox="1"/>
          <p:nvPr/>
        </p:nvSpPr>
        <p:spPr>
          <a:xfrm>
            <a:off x="7429520" y="1928802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</a:t>
            </a:r>
            <a:r>
              <a:rPr lang="cs-CZ" sz="2700" b="1" dirty="0" smtClean="0"/>
              <a:t>L</a:t>
            </a:r>
            <a:endParaRPr lang="cs-CZ" sz="2700" b="1" dirty="0"/>
          </a:p>
        </p:txBody>
      </p:sp>
      <p:sp>
        <p:nvSpPr>
          <p:cNvPr id="131" name="TextovéPole 130"/>
          <p:cNvSpPr txBox="1"/>
          <p:nvPr/>
        </p:nvSpPr>
        <p:spPr>
          <a:xfrm>
            <a:off x="7429520" y="242886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</a:t>
            </a:r>
            <a:r>
              <a:rPr lang="cs-CZ" sz="2700" b="1" dirty="0" smtClean="0"/>
              <a:t>O</a:t>
            </a:r>
            <a:endParaRPr lang="cs-CZ" sz="2700" b="1" dirty="0"/>
          </a:p>
        </p:txBody>
      </p:sp>
      <p:sp>
        <p:nvSpPr>
          <p:cNvPr id="132" name="TextovéPole 131"/>
          <p:cNvSpPr txBox="1"/>
          <p:nvPr/>
        </p:nvSpPr>
        <p:spPr>
          <a:xfrm>
            <a:off x="7429520" y="2928934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</a:t>
            </a:r>
            <a:r>
              <a:rPr lang="cs-CZ" sz="2700" b="1" dirty="0" smtClean="0"/>
              <a:t>U</a:t>
            </a:r>
            <a:endParaRPr lang="cs-CZ" sz="2700" b="1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7429520" y="3429000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</a:t>
            </a:r>
            <a:r>
              <a:rPr lang="cs-CZ" sz="2700" b="1" dirty="0" smtClean="0"/>
              <a:t>V</a:t>
            </a:r>
            <a:endParaRPr lang="cs-CZ" sz="2700" b="1" dirty="0"/>
          </a:p>
        </p:txBody>
      </p:sp>
      <p:sp>
        <p:nvSpPr>
          <p:cNvPr id="136" name="TextovéPole 135"/>
          <p:cNvSpPr txBox="1"/>
          <p:nvPr/>
        </p:nvSpPr>
        <p:spPr>
          <a:xfrm>
            <a:off x="6715140" y="4429132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</a:t>
            </a:r>
            <a:r>
              <a:rPr lang="cs-CZ" sz="2700" b="1" dirty="0" smtClean="0"/>
              <a:t>E</a:t>
            </a:r>
            <a:endParaRPr lang="cs-CZ" sz="2700" b="1" dirty="0"/>
          </a:p>
        </p:txBody>
      </p:sp>
      <p:sp>
        <p:nvSpPr>
          <p:cNvPr id="139" name="TextovéPole 138"/>
          <p:cNvSpPr txBox="1"/>
          <p:nvPr/>
        </p:nvSpPr>
        <p:spPr>
          <a:xfrm>
            <a:off x="3857620" y="4922659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</a:t>
            </a:r>
            <a:r>
              <a:rPr lang="cs-CZ" sz="2700" b="1" dirty="0" smtClean="0"/>
              <a:t>E</a:t>
            </a:r>
            <a:endParaRPr lang="cs-CZ" sz="2700" b="1" dirty="0"/>
          </a:p>
        </p:txBody>
      </p:sp>
      <p:sp>
        <p:nvSpPr>
          <p:cNvPr id="151" name="TextovéPole 150"/>
          <p:cNvSpPr txBox="1"/>
          <p:nvPr/>
        </p:nvSpPr>
        <p:spPr>
          <a:xfrm>
            <a:off x="6000760" y="242886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</a:t>
            </a:r>
            <a:r>
              <a:rPr lang="cs-CZ" sz="2700" b="1" dirty="0" smtClean="0"/>
              <a:t>V</a:t>
            </a:r>
            <a:endParaRPr lang="cs-CZ" sz="2700" b="1" dirty="0"/>
          </a:p>
        </p:txBody>
      </p:sp>
      <p:sp>
        <p:nvSpPr>
          <p:cNvPr id="152" name="TextovéPole 151"/>
          <p:cNvSpPr txBox="1"/>
          <p:nvPr/>
        </p:nvSpPr>
        <p:spPr>
          <a:xfrm>
            <a:off x="5286380" y="2928934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 </a:t>
            </a:r>
            <a:r>
              <a:rPr lang="cs-CZ" sz="2700" b="1" dirty="0" smtClean="0"/>
              <a:t>L</a:t>
            </a:r>
            <a:endParaRPr lang="cs-CZ" sz="2700" b="1" dirty="0"/>
          </a:p>
        </p:txBody>
      </p:sp>
      <p:sp>
        <p:nvSpPr>
          <p:cNvPr id="153" name="TextovéPole 152"/>
          <p:cNvSpPr txBox="1"/>
          <p:nvPr/>
        </p:nvSpPr>
        <p:spPr>
          <a:xfrm>
            <a:off x="4572000" y="3429000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</a:t>
            </a:r>
            <a:r>
              <a:rPr lang="cs-CZ" sz="2700" b="1" dirty="0" smtClean="0"/>
              <a:t>Á</a:t>
            </a:r>
            <a:endParaRPr lang="cs-CZ" sz="2700" b="1" dirty="0"/>
          </a:p>
        </p:txBody>
      </p:sp>
      <p:sp>
        <p:nvSpPr>
          <p:cNvPr id="155" name="TextovéPole 154"/>
          <p:cNvSpPr txBox="1"/>
          <p:nvPr/>
        </p:nvSpPr>
        <p:spPr>
          <a:xfrm>
            <a:off x="7429520" y="4429132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</a:t>
            </a:r>
            <a:r>
              <a:rPr lang="cs-CZ" sz="2700" b="1" dirty="0" smtClean="0"/>
              <a:t>E</a:t>
            </a:r>
            <a:endParaRPr lang="cs-CZ" sz="2700" b="1" dirty="0"/>
          </a:p>
        </p:txBody>
      </p:sp>
      <p:sp>
        <p:nvSpPr>
          <p:cNvPr id="156" name="TextovéPole 155"/>
          <p:cNvSpPr txBox="1"/>
          <p:nvPr/>
        </p:nvSpPr>
        <p:spPr>
          <a:xfrm>
            <a:off x="5286380" y="5429264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</a:t>
            </a:r>
            <a:r>
              <a:rPr lang="cs-CZ" sz="2700" b="1" dirty="0" smtClean="0"/>
              <a:t>H</a:t>
            </a:r>
            <a:endParaRPr lang="cs-CZ" sz="2700" b="1" dirty="0"/>
          </a:p>
        </p:txBody>
      </p:sp>
      <p:sp>
        <p:nvSpPr>
          <p:cNvPr id="157" name="TextovéPole 156"/>
          <p:cNvSpPr txBox="1"/>
          <p:nvPr/>
        </p:nvSpPr>
        <p:spPr>
          <a:xfrm>
            <a:off x="6000760" y="5429264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 </a:t>
            </a:r>
            <a:r>
              <a:rPr lang="cs-CZ" sz="2700" b="1" dirty="0" smtClean="0"/>
              <a:t>A</a:t>
            </a:r>
            <a:endParaRPr lang="cs-CZ" sz="2700" b="1" dirty="0"/>
          </a:p>
        </p:txBody>
      </p:sp>
      <p:sp>
        <p:nvSpPr>
          <p:cNvPr id="158" name="TextovéPole 157"/>
          <p:cNvSpPr txBox="1"/>
          <p:nvPr/>
        </p:nvSpPr>
        <p:spPr>
          <a:xfrm>
            <a:off x="7429520" y="5429264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</a:t>
            </a:r>
            <a:r>
              <a:rPr lang="cs-CZ" sz="2700" b="1" dirty="0" smtClean="0"/>
              <a:t>G</a:t>
            </a:r>
            <a:endParaRPr lang="cs-CZ" sz="2700" b="1" dirty="0"/>
          </a:p>
        </p:txBody>
      </p:sp>
      <p:sp>
        <p:nvSpPr>
          <p:cNvPr id="161" name="TextovéPole 160"/>
          <p:cNvSpPr txBox="1"/>
          <p:nvPr/>
        </p:nvSpPr>
        <p:spPr>
          <a:xfrm>
            <a:off x="1000100" y="1428736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</a:t>
            </a:r>
            <a:r>
              <a:rPr lang="cs-CZ" sz="2700" b="1" dirty="0" smtClean="0">
                <a:cs typeface="Times New Roman"/>
              </a:rPr>
              <a:t>K</a:t>
            </a:r>
            <a:endParaRPr lang="cs-CZ" sz="2700" b="1" dirty="0"/>
          </a:p>
        </p:txBody>
      </p:sp>
      <p:sp>
        <p:nvSpPr>
          <p:cNvPr id="168" name="TextovéPole 167"/>
          <p:cNvSpPr txBox="1"/>
          <p:nvPr/>
        </p:nvSpPr>
        <p:spPr>
          <a:xfrm>
            <a:off x="1714480" y="4422593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</a:t>
            </a:r>
            <a:r>
              <a:rPr lang="cs-CZ" sz="2700" b="1" dirty="0" smtClean="0"/>
              <a:t>K</a:t>
            </a:r>
            <a:endParaRPr lang="cs-CZ" sz="2700" b="1" dirty="0"/>
          </a:p>
        </p:txBody>
      </p:sp>
      <p:sp>
        <p:nvSpPr>
          <p:cNvPr id="169" name="TextovéPole 168"/>
          <p:cNvSpPr txBox="1"/>
          <p:nvPr/>
        </p:nvSpPr>
        <p:spPr>
          <a:xfrm>
            <a:off x="1714480" y="4922659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</a:t>
            </a:r>
            <a:r>
              <a:rPr lang="cs-CZ" sz="2700" b="1" dirty="0" smtClean="0"/>
              <a:t>Y</a:t>
            </a:r>
            <a:endParaRPr lang="cs-CZ" sz="2700" b="1" dirty="0"/>
          </a:p>
        </p:txBody>
      </p:sp>
      <p:sp>
        <p:nvSpPr>
          <p:cNvPr id="171" name="TextovéPole 170"/>
          <p:cNvSpPr txBox="1"/>
          <p:nvPr/>
        </p:nvSpPr>
        <p:spPr>
          <a:xfrm>
            <a:off x="6715140" y="5429264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A</a:t>
            </a:r>
            <a:endParaRPr lang="cs-CZ" sz="2700" b="1" dirty="0"/>
          </a:p>
        </p:txBody>
      </p:sp>
      <p:sp>
        <p:nvSpPr>
          <p:cNvPr id="146" name="TextovéPole 145"/>
          <p:cNvSpPr txBox="1"/>
          <p:nvPr/>
        </p:nvSpPr>
        <p:spPr>
          <a:xfrm>
            <a:off x="7429520" y="3929066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</a:t>
            </a:r>
            <a:r>
              <a:rPr lang="cs-CZ" sz="2700" b="1" dirty="0" smtClean="0"/>
              <a:t>R</a:t>
            </a:r>
            <a:endParaRPr lang="cs-CZ" sz="2700" b="1" dirty="0"/>
          </a:p>
        </p:txBody>
      </p:sp>
      <p:sp>
        <p:nvSpPr>
          <p:cNvPr id="159" name="TextovéPole 158"/>
          <p:cNvSpPr txBox="1"/>
          <p:nvPr/>
        </p:nvSpPr>
        <p:spPr>
          <a:xfrm>
            <a:off x="1714480" y="1928802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</a:t>
            </a:r>
            <a:r>
              <a:rPr lang="cs-CZ" sz="2700" b="1" dirty="0" smtClean="0">
                <a:cs typeface="Times New Roman"/>
              </a:rPr>
              <a:t>O</a:t>
            </a:r>
            <a:endParaRPr lang="cs-CZ" sz="2700" b="1" dirty="0"/>
          </a:p>
        </p:txBody>
      </p:sp>
      <p:sp>
        <p:nvSpPr>
          <p:cNvPr id="160" name="TextovéPole 159"/>
          <p:cNvSpPr txBox="1"/>
          <p:nvPr/>
        </p:nvSpPr>
        <p:spPr>
          <a:xfrm>
            <a:off x="2428860" y="242886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    </a:t>
            </a:r>
            <a:r>
              <a:rPr lang="cs-CZ" sz="2700" b="1" dirty="0" smtClean="0">
                <a:cs typeface="Times New Roman"/>
              </a:rPr>
              <a:t>L</a:t>
            </a:r>
            <a:endParaRPr lang="cs-CZ" sz="2700" b="1" dirty="0"/>
          </a:p>
        </p:txBody>
      </p:sp>
      <p:sp>
        <p:nvSpPr>
          <p:cNvPr id="162" name="TextovéPole 161"/>
          <p:cNvSpPr txBox="1"/>
          <p:nvPr/>
        </p:nvSpPr>
        <p:spPr>
          <a:xfrm>
            <a:off x="3143240" y="2928934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</a:t>
            </a:r>
            <a:r>
              <a:rPr lang="cs-CZ" sz="2700" b="1" dirty="0" smtClean="0">
                <a:cs typeface="Times New Roman"/>
              </a:rPr>
              <a:t>O</a:t>
            </a:r>
            <a:endParaRPr lang="cs-CZ" sz="2700" b="1" dirty="0"/>
          </a:p>
        </p:txBody>
      </p:sp>
      <p:sp>
        <p:nvSpPr>
          <p:cNvPr id="163" name="TextovéPole 162"/>
          <p:cNvSpPr txBox="1"/>
          <p:nvPr/>
        </p:nvSpPr>
        <p:spPr>
          <a:xfrm>
            <a:off x="3857620" y="3429000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</a:t>
            </a:r>
            <a:r>
              <a:rPr lang="cs-CZ" sz="2700" b="1" dirty="0" smtClean="0">
                <a:cs typeface="Times New Roman"/>
              </a:rPr>
              <a:t>N</a:t>
            </a:r>
            <a:endParaRPr lang="cs-CZ" sz="2700" b="1" dirty="0"/>
          </a:p>
        </p:txBody>
      </p:sp>
      <p:sp>
        <p:nvSpPr>
          <p:cNvPr id="164" name="TextovéPole 163"/>
          <p:cNvSpPr txBox="1"/>
          <p:nvPr/>
        </p:nvSpPr>
        <p:spPr>
          <a:xfrm>
            <a:off x="4572000" y="3929066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        </a:t>
            </a:r>
            <a:r>
              <a:rPr lang="cs-CZ" sz="2700" b="1" dirty="0" smtClean="0">
                <a:cs typeface="Times New Roman"/>
              </a:rPr>
              <a:t>I</a:t>
            </a:r>
            <a:endParaRPr lang="cs-CZ" sz="2700" b="1" dirty="0"/>
          </a:p>
        </p:txBody>
      </p:sp>
      <p:sp>
        <p:nvSpPr>
          <p:cNvPr id="165" name="TextovéPole 164"/>
          <p:cNvSpPr txBox="1"/>
          <p:nvPr/>
        </p:nvSpPr>
        <p:spPr>
          <a:xfrm>
            <a:off x="5286380" y="4429132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  </a:t>
            </a:r>
            <a:r>
              <a:rPr lang="cs-CZ" sz="2700" b="1" dirty="0" smtClean="0">
                <a:cs typeface="Times New Roman"/>
              </a:rPr>
              <a:t>E</a:t>
            </a:r>
            <a:endParaRPr lang="cs-CZ" sz="2700" b="1" dirty="0"/>
          </a:p>
        </p:txBody>
      </p:sp>
      <p:sp>
        <p:nvSpPr>
          <p:cNvPr id="150" name="TextovéPole 149"/>
          <p:cNvSpPr txBox="1"/>
          <p:nvPr/>
        </p:nvSpPr>
        <p:spPr>
          <a:xfrm>
            <a:off x="1000100" y="4929198"/>
            <a:ext cx="714380" cy="5972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cs-CZ" sz="100" b="1" dirty="0" smtClean="0"/>
              <a:t>                                                       </a:t>
            </a:r>
            <a:r>
              <a:rPr lang="cs-CZ" sz="2700" b="1" dirty="0" smtClean="0"/>
              <a:t>N</a:t>
            </a:r>
            <a:endParaRPr lang="cs-CZ" sz="2700" b="1" dirty="0"/>
          </a:p>
        </p:txBody>
      </p:sp>
      <p:sp>
        <p:nvSpPr>
          <p:cNvPr id="167" name="TextovéPole 166"/>
          <p:cNvSpPr txBox="1"/>
          <p:nvPr/>
        </p:nvSpPr>
        <p:spPr>
          <a:xfrm>
            <a:off x="1000100" y="5429264"/>
            <a:ext cx="714380" cy="643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cs-CZ" sz="100" b="1" dirty="0" smtClean="0"/>
              <a:t>                                                           </a:t>
            </a:r>
            <a:r>
              <a:rPr lang="cs-CZ" sz="2700" b="1" dirty="0" smtClean="0"/>
              <a:t>E</a:t>
            </a:r>
            <a:endParaRPr lang="cs-CZ" sz="2700" b="1" dirty="0"/>
          </a:p>
        </p:txBody>
      </p:sp>
      <p:sp>
        <p:nvSpPr>
          <p:cNvPr id="170" name="TextovéPole 169"/>
          <p:cNvSpPr txBox="1"/>
          <p:nvPr/>
        </p:nvSpPr>
        <p:spPr>
          <a:xfrm>
            <a:off x="1000100" y="5929330"/>
            <a:ext cx="714380" cy="643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cs-CZ" sz="100" b="1" dirty="0" smtClean="0"/>
              <a:t>                                                             </a:t>
            </a:r>
            <a:r>
              <a:rPr lang="cs-CZ" sz="2700" b="1" dirty="0" smtClean="0"/>
              <a:t>L</a:t>
            </a:r>
            <a:endParaRPr lang="cs-CZ" sz="2700" b="1" dirty="0"/>
          </a:p>
        </p:txBody>
      </p:sp>
      <p:sp>
        <p:nvSpPr>
          <p:cNvPr id="176" name="TextovéPole 175"/>
          <p:cNvSpPr txBox="1"/>
          <p:nvPr/>
        </p:nvSpPr>
        <p:spPr>
          <a:xfrm>
            <a:off x="1000100" y="1928802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E</a:t>
            </a:r>
            <a:endParaRPr lang="cs-CZ" sz="2700" b="1" dirty="0"/>
          </a:p>
        </p:txBody>
      </p:sp>
      <p:sp>
        <p:nvSpPr>
          <p:cNvPr id="177" name="TextovéPole 176"/>
          <p:cNvSpPr txBox="1"/>
          <p:nvPr/>
        </p:nvSpPr>
        <p:spPr>
          <a:xfrm>
            <a:off x="4572000" y="4929198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        </a:t>
            </a:r>
            <a:r>
              <a:rPr lang="cs-CZ" sz="2700" b="1" dirty="0" smtClean="0"/>
              <a:t>I</a:t>
            </a:r>
            <a:endParaRPr lang="cs-CZ" sz="2700" b="1" dirty="0"/>
          </a:p>
        </p:txBody>
      </p:sp>
      <p:sp>
        <p:nvSpPr>
          <p:cNvPr id="178" name="TextovéPole 177"/>
          <p:cNvSpPr txBox="1"/>
          <p:nvPr/>
        </p:nvSpPr>
        <p:spPr>
          <a:xfrm>
            <a:off x="5286380" y="492919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</a:t>
            </a:r>
            <a:r>
              <a:rPr lang="cs-CZ" sz="2700" b="1" dirty="0" smtClean="0"/>
              <a:t>D</a:t>
            </a:r>
            <a:endParaRPr lang="cs-CZ" sz="2700" b="1" dirty="0"/>
          </a:p>
        </p:txBody>
      </p:sp>
      <p:sp>
        <p:nvSpPr>
          <p:cNvPr id="179" name="TextovéPole 178"/>
          <p:cNvSpPr txBox="1"/>
          <p:nvPr/>
        </p:nvSpPr>
        <p:spPr>
          <a:xfrm>
            <a:off x="6000760" y="4929198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</a:t>
            </a:r>
            <a:r>
              <a:rPr lang="cs-CZ" sz="2700" b="1" dirty="0" smtClean="0"/>
              <a:t>A</a:t>
            </a:r>
            <a:endParaRPr lang="cs-CZ" sz="2700" b="1" dirty="0"/>
          </a:p>
        </p:txBody>
      </p:sp>
      <p:sp>
        <p:nvSpPr>
          <p:cNvPr id="180" name="TextovéPole 179"/>
          <p:cNvSpPr txBox="1"/>
          <p:nvPr/>
        </p:nvSpPr>
        <p:spPr>
          <a:xfrm>
            <a:off x="6715140" y="4929198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</a:t>
            </a:r>
            <a:r>
              <a:rPr lang="cs-CZ" sz="2700" b="1" dirty="0" smtClean="0"/>
              <a:t>M</a:t>
            </a:r>
            <a:endParaRPr lang="cs-CZ" sz="2700" b="1" dirty="0"/>
          </a:p>
        </p:txBody>
      </p:sp>
      <p:sp>
        <p:nvSpPr>
          <p:cNvPr id="181" name="TextovéPole 180"/>
          <p:cNvSpPr txBox="1"/>
          <p:nvPr/>
        </p:nvSpPr>
        <p:spPr>
          <a:xfrm>
            <a:off x="7429520" y="4929198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  </a:t>
            </a:r>
            <a:r>
              <a:rPr lang="cs-CZ" sz="2700" b="1" dirty="0" smtClean="0"/>
              <a:t>S</a:t>
            </a:r>
            <a:endParaRPr lang="cs-CZ" sz="2700" b="1" dirty="0"/>
          </a:p>
        </p:txBody>
      </p:sp>
      <p:sp>
        <p:nvSpPr>
          <p:cNvPr id="182" name="TextovéPole 181"/>
          <p:cNvSpPr txBox="1"/>
          <p:nvPr/>
        </p:nvSpPr>
        <p:spPr>
          <a:xfrm>
            <a:off x="3857620" y="3929066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</a:t>
            </a:r>
            <a:r>
              <a:rPr lang="cs-CZ" sz="2700" b="1" dirty="0" smtClean="0"/>
              <a:t>M</a:t>
            </a:r>
            <a:endParaRPr lang="cs-CZ" sz="2700" b="1" dirty="0"/>
          </a:p>
        </p:txBody>
      </p:sp>
      <p:sp>
        <p:nvSpPr>
          <p:cNvPr id="183" name="TextovéPole 182"/>
          <p:cNvSpPr txBox="1"/>
          <p:nvPr/>
        </p:nvSpPr>
        <p:spPr>
          <a:xfrm>
            <a:off x="3143240" y="4429132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</a:t>
            </a:r>
            <a:r>
              <a:rPr lang="cs-CZ" sz="2700" b="1" dirty="0" smtClean="0"/>
              <a:t>O</a:t>
            </a:r>
            <a:endParaRPr lang="cs-CZ" sz="2700" b="1" dirty="0"/>
          </a:p>
        </p:txBody>
      </p:sp>
      <p:sp>
        <p:nvSpPr>
          <p:cNvPr id="184" name="TextovéPole 183"/>
          <p:cNvSpPr txBox="1"/>
          <p:nvPr/>
        </p:nvSpPr>
        <p:spPr>
          <a:xfrm>
            <a:off x="2428860" y="4929198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</a:t>
            </a:r>
            <a:r>
              <a:rPr lang="cs-CZ" sz="2700" b="1" dirty="0" smtClean="0"/>
              <a:t>V</a:t>
            </a:r>
            <a:endParaRPr lang="cs-CZ" sz="2700" b="1" dirty="0"/>
          </a:p>
        </p:txBody>
      </p:sp>
      <p:sp>
        <p:nvSpPr>
          <p:cNvPr id="185" name="TextovéPole 184"/>
          <p:cNvSpPr txBox="1"/>
          <p:nvPr/>
        </p:nvSpPr>
        <p:spPr>
          <a:xfrm>
            <a:off x="1714480" y="5429264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É</a:t>
            </a:r>
            <a:endParaRPr lang="cs-CZ" sz="2700" b="1" dirty="0"/>
          </a:p>
        </p:txBody>
      </p:sp>
      <p:sp>
        <p:nvSpPr>
          <p:cNvPr id="186" name="TextovéPole 185"/>
          <p:cNvSpPr txBox="1"/>
          <p:nvPr/>
        </p:nvSpPr>
        <p:spPr>
          <a:xfrm>
            <a:off x="6715140" y="1500174"/>
            <a:ext cx="142876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</a:t>
            </a:r>
            <a:r>
              <a:rPr lang="cs-CZ" sz="100" b="1" dirty="0" smtClean="0"/>
              <a:t>                   </a:t>
            </a:r>
            <a:r>
              <a:rPr lang="cs-CZ" sz="2700" b="1" dirty="0" smtClean="0"/>
              <a:t>D     </a:t>
            </a:r>
            <a:r>
              <a:rPr lang="cs-CZ" sz="100" b="1" dirty="0" smtClean="0"/>
              <a:t>                   </a:t>
            </a:r>
            <a:r>
              <a:rPr lang="cs-CZ" sz="2700" b="1" dirty="0" smtClean="0"/>
              <a:t>F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87" name="TextovéPole 186"/>
          <p:cNvSpPr txBox="1"/>
          <p:nvPr/>
        </p:nvSpPr>
        <p:spPr>
          <a:xfrm>
            <a:off x="2428860" y="1992475"/>
            <a:ext cx="500066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U              </a:t>
            </a:r>
            <a:r>
              <a:rPr lang="cs-CZ" sz="100" b="1" dirty="0" smtClean="0"/>
              <a:t>             </a:t>
            </a:r>
            <a:r>
              <a:rPr lang="cs-CZ" sz="2700" b="1" dirty="0" smtClean="0"/>
              <a:t>I       T      </a:t>
            </a:r>
            <a:r>
              <a:rPr lang="cs-CZ" sz="100" b="1" dirty="0" smtClean="0"/>
              <a:t>    </a:t>
            </a:r>
            <a:r>
              <a:rPr lang="cs-CZ" sz="2700" b="1" dirty="0" smtClean="0"/>
              <a:t>A     </a:t>
            </a:r>
            <a:r>
              <a:rPr lang="cs-CZ" sz="100" b="1" dirty="0" smtClean="0"/>
              <a:t>                  </a:t>
            </a:r>
            <a:r>
              <a:rPr lang="cs-CZ" sz="2700" b="1" dirty="0" smtClean="0"/>
              <a:t>E     </a:t>
            </a:r>
            <a:r>
              <a:rPr lang="cs-CZ" sz="100" b="1" dirty="0" smtClean="0"/>
              <a:t>                     </a:t>
            </a:r>
            <a:r>
              <a:rPr lang="cs-CZ" sz="2700" b="1" dirty="0" smtClean="0"/>
              <a:t>G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88" name="TextovéPole 187"/>
          <p:cNvSpPr txBox="1"/>
          <p:nvPr/>
        </p:nvSpPr>
        <p:spPr>
          <a:xfrm>
            <a:off x="1714480" y="2492541"/>
            <a:ext cx="571504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C              </a:t>
            </a:r>
            <a:r>
              <a:rPr lang="cs-CZ" sz="100" b="1" dirty="0" smtClean="0"/>
              <a:t>             </a:t>
            </a:r>
            <a:r>
              <a:rPr lang="cs-CZ" sz="2700" b="1" dirty="0" smtClean="0"/>
              <a:t>V              </a:t>
            </a:r>
            <a:r>
              <a:rPr lang="cs-CZ" sz="100" b="1" dirty="0" smtClean="0"/>
              <a:t>                      </a:t>
            </a:r>
            <a:r>
              <a:rPr lang="cs-CZ" sz="2700" b="1" dirty="0" smtClean="0"/>
              <a:t>B     </a:t>
            </a:r>
            <a:r>
              <a:rPr lang="cs-CZ" sz="100" b="1" dirty="0" smtClean="0"/>
              <a:t>                        </a:t>
            </a:r>
            <a:r>
              <a:rPr lang="cs-CZ" sz="2700" b="1" dirty="0" smtClean="0"/>
              <a:t>U              </a:t>
            </a:r>
            <a:r>
              <a:rPr lang="cs-CZ" sz="100" b="1" dirty="0" smtClean="0"/>
              <a:t>               </a:t>
            </a:r>
            <a:r>
              <a:rPr lang="cs-CZ" sz="2700" b="1" dirty="0" smtClean="0"/>
              <a:t>I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89" name="TextovéPole 188"/>
          <p:cNvSpPr txBox="1"/>
          <p:nvPr/>
        </p:nvSpPr>
        <p:spPr>
          <a:xfrm>
            <a:off x="2428860" y="2992607"/>
            <a:ext cx="500066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</a:t>
            </a:r>
            <a:r>
              <a:rPr lang="cs-CZ" sz="100" b="1" dirty="0" smtClean="0"/>
              <a:t>                </a:t>
            </a:r>
            <a:r>
              <a:rPr lang="cs-CZ" sz="2700" b="1" dirty="0" smtClean="0"/>
              <a:t>M             </a:t>
            </a:r>
            <a:r>
              <a:rPr lang="cs-CZ" sz="100" b="1" dirty="0" smtClean="0"/>
              <a:t>                      </a:t>
            </a:r>
            <a:r>
              <a:rPr lang="cs-CZ" sz="2700" b="1" dirty="0" smtClean="0"/>
              <a:t>C                       </a:t>
            </a:r>
            <a:r>
              <a:rPr lang="cs-CZ" sz="100" b="1" dirty="0" smtClean="0"/>
              <a:t>               </a:t>
            </a:r>
            <a:r>
              <a:rPr lang="cs-CZ" sz="2700" b="1" dirty="0" smtClean="0"/>
              <a:t>X     </a:t>
            </a:r>
            <a:r>
              <a:rPr lang="cs-CZ" sz="100" b="1" dirty="0" smtClean="0"/>
              <a:t>                 </a:t>
            </a:r>
            <a:r>
              <a:rPr lang="cs-CZ" sz="2700" b="1" dirty="0" smtClean="0"/>
              <a:t>Y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0" name="TextovéPole 189"/>
          <p:cNvSpPr txBox="1"/>
          <p:nvPr/>
        </p:nvSpPr>
        <p:spPr>
          <a:xfrm>
            <a:off x="2428860" y="3500438"/>
            <a:ext cx="500066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</a:t>
            </a:r>
            <a:r>
              <a:rPr lang="cs-CZ" sz="100" b="1" dirty="0" smtClean="0"/>
              <a:t>     </a:t>
            </a:r>
            <a:r>
              <a:rPr lang="cs-CZ" sz="2700" b="1" dirty="0" smtClean="0"/>
              <a:t>V     </a:t>
            </a:r>
            <a:r>
              <a:rPr lang="cs-CZ" sz="100" b="1" dirty="0" smtClean="0"/>
              <a:t>             </a:t>
            </a:r>
            <a:r>
              <a:rPr lang="cs-CZ" sz="2700" b="1" dirty="0" smtClean="0"/>
              <a:t>U                               </a:t>
            </a:r>
            <a:r>
              <a:rPr lang="cs-CZ" sz="100" b="1" dirty="0" smtClean="0"/>
              <a:t>                   </a:t>
            </a:r>
            <a:r>
              <a:rPr lang="cs-CZ" sz="2700" b="1" dirty="0" smtClean="0"/>
              <a:t>H    </a:t>
            </a:r>
            <a:r>
              <a:rPr lang="cs-CZ" sz="100" b="1" dirty="0" smtClean="0"/>
              <a:t>                            </a:t>
            </a:r>
            <a:r>
              <a:rPr lang="cs-CZ" sz="2700" b="1" dirty="0" smtClean="0"/>
              <a:t>N</a:t>
            </a:r>
            <a:endParaRPr lang="cs-CZ" dirty="0"/>
          </a:p>
        </p:txBody>
      </p:sp>
      <p:sp>
        <p:nvSpPr>
          <p:cNvPr id="191" name="TextovéPole 190"/>
          <p:cNvSpPr txBox="1"/>
          <p:nvPr/>
        </p:nvSpPr>
        <p:spPr>
          <a:xfrm>
            <a:off x="2428860" y="3992739"/>
            <a:ext cx="500066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D     </a:t>
            </a:r>
            <a:r>
              <a:rPr lang="cs-CZ" sz="100" b="1" dirty="0" smtClean="0"/>
              <a:t>           </a:t>
            </a:r>
            <a:r>
              <a:rPr lang="cs-CZ" sz="2700" b="1" dirty="0" smtClean="0"/>
              <a:t>F                        </a:t>
            </a:r>
            <a:r>
              <a:rPr lang="cs-CZ" sz="100" b="1" dirty="0" smtClean="0"/>
              <a:t>  </a:t>
            </a:r>
            <a:r>
              <a:rPr lang="cs-CZ" sz="2700" b="1" dirty="0" smtClean="0"/>
              <a:t>S              </a:t>
            </a:r>
            <a:r>
              <a:rPr lang="cs-CZ" sz="100" b="1" dirty="0" smtClean="0"/>
              <a:t>         </a:t>
            </a:r>
            <a:r>
              <a:rPr lang="cs-CZ" sz="2700" b="1" dirty="0" smtClean="0"/>
              <a:t>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2" name="TextovéPole 191"/>
          <p:cNvSpPr txBox="1"/>
          <p:nvPr/>
        </p:nvSpPr>
        <p:spPr>
          <a:xfrm>
            <a:off x="2428860" y="4500570"/>
            <a:ext cx="428628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P               L      </a:t>
            </a:r>
            <a:r>
              <a:rPr lang="cs-CZ" sz="100" b="1" dirty="0" smtClean="0"/>
              <a:t>      </a:t>
            </a:r>
            <a:r>
              <a:rPr lang="cs-CZ" sz="2700" b="1" dirty="0" smtClean="0"/>
              <a:t>Z               V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3" name="TextovéPole 192"/>
          <p:cNvSpPr txBox="1"/>
          <p:nvPr/>
        </p:nvSpPr>
        <p:spPr>
          <a:xfrm>
            <a:off x="2428860" y="5500702"/>
            <a:ext cx="285752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Y     </a:t>
            </a:r>
            <a:r>
              <a:rPr lang="cs-CZ" sz="100" b="1" dirty="0" smtClean="0"/>
              <a:t>                                    </a:t>
            </a:r>
            <a:r>
              <a:rPr lang="cs-CZ" sz="2700" b="1" dirty="0" smtClean="0"/>
              <a:t>E      </a:t>
            </a:r>
            <a:r>
              <a:rPr lang="cs-CZ" sz="100" b="1" dirty="0" smtClean="0"/>
              <a:t>       </a:t>
            </a:r>
            <a:r>
              <a:rPr lang="cs-CZ" sz="2700" b="1" dirty="0" smtClean="0"/>
              <a:t>A      </a:t>
            </a:r>
            <a:r>
              <a:rPr lang="cs-CZ" sz="100" b="1" dirty="0" smtClean="0"/>
              <a:t>    </a:t>
            </a:r>
            <a:r>
              <a:rPr lang="cs-CZ" sz="2700" b="1" dirty="0" smtClean="0"/>
              <a:t>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4" name="TextovéPole 193"/>
          <p:cNvSpPr txBox="1"/>
          <p:nvPr/>
        </p:nvSpPr>
        <p:spPr>
          <a:xfrm>
            <a:off x="3143240" y="5000636"/>
            <a:ext cx="71438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700" b="1" dirty="0" smtClean="0"/>
              <a:t>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5" name="TextovéPole 194"/>
          <p:cNvSpPr txBox="1"/>
          <p:nvPr/>
        </p:nvSpPr>
        <p:spPr>
          <a:xfrm>
            <a:off x="1714480" y="5993003"/>
            <a:ext cx="642942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D                                                         </a:t>
            </a:r>
            <a:r>
              <a:rPr lang="cs-CZ" sz="100" b="1" dirty="0" smtClean="0"/>
              <a:t>                  </a:t>
            </a:r>
            <a:r>
              <a:rPr lang="cs-CZ" sz="2700" b="1" dirty="0" smtClean="0"/>
              <a:t>F      </a:t>
            </a:r>
            <a:r>
              <a:rPr lang="cs-CZ" sz="100" b="1" dirty="0" smtClean="0"/>
              <a:t>              </a:t>
            </a:r>
            <a:r>
              <a:rPr lang="cs-CZ" sz="2700" b="1" dirty="0" smtClean="0"/>
              <a:t>S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3" dur="500" fill="hold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4" dur="500" fill="hold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0" dur="500" fill="hold"/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1" dur="500" fill="hold"/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7" dur="500" fill="hold"/>
                                        <p:tgtEl>
                                          <p:spTgt spid="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8" dur="500" fill="hold"/>
                                        <p:tgtEl>
                                          <p:spTgt spid="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2" dur="5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33" dur="5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7" dur="500" fill="hold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38" dur="500" fill="hold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2" dur="500" fill="hold"/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43" dur="500" fill="hold"/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7" dur="500" fill="hold"/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48" dur="500" fill="hold"/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2" dur="500" fill="hold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53" dur="500" fill="hold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7" dur="500" fill="hold"/>
                                        <p:tgtEl>
                                          <p:spTgt spid="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58" dur="500" fill="hold"/>
                                        <p:tgtEl>
                                          <p:spTgt spid="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2" dur="500" fill="hold"/>
                                        <p:tgtEl>
                                          <p:spTgt spid="1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63" dur="500" fill="hold"/>
                                        <p:tgtEl>
                                          <p:spTgt spid="1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7" dur="500" fill="hold"/>
                                        <p:tgtEl>
                                          <p:spTgt spid="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68" dur="500" fill="hold"/>
                                        <p:tgtEl>
                                          <p:spTgt spid="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4" dur="500" fill="hold"/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75" dur="500" fill="hold"/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9" dur="500" fill="hold"/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80" dur="500" fill="hold"/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4" dur="5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85" dur="5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9" dur="500" fill="hold"/>
                                        <p:tgtEl>
                                          <p:spTgt spid="1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90" dur="500" fill="hold"/>
                                        <p:tgtEl>
                                          <p:spTgt spid="1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94" dur="500" fill="hold"/>
                                        <p:tgtEl>
                                          <p:spTgt spid="1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95" dur="500" fill="hold"/>
                                        <p:tgtEl>
                                          <p:spTgt spid="1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1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1" dur="5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02" dur="5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6" dur="5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07" dur="5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11" dur="500" fill="hold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12" dur="500" fill="hold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16" dur="500" fill="hold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17" dur="500" fill="hold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1" dur="500" fill="hold"/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22" dur="500" fill="hold"/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6" dur="500" fill="hold"/>
                                        <p:tgtEl>
                                          <p:spTgt spid="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27" dur="500" fill="hold"/>
                                        <p:tgtEl>
                                          <p:spTgt spid="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28" dur="500" fill="hold"/>
                                        <p:tgtEl>
                                          <p:spTgt spid="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31" dur="500" fill="hold"/>
                                        <p:tgtEl>
                                          <p:spTgt spid="1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32" dur="500" fill="hold"/>
                                        <p:tgtEl>
                                          <p:spTgt spid="1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500" fill="hold"/>
                                        <p:tgtEl>
                                          <p:spTgt spid="1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38" dur="5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39" dur="5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40" dur="5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5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3" dur="5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44" dur="5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6" dur="5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8" dur="500" fill="hold"/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49" dur="500" fill="hold"/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1" dur="500" fill="hold"/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53" dur="500" fill="hold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54" dur="500" fill="hold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55" dur="500" fill="hold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58" dur="500" fill="hold"/>
                                        <p:tgtEl>
                                          <p:spTgt spid="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59" dur="500" fill="hold"/>
                                        <p:tgtEl>
                                          <p:spTgt spid="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63" dur="500" fill="hold"/>
                                        <p:tgtEl>
                                          <p:spTgt spid="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64" dur="500" fill="hold"/>
                                        <p:tgtEl>
                                          <p:spTgt spid="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65" dur="500" fill="hold"/>
                                        <p:tgtEl>
                                          <p:spTgt spid="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6" dur="500" fill="hold"/>
                                        <p:tgtEl>
                                          <p:spTgt spid="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70" dur="500" fill="hold"/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71" dur="500" fill="hold"/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72" dur="500" fill="hold"/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3" dur="500" fill="hold"/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75" dur="500" fill="hold"/>
                                        <p:tgtEl>
                                          <p:spTgt spid="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76" dur="500" fill="hold"/>
                                        <p:tgtEl>
                                          <p:spTgt spid="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77" dur="500" fill="hold"/>
                                        <p:tgtEl>
                                          <p:spTgt spid="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8" dur="500" fill="hold"/>
                                        <p:tgtEl>
                                          <p:spTgt spid="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80" dur="500" fill="hold"/>
                                        <p:tgtEl>
                                          <p:spTgt spid="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81" dur="500" fill="hold"/>
                                        <p:tgtEl>
                                          <p:spTgt spid="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85" dur="500" fill="hold"/>
                                        <p:tgtEl>
                                          <p:spTgt spid="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86" dur="500" fill="hold"/>
                                        <p:tgtEl>
                                          <p:spTgt spid="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87" dur="500" fill="hold"/>
                                        <p:tgtEl>
                                          <p:spTgt spid="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8" dur="500" fill="hold"/>
                                        <p:tgtEl>
                                          <p:spTgt spid="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0" dur="500" fill="hold"/>
                                        <p:tgtEl>
                                          <p:spTgt spid="1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91" dur="500" fill="hold"/>
                                        <p:tgtEl>
                                          <p:spTgt spid="1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1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3" dur="500" fill="hold"/>
                                        <p:tgtEl>
                                          <p:spTgt spid="1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7" dur="500" fill="hold"/>
                                        <p:tgtEl>
                                          <p:spTgt spid="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98" dur="500" fill="hold"/>
                                        <p:tgtEl>
                                          <p:spTgt spid="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99" dur="500" fill="hold"/>
                                        <p:tgtEl>
                                          <p:spTgt spid="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02" dur="500" fill="hold"/>
                                        <p:tgtEl>
                                          <p:spTgt spid="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03" dur="500" fill="hold"/>
                                        <p:tgtEl>
                                          <p:spTgt spid="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04" dur="500" fill="hold"/>
                                        <p:tgtEl>
                                          <p:spTgt spid="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5" dur="500" fill="hold"/>
                                        <p:tgtEl>
                                          <p:spTgt spid="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07" dur="500" fill="hold"/>
                                        <p:tgtEl>
                                          <p:spTgt spid="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08" dur="500" fill="hold"/>
                                        <p:tgtEl>
                                          <p:spTgt spid="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09" dur="500" fill="hold"/>
                                        <p:tgtEl>
                                          <p:spTgt spid="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0" dur="500" fill="hold"/>
                                        <p:tgtEl>
                                          <p:spTgt spid="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12" dur="500" fill="hold"/>
                                        <p:tgtEl>
                                          <p:spTgt spid="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13" dur="500" fill="hold"/>
                                        <p:tgtEl>
                                          <p:spTgt spid="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14" dur="500" fill="hold"/>
                                        <p:tgtEl>
                                          <p:spTgt spid="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5" dur="500" fill="hold"/>
                                        <p:tgtEl>
                                          <p:spTgt spid="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6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17" dur="500" fill="hold"/>
                                        <p:tgtEl>
                                          <p:spTgt spid="1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18" dur="500" fill="hold"/>
                                        <p:tgtEl>
                                          <p:spTgt spid="1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19" dur="500" fill="hold"/>
                                        <p:tgtEl>
                                          <p:spTgt spid="1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1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22" dur="500" fill="hold"/>
                                        <p:tgtEl>
                                          <p:spTgt spid="1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23" dur="500" fill="hold"/>
                                        <p:tgtEl>
                                          <p:spTgt spid="1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24" dur="500" fill="hold"/>
                                        <p:tgtEl>
                                          <p:spTgt spid="1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500" fill="hold"/>
                                        <p:tgtEl>
                                          <p:spTgt spid="1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6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27" dur="500" fill="hold"/>
                                        <p:tgtEl>
                                          <p:spTgt spid="1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28" dur="500" fill="hold"/>
                                        <p:tgtEl>
                                          <p:spTgt spid="1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29" dur="500" fill="hold"/>
                                        <p:tgtEl>
                                          <p:spTgt spid="1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0" dur="500" fill="hold"/>
                                        <p:tgtEl>
                                          <p:spTgt spid="1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34" dur="500" fill="hold"/>
                                        <p:tgtEl>
                                          <p:spTgt spid="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35" dur="500" fill="hold"/>
                                        <p:tgtEl>
                                          <p:spTgt spid="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36" dur="500" fill="hold"/>
                                        <p:tgtEl>
                                          <p:spTgt spid="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7" dur="500" fill="hold"/>
                                        <p:tgtEl>
                                          <p:spTgt spid="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39" dur="500" fill="hold"/>
                                        <p:tgtEl>
                                          <p:spTgt spid="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40" dur="500" fill="hold"/>
                                        <p:tgtEl>
                                          <p:spTgt spid="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41" dur="500" fill="hold"/>
                                        <p:tgtEl>
                                          <p:spTgt spid="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2" dur="500" fill="hold"/>
                                        <p:tgtEl>
                                          <p:spTgt spid="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44" dur="500" fill="hold"/>
                                        <p:tgtEl>
                                          <p:spTgt spid="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45" dur="500" fill="hold"/>
                                        <p:tgtEl>
                                          <p:spTgt spid="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46" dur="500" fill="hold"/>
                                        <p:tgtEl>
                                          <p:spTgt spid="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8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49" dur="500" fill="hold"/>
                                        <p:tgtEl>
                                          <p:spTgt spid="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50" dur="500" fill="hold"/>
                                        <p:tgtEl>
                                          <p:spTgt spid="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51" dur="500" fill="hold"/>
                                        <p:tgtEl>
                                          <p:spTgt spid="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2" dur="500" fill="hold"/>
                                        <p:tgtEl>
                                          <p:spTgt spid="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56" dur="500" fill="hold"/>
                                        <p:tgtEl>
                                          <p:spTgt spid="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57" dur="500" fill="hold"/>
                                        <p:tgtEl>
                                          <p:spTgt spid="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58" dur="500" fill="hold"/>
                                        <p:tgtEl>
                                          <p:spTgt spid="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9" dur="500" fill="hold"/>
                                        <p:tgtEl>
                                          <p:spTgt spid="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0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61" dur="500" fill="hold"/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62" dur="500" fill="hold"/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63" dur="500" fill="hold"/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4" dur="500" fill="hold"/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66" dur="500" fill="hold"/>
                                        <p:tgtEl>
                                          <p:spTgt spid="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67" dur="500" fill="hold"/>
                                        <p:tgtEl>
                                          <p:spTgt spid="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68" dur="500" fill="hold"/>
                                        <p:tgtEl>
                                          <p:spTgt spid="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9" dur="500" fill="hold"/>
                                        <p:tgtEl>
                                          <p:spTgt spid="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0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71" dur="500" fill="hold"/>
                                        <p:tgtEl>
                                          <p:spTgt spid="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72" dur="500" fill="hold"/>
                                        <p:tgtEl>
                                          <p:spTgt spid="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500" fill="hold"/>
                                        <p:tgtEl>
                                          <p:spTgt spid="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76" dur="500" fill="hold"/>
                                        <p:tgtEl>
                                          <p:spTgt spid="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77" dur="500" fill="hold"/>
                                        <p:tgtEl>
                                          <p:spTgt spid="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78" dur="500" fill="hold"/>
                                        <p:tgtEl>
                                          <p:spTgt spid="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9" dur="500" fill="hold"/>
                                        <p:tgtEl>
                                          <p:spTgt spid="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0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81" dur="500" fill="hold"/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82" dur="500" fill="hold"/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83" dur="500" fill="hold"/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4" dur="500" fill="hold"/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86" dur="500" fill="hold"/>
                                        <p:tgtEl>
                                          <p:spTgt spid="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87" dur="500" fill="hold"/>
                                        <p:tgtEl>
                                          <p:spTgt spid="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88" dur="500" fill="hold"/>
                                        <p:tgtEl>
                                          <p:spTgt spid="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9" dur="500" fill="hold"/>
                                        <p:tgtEl>
                                          <p:spTgt spid="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Spojte správě následující pojmy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26" name="Zástupný symbol pro obsah 2"/>
          <p:cNvSpPr>
            <a:spLocks noGrp="1"/>
          </p:cNvSpPr>
          <p:nvPr>
            <p:ph idx="1"/>
          </p:nvPr>
        </p:nvSpPr>
        <p:spPr>
          <a:xfrm>
            <a:off x="214282" y="1285860"/>
            <a:ext cx="5286412" cy="5500702"/>
          </a:xfrm>
        </p:spPr>
        <p:txBody>
          <a:bodyPr>
            <a:normAutofit/>
          </a:bodyPr>
          <a:lstStyle/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1) LOCH NESS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2) LOUVRE		...... 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3) WHISKY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4) EIDAM 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5) EUROTUNEL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6) BANKY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7) VLÁMOVÉ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8) HAAG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9) KOLONIE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10) BEATLES		......	          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3000364" y="1314378"/>
            <a:ext cx="500066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B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000364" y="1857364"/>
            <a:ext cx="500066" cy="410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6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F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000364" y="2385948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" b="1" dirty="0" smtClean="0">
                <a:solidFill>
                  <a:schemeClr val="accent1"/>
                </a:solidFill>
              </a:rPr>
              <a:t>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C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000364" y="2928934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" b="1" dirty="0" smtClean="0">
                <a:solidFill>
                  <a:schemeClr val="accent1"/>
                </a:solidFill>
              </a:rPr>
              <a:t>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I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071802" y="3457518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D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000364" y="3957584"/>
            <a:ext cx="500066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H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000364" y="4457650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" b="1" dirty="0" smtClean="0">
                <a:solidFill>
                  <a:schemeClr val="accent1"/>
                </a:solidFill>
              </a:rPr>
              <a:t>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J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000364" y="5029154"/>
            <a:ext cx="500066" cy="410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6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000364" y="5572140"/>
            <a:ext cx="500066" cy="3872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3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</a:t>
            </a:r>
            <a:r>
              <a:rPr lang="cs-CZ" sz="2000" b="1" dirty="0" smtClean="0">
                <a:solidFill>
                  <a:schemeClr val="accent1"/>
                </a:solidFill>
              </a:rPr>
              <a:t>G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000364" y="6100724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" b="1" dirty="0" smtClean="0">
                <a:solidFill>
                  <a:schemeClr val="accent1"/>
                </a:solidFill>
              </a:rPr>
              <a:t>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A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4429124" y="1285860"/>
            <a:ext cx="4714876" cy="550070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</a:t>
            </a:r>
            <a:r>
              <a:rPr lang="cs-CZ" sz="2000" b="1" dirty="0" smtClean="0"/>
              <a:t>Anglická hudební skupina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jezero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ve Skotsku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Irský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kvalitní alkohol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D) tunel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spojující Británii a Francii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E) Nizozemské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město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F) Francouzská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galerie a muzeum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G) závislá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území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H) finanční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ráj – Lucembursko 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I) kvalitní sýry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- Nizozemsko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</a:t>
            </a:r>
            <a:r>
              <a:rPr kumimoji="0" lang="cs-CZ" sz="2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skupina</a:t>
            </a:r>
            <a:r>
              <a:rPr kumimoji="0" lang="cs-CZ" sz="2000" b="1" i="0" u="none" strike="noStrike" kern="1200" cap="none" spc="0" normalizeH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obyvatel </a:t>
            </a:r>
            <a:r>
              <a:rPr kumimoji="0" lang="cs-CZ" sz="2000" b="1" i="0" u="none" strike="noStrike" kern="1200" cap="none" spc="0" normalizeH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 Belgii </a:t>
            </a:r>
            <a:r>
              <a:rPr kumimoji="0" lang="cs-CZ" sz="2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8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42844" y="1357298"/>
            <a:ext cx="8858312" cy="535785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844" y="116632"/>
            <a:ext cx="8858312" cy="109779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15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800000"/>
                </a:solidFill>
                <a:latin typeface="+mn-lt"/>
              </a:rPr>
              <a:t>Citace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[1] ALEXKR2.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www:&lt;http://commons.wikimedia.org/wiki/File:Europe_blank_laea_location_map.svg&gt;.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[2] JOSE, San.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www:&lt;http://cs.wikipedia.org/wiki/Soubor:Europe_topography_map.png&gt;.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[3]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www:&lt;http://commons.wikimedia.org/wiki/File:Houses.of.parliament.overall.arp.jpg&gt;.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[4] BGAG.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www:&lt;http://commons.wikimedia.org/wiki/File:Stonehenge_02.jpg&gt;.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[5] REDSHIRT.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www:&lt;http://commons.wikimedia.org/wiki/File:3_windmills.JPG&gt;.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[6] PCHILES.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www:&lt;http://commons.wikimedia.org/wiki/File:UCPI4.JPG&gt;.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[7]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www:&lt;http://commons.wikimedia.org/wiki/File:Flag_of_France.svg 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[8] LORD HORATIO NELSON.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www:&lt;http://commons.wikimedia.org/wiki/File:Flag_of_the_United_Kingdom_(1801).png&gt;.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[9] DEHMADLAD1.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www:&lt;http://commons.wikimedia.org/wiki/File:Ireland_flag.gif&gt;.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[10]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www:&lt;http://commons.wikimedia.org/wiki/File:Flag_of_Luxembourg.svg&gt;.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[11] QUISTNIX.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www:&lt;http://commons.wikimedia.org/wiki/File:Netherlands_flag_outline.png?uselang=cs&gt;.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[12]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www:&lt;http://commons.wikimedia.org/wiki/File:Flag_of_Belgium.svg&gt;.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[12] BORECKÝ Daniel, CHALUPA Petr, NOVÁK Svatopluk, Zeměpis pro 8. ročník, 2. díl Česká republika, nakladatelství Nová Škola, Brno 2009, 95 s.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endParaRPr lang="cs-CZ" sz="700" dirty="0" smtClean="0"/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2034</TotalTime>
  <Words>635</Words>
  <Application>Microsoft Office PowerPoint</Application>
  <PresentationFormat>Předvádění na obrazovce (4:3)</PresentationFormat>
  <Paragraphs>288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Snímek 1</vt:lpstr>
      <vt:lpstr>Snímek 2</vt:lpstr>
      <vt:lpstr>Základní informace</vt:lpstr>
      <vt:lpstr>Doplňte vhodná slova do textu</vt:lpstr>
      <vt:lpstr>! ! ! PRÁCE S MAPOU ! ! ! UKAŽ PŘIBLIŽNOU HRANICI ZÁPADNÍ EVROPY   </vt:lpstr>
      <vt:lpstr>Spoj správně následující pojmy</vt:lpstr>
      <vt:lpstr>Charakteristika států</vt:lpstr>
      <vt:lpstr>Urči následující obrázky</vt:lpstr>
      <vt:lpstr>POKUS PŘIŘADIT K VLAJKÁM SPRÁVNÉ STÁTY</vt:lpstr>
      <vt:lpstr>! ! ! PRÁCE S MAPOU ! ! ! VYZNAČTE NÁSLEDUJÍCÍ PŘÍRODNÍ ÚTVARY</vt:lpstr>
      <vt:lpstr>! ! ! PRÁCE S ATLASEM ! ! !  DOPLŇTE CHYBEJÍCÍ ÚDAJE</vt:lpstr>
      <vt:lpstr>Snímek 12</vt:lpstr>
      <vt:lpstr>Spojte správě následující pojmy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</dc:creator>
  <cp:lastModifiedBy>Petra</cp:lastModifiedBy>
  <cp:revision>212</cp:revision>
  <dcterms:created xsi:type="dcterms:W3CDTF">2012-12-29T15:24:32Z</dcterms:created>
  <dcterms:modified xsi:type="dcterms:W3CDTF">2013-07-06T07:06:45Z</dcterms:modified>
</cp:coreProperties>
</file>