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74" r:id="rId3"/>
    <p:sldId id="275" r:id="rId4"/>
    <p:sldId id="282" r:id="rId5"/>
    <p:sldId id="285" r:id="rId6"/>
    <p:sldId id="286" r:id="rId7"/>
    <p:sldId id="287" r:id="rId8"/>
    <p:sldId id="288" r:id="rId9"/>
    <p:sldId id="28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9900"/>
    <a:srgbClr val="FFFF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VY_32_INOVACE_28_Jednotky hmotnosti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</a:t>
          </a:r>
          <a:r>
            <a:rPr lang="cs-CZ" b="1" dirty="0" err="1" smtClean="0"/>
            <a:t>pokgínek</a:t>
          </a:r>
          <a:r>
            <a:rPr lang="cs-CZ" b="1" dirty="0" smtClean="0"/>
            <a:t>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VY_32_INOVACE_28_Jednotky hmotnosti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</a:t>
          </a:r>
          <a:r>
            <a:rPr lang="cs-CZ" sz="1500" b="1" kern="1200" dirty="0" err="1" smtClean="0"/>
            <a:t>pokgínek</a:t>
          </a:r>
          <a:r>
            <a:rPr lang="cs-CZ" sz="1500" b="1" kern="1200" dirty="0" smtClean="0"/>
            <a:t>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JEDNOTKY HMOTNOSTI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</a:t>
            </a:r>
            <a:r>
              <a:rPr lang="en-US" sz="2400" smtClean="0"/>
              <a:t>; </a:t>
            </a:r>
            <a:r>
              <a:rPr lang="cs-CZ" sz="240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Jednotky hmotnosti.</a:t>
            </a:r>
          </a:p>
          <a:p>
            <a:r>
              <a:rPr lang="cs-CZ" sz="2400" dirty="0" smtClean="0"/>
              <a:t>Vytvořeno pro 4. ročník základní školy.</a:t>
            </a:r>
          </a:p>
          <a:p>
            <a:r>
              <a:rPr lang="cs-CZ" sz="2400" dirty="0" smtClean="0"/>
              <a:t>Materiál slouží k procvičení a upevnění učiva. </a:t>
            </a:r>
          </a:p>
          <a:p>
            <a:r>
              <a:rPr lang="cs-CZ" sz="2400" dirty="0" smtClean="0"/>
              <a:t>Materiál doporučuji prezentovat na interaktivní tabuli, či použít jako pracovní listy s následnou okamžitou kontrolou – promítnutí správného řešení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, či interaktivní tabule.</a:t>
            </a:r>
          </a:p>
          <a:p>
            <a:r>
              <a:rPr lang="cs-CZ" sz="2400" dirty="0" smtClean="0"/>
              <a:t>Materiál byl vytvořen a pilotován v 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Základní jednotka hmotnosti – 1 kg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501008"/>
            <a:ext cx="1550102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99592" y="4293096"/>
            <a:ext cx="1032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MOUKA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4725144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1kg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429000"/>
            <a:ext cx="3934475" cy="2459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7092280" y="4005064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t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CF5ED"/>
              </a:clrFrom>
              <a:clrTo>
                <a:srgbClr val="FCF5E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012160" y="1988840"/>
            <a:ext cx="2258802" cy="15058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ovéPole 12"/>
          <p:cNvSpPr txBox="1"/>
          <p:nvPr/>
        </p:nvSpPr>
        <p:spPr>
          <a:xfrm>
            <a:off x="7031631" y="1619508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 g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521" y="1639910"/>
            <a:ext cx="17155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 </a:t>
            </a:r>
            <a:r>
              <a:rPr lang="cs-CZ" b="1" smtClean="0"/>
              <a:t>t     = </a:t>
            </a:r>
            <a:r>
              <a:rPr lang="cs-CZ" b="1" dirty="0" smtClean="0"/>
              <a:t>?   kg</a:t>
            </a:r>
          </a:p>
          <a:p>
            <a:r>
              <a:rPr lang="cs-CZ" b="1" dirty="0" smtClean="0"/>
              <a:t>1 kg  = ?    g</a:t>
            </a:r>
            <a:endParaRPr lang="cs-CZ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2420888"/>
            <a:ext cx="2160240" cy="2285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TextovéPole 15"/>
          <p:cNvSpPr txBox="1"/>
          <p:nvPr/>
        </p:nvSpPr>
        <p:spPr>
          <a:xfrm>
            <a:off x="3923928" y="1916832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 kg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Převeď jednotky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5576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kg =                   g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237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16 kg =                  g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011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39 kg =                  g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011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170 kg =                 g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318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295 kg =                 g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36867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3000 g =                 kg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9285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5000 g =                 kg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4059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46 000 g =                 kg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4059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92 000 g =                 kg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5366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7 000 g =                 kg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39552" y="486916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500 kg =                 g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486916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1 000 g =                 kg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kg =                   g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37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16 kg =                  g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011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39 kg =                  g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11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170 kg =                 g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318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295 kg =                 g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36867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3000 g =                 kg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9285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5000 g =                 kg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4059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46 000 g =                 kg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4059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92 000 g =                 kg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5366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7 000 g =                 kg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214624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10 000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2668850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16 000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324491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39 000  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95736" y="382097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170 000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95736" y="4365104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295 000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732240" y="213285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732240" y="265546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32240" y="323152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46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32240" y="380759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92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732240" y="435171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39552" y="486916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500 kg =                 g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60032" y="486916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1 000 g =                 kg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202106" y="4909230"/>
            <a:ext cx="12897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500 000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38610" y="489584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421904"/>
            <a:ext cx="777686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Kolik vážíš kg?</a:t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/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> Když nevíš, tak se zvaž </a:t>
            </a:r>
            <a:r>
              <a:rPr lang="cs-CZ" dirty="0" smtClean="0">
                <a:latin typeface="Arial Rounded MT Bold" pitchFamily="34" charset="0"/>
                <a:sym typeface="Wingdings" pitchFamily="2" charset="2"/>
              </a:rPr>
              <a:t> a svou hmotnost převeď na gramy.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Převeď jednotky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251520" y="3212976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608464" y="2068285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 flipV="1">
            <a:off x="611560" y="4365104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733465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2090409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 flipV="1">
            <a:off x="2093505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245633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3602577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 flipV="1">
            <a:off x="3605673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475780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511474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 flipV="1">
            <a:off x="511784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619796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655490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 flipV="1">
            <a:off x="655800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7524328" y="2492896"/>
            <a:ext cx="1224136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8244408" y="2780928"/>
            <a:ext cx="36004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8388424" y="2924944"/>
            <a:ext cx="144016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8748464" y="2924944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Volný tvar 110"/>
          <p:cNvSpPr/>
          <p:nvPr/>
        </p:nvSpPr>
        <p:spPr>
          <a:xfrm>
            <a:off x="7872549" y="3474720"/>
            <a:ext cx="762000" cy="348343"/>
          </a:xfrm>
          <a:custGeom>
            <a:avLst/>
            <a:gdLst>
              <a:gd name="connsiteX0" fmla="*/ 762000 w 762000"/>
              <a:gd name="connsiteY0" fmla="*/ 339634 h 348343"/>
              <a:gd name="connsiteX1" fmla="*/ 422365 w 762000"/>
              <a:gd name="connsiteY1" fmla="*/ 300446 h 348343"/>
              <a:gd name="connsiteX2" fmla="*/ 69668 w 762000"/>
              <a:gd name="connsiteY2" fmla="*/ 52251 h 348343"/>
              <a:gd name="connsiteX3" fmla="*/ 4354 w 762000"/>
              <a:gd name="connsiteY3" fmla="*/ 0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0" h="348343">
                <a:moveTo>
                  <a:pt x="762000" y="339634"/>
                </a:moveTo>
                <a:cubicBezTo>
                  <a:pt x="649877" y="343988"/>
                  <a:pt x="537754" y="348343"/>
                  <a:pt x="422365" y="300446"/>
                </a:cubicBezTo>
                <a:cubicBezTo>
                  <a:pt x="306976" y="252549"/>
                  <a:pt x="139336" y="102325"/>
                  <a:pt x="69668" y="52251"/>
                </a:cubicBezTo>
                <a:cubicBezTo>
                  <a:pt x="0" y="2177"/>
                  <a:pt x="2177" y="1088"/>
                  <a:pt x="435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473830" y="3563724"/>
            <a:ext cx="8675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3 655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1044791" y="212356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3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913089" y="5003884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655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16" name="Přímá spojovací šipka 115"/>
          <p:cNvCxnSpPr>
            <a:stCxn id="112" idx="0"/>
          </p:cNvCxnSpPr>
          <p:nvPr/>
        </p:nvCxnSpPr>
        <p:spPr>
          <a:xfrm flipH="1" flipV="1">
            <a:off x="848427" y="2915652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/>
          <p:nvPr/>
        </p:nvCxnSpPr>
        <p:spPr>
          <a:xfrm flipH="1">
            <a:off x="89959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Obdélník 117"/>
          <p:cNvSpPr/>
          <p:nvPr/>
        </p:nvSpPr>
        <p:spPr>
          <a:xfrm>
            <a:off x="1927488" y="3563724"/>
            <a:ext cx="98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13 453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22" name="Přímá spojovací šipka 121"/>
          <p:cNvCxnSpPr>
            <a:stCxn id="118" idx="0"/>
          </p:cNvCxnSpPr>
          <p:nvPr/>
        </p:nvCxnSpPr>
        <p:spPr>
          <a:xfrm flipH="1" flipV="1">
            <a:off x="2360595" y="2915652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/>
          <p:nvPr/>
        </p:nvCxnSpPr>
        <p:spPr>
          <a:xfrm flipH="1">
            <a:off x="2360591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/>
          <p:cNvSpPr/>
          <p:nvPr/>
        </p:nvSpPr>
        <p:spPr>
          <a:xfrm>
            <a:off x="3417478" y="3573016"/>
            <a:ext cx="98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29 704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28" name="Přímá spojovací šipka 127"/>
          <p:cNvCxnSpPr>
            <a:stCxn id="124" idx="0"/>
          </p:cNvCxnSpPr>
          <p:nvPr/>
        </p:nvCxnSpPr>
        <p:spPr>
          <a:xfrm flipH="1" flipV="1">
            <a:off x="3850585" y="2924944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šipka 128"/>
          <p:cNvCxnSpPr/>
          <p:nvPr/>
        </p:nvCxnSpPr>
        <p:spPr>
          <a:xfrm flipH="1">
            <a:off x="385058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Obdélník 129"/>
          <p:cNvSpPr/>
          <p:nvPr/>
        </p:nvSpPr>
        <p:spPr>
          <a:xfrm>
            <a:off x="4952907" y="3563724"/>
            <a:ext cx="98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90 500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33" name="Přímá spojovací šipka 132"/>
          <p:cNvCxnSpPr/>
          <p:nvPr/>
        </p:nvCxnSpPr>
        <p:spPr>
          <a:xfrm flipH="1" flipV="1">
            <a:off x="5384928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šipka 133"/>
          <p:cNvCxnSpPr/>
          <p:nvPr/>
        </p:nvCxnSpPr>
        <p:spPr>
          <a:xfrm flipH="1">
            <a:off x="538492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Obdélník 134"/>
          <p:cNvSpPr/>
          <p:nvPr/>
        </p:nvSpPr>
        <p:spPr>
          <a:xfrm>
            <a:off x="6333475" y="3563724"/>
            <a:ext cx="11015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143 570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39" name="Přímá spojovací šipka 138"/>
          <p:cNvCxnSpPr>
            <a:stCxn id="135" idx="0"/>
          </p:cNvCxnSpPr>
          <p:nvPr/>
        </p:nvCxnSpPr>
        <p:spPr>
          <a:xfrm flipH="1" flipV="1">
            <a:off x="6825091" y="2915652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šipka 139"/>
          <p:cNvCxnSpPr/>
          <p:nvPr/>
        </p:nvCxnSpPr>
        <p:spPr>
          <a:xfrm flipH="1">
            <a:off x="682508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1053363" y="1628800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465852" y="1628800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906012" y="1619508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418180" y="1619508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858340" y="1619508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1108666" y="5435932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2521155" y="5435932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961315" y="5426640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5473483" y="5426640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6913643" y="5426640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251520" y="3212976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608464" y="2068285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 flipV="1">
            <a:off x="611560" y="4365104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733465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2090409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 flipV="1">
            <a:off x="2093505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245633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3602577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 flipV="1">
            <a:off x="3605673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475780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511474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 flipV="1">
            <a:off x="511784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619796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655490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 flipV="1">
            <a:off x="655800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7524328" y="2492896"/>
            <a:ext cx="1224136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8244408" y="2780928"/>
            <a:ext cx="36004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8388424" y="2924944"/>
            <a:ext cx="144016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8748464" y="2924944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Volný tvar 110"/>
          <p:cNvSpPr/>
          <p:nvPr/>
        </p:nvSpPr>
        <p:spPr>
          <a:xfrm>
            <a:off x="7872549" y="3474720"/>
            <a:ext cx="762000" cy="348343"/>
          </a:xfrm>
          <a:custGeom>
            <a:avLst/>
            <a:gdLst>
              <a:gd name="connsiteX0" fmla="*/ 762000 w 762000"/>
              <a:gd name="connsiteY0" fmla="*/ 339634 h 348343"/>
              <a:gd name="connsiteX1" fmla="*/ 422365 w 762000"/>
              <a:gd name="connsiteY1" fmla="*/ 300446 h 348343"/>
              <a:gd name="connsiteX2" fmla="*/ 69668 w 762000"/>
              <a:gd name="connsiteY2" fmla="*/ 52251 h 348343"/>
              <a:gd name="connsiteX3" fmla="*/ 4354 w 762000"/>
              <a:gd name="connsiteY3" fmla="*/ 0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0" h="348343">
                <a:moveTo>
                  <a:pt x="762000" y="339634"/>
                </a:moveTo>
                <a:cubicBezTo>
                  <a:pt x="649877" y="343988"/>
                  <a:pt x="537754" y="348343"/>
                  <a:pt x="422365" y="300446"/>
                </a:cubicBezTo>
                <a:cubicBezTo>
                  <a:pt x="306976" y="252549"/>
                  <a:pt x="139336" y="102325"/>
                  <a:pt x="69668" y="52251"/>
                </a:cubicBezTo>
                <a:cubicBezTo>
                  <a:pt x="0" y="2177"/>
                  <a:pt x="2177" y="1088"/>
                  <a:pt x="435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473830" y="3563724"/>
            <a:ext cx="8675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3 655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1044791" y="212356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3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913089" y="5003884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655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16" name="Přímá spojovací šipka 115"/>
          <p:cNvCxnSpPr>
            <a:stCxn id="112" idx="0"/>
          </p:cNvCxnSpPr>
          <p:nvPr/>
        </p:nvCxnSpPr>
        <p:spPr>
          <a:xfrm flipH="1" flipV="1">
            <a:off x="848427" y="2915652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/>
          <p:nvPr/>
        </p:nvCxnSpPr>
        <p:spPr>
          <a:xfrm flipH="1">
            <a:off x="89959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Obdélník 117"/>
          <p:cNvSpPr/>
          <p:nvPr/>
        </p:nvSpPr>
        <p:spPr>
          <a:xfrm>
            <a:off x="1927488" y="3563724"/>
            <a:ext cx="98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13 453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2447281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13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21" name="Obdélník 120"/>
          <p:cNvSpPr/>
          <p:nvPr/>
        </p:nvSpPr>
        <p:spPr>
          <a:xfrm>
            <a:off x="2374088" y="5003884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453</a:t>
            </a:r>
          </a:p>
        </p:txBody>
      </p:sp>
      <p:cxnSp>
        <p:nvCxnSpPr>
          <p:cNvPr id="122" name="Přímá spojovací šipka 121"/>
          <p:cNvCxnSpPr>
            <a:stCxn id="118" idx="0"/>
          </p:cNvCxnSpPr>
          <p:nvPr/>
        </p:nvCxnSpPr>
        <p:spPr>
          <a:xfrm flipH="1" flipV="1">
            <a:off x="2360595" y="2915652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/>
          <p:nvPr/>
        </p:nvCxnSpPr>
        <p:spPr>
          <a:xfrm flipH="1">
            <a:off x="2360591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/>
          <p:cNvSpPr/>
          <p:nvPr/>
        </p:nvSpPr>
        <p:spPr>
          <a:xfrm>
            <a:off x="3417478" y="3573016"/>
            <a:ext cx="98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29 704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3937270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29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27" name="Obdélník 126"/>
          <p:cNvSpPr/>
          <p:nvPr/>
        </p:nvSpPr>
        <p:spPr>
          <a:xfrm>
            <a:off x="3864078" y="5003884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704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28" name="Přímá spojovací šipka 127"/>
          <p:cNvCxnSpPr>
            <a:stCxn id="124" idx="0"/>
          </p:cNvCxnSpPr>
          <p:nvPr/>
        </p:nvCxnSpPr>
        <p:spPr>
          <a:xfrm flipH="1" flipV="1">
            <a:off x="3850585" y="2924944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šipka 128"/>
          <p:cNvCxnSpPr/>
          <p:nvPr/>
        </p:nvCxnSpPr>
        <p:spPr>
          <a:xfrm flipH="1">
            <a:off x="385058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Obdélník 129"/>
          <p:cNvSpPr/>
          <p:nvPr/>
        </p:nvSpPr>
        <p:spPr>
          <a:xfrm>
            <a:off x="4952907" y="3563724"/>
            <a:ext cx="984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90 500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5471617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90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5398424" y="5003884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500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33" name="Přímá spojovací šipka 132"/>
          <p:cNvCxnSpPr/>
          <p:nvPr/>
        </p:nvCxnSpPr>
        <p:spPr>
          <a:xfrm flipH="1" flipV="1">
            <a:off x="5384928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šipka 133"/>
          <p:cNvCxnSpPr/>
          <p:nvPr/>
        </p:nvCxnSpPr>
        <p:spPr>
          <a:xfrm flipH="1">
            <a:off x="538492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Obdélník 134"/>
          <p:cNvSpPr/>
          <p:nvPr/>
        </p:nvSpPr>
        <p:spPr>
          <a:xfrm>
            <a:off x="6333475" y="3563724"/>
            <a:ext cx="11015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143 570 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6853267" y="2123564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143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38" name="Obdélník 137"/>
          <p:cNvSpPr/>
          <p:nvPr/>
        </p:nvSpPr>
        <p:spPr>
          <a:xfrm>
            <a:off x="6838584" y="5003884"/>
            <a:ext cx="5357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570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39" name="Přímá spojovací šipka 138"/>
          <p:cNvCxnSpPr>
            <a:stCxn id="135" idx="0"/>
          </p:cNvCxnSpPr>
          <p:nvPr/>
        </p:nvCxnSpPr>
        <p:spPr>
          <a:xfrm flipH="1" flipV="1">
            <a:off x="6825091" y="2915652"/>
            <a:ext cx="59176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šipka 139"/>
          <p:cNvCxnSpPr/>
          <p:nvPr/>
        </p:nvCxnSpPr>
        <p:spPr>
          <a:xfrm flipH="1">
            <a:off x="682508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1053363" y="1628800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465852" y="1628800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906012" y="1619508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418180" y="1619508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858340" y="1619508"/>
            <a:ext cx="404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kg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1108666" y="5435932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2521155" y="5435932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961315" y="5426640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5473483" y="5426640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6913643" y="5426640"/>
            <a:ext cx="293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g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/>
      <p:bldP spid="121" grpId="0"/>
      <p:bldP spid="126" grpId="0"/>
      <p:bldP spid="127" grpId="0"/>
      <p:bldP spid="131" grpId="0"/>
      <p:bldP spid="132" grpId="0"/>
      <p:bldP spid="137" grpId="0"/>
      <p:bldP spid="1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1055</TotalTime>
  <Words>388</Words>
  <Application>Microsoft Office PowerPoint</Application>
  <PresentationFormat>Předvádění na obrazovce (4:3)</PresentationFormat>
  <Paragraphs>116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JEDNOTKY HMOTNOSTI</vt:lpstr>
      <vt:lpstr>Snímek 2</vt:lpstr>
      <vt:lpstr>Anotace</vt:lpstr>
      <vt:lpstr>Základní jednotka hmotnosti – 1 kg</vt:lpstr>
      <vt:lpstr>Převeď jednotky</vt:lpstr>
      <vt:lpstr>Správné řešení</vt:lpstr>
      <vt:lpstr>Kolik vážíš kg?   Když nevíš, tak se zvaž  a svou hmotnost převeď na gramy.</vt:lpstr>
      <vt:lpstr>Převeď jednotky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325</cp:revision>
  <dcterms:created xsi:type="dcterms:W3CDTF">2013-02-06T08:32:37Z</dcterms:created>
  <dcterms:modified xsi:type="dcterms:W3CDTF">2013-05-30T18:21:43Z</dcterms:modified>
</cp:coreProperties>
</file>