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4" r:id="rId3"/>
    <p:sldId id="275" r:id="rId4"/>
    <p:sldId id="282" r:id="rId5"/>
    <p:sldId id="289" r:id="rId6"/>
    <p:sldId id="285" r:id="rId7"/>
    <p:sldId id="286" r:id="rId8"/>
    <p:sldId id="287" r:id="rId9"/>
    <p:sldId id="290" r:id="rId10"/>
    <p:sldId id="291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9900"/>
    <a:srgbClr val="FFFF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6" d="100"/>
          <a:sy n="76" d="100"/>
        </p:scale>
        <p:origin x="-139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VY_32_INOVACE_35_Jednotky obsahu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VY_32_INOVACE_35_Jednotky obsahu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JEDNOTKY OBSAHU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</a:t>
            </a:r>
            <a:r>
              <a:rPr lang="en-US" sz="2400" dirty="0" smtClean="0"/>
              <a:t>;</a:t>
            </a:r>
            <a:r>
              <a:rPr lang="cs-CZ" sz="2400" smtClean="0"/>
              <a:t> 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Jednotky obsahu.</a:t>
            </a:r>
          </a:p>
          <a:p>
            <a:r>
              <a:rPr lang="cs-CZ" sz="2400" dirty="0" smtClean="0"/>
              <a:t>Vytvořeno pro 4. ročník základní školy.</a:t>
            </a:r>
          </a:p>
          <a:p>
            <a:r>
              <a:rPr lang="cs-CZ" sz="2400" dirty="0" smtClean="0"/>
              <a:t>Materiál slouží k procvičení a upevnění znalostí. </a:t>
            </a:r>
          </a:p>
          <a:p>
            <a:r>
              <a:rPr lang="cs-CZ" sz="2400" dirty="0" smtClean="0"/>
              <a:t>Materiál doporučuji prezentovat na interaktivní tabuli, či použít jako pracovní listy s následnou okamžitou kontrolou – promítnutí správného řešení pomocí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, či interaktivní tabule.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Vezmi si křídu a pokus se načrtnout na zemi 1m</a:t>
            </a:r>
            <a:r>
              <a:rPr lang="cs-CZ" baseline="30000" dirty="0" smtClean="0">
                <a:latin typeface="Arial Rounded MT Bold" pitchFamily="34" charset="0"/>
              </a:rPr>
              <a:t>2</a:t>
            </a:r>
            <a:endParaRPr lang="cs-CZ" baseline="30000" dirty="0">
              <a:latin typeface="Arial Rounded MT Bold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2247255"/>
            <a:ext cx="27799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Kolik je to dm 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3356992"/>
            <a:ext cx="2743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Kolik je to cm 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4509120"/>
            <a:ext cx="2872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Kolik je to mm 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baseline="30000" dirty="0">
              <a:latin typeface="Arial Rounded MT Bold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2247255"/>
            <a:ext cx="27799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Kolik je to dm 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3356992"/>
            <a:ext cx="2743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Kolik je to cm 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4509120"/>
            <a:ext cx="2872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Kolik je to mm 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1340768"/>
            <a:ext cx="18405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 Rounded MT Bold" pitchFamily="34" charset="0"/>
              </a:rPr>
              <a:t>1m</a:t>
            </a:r>
            <a:r>
              <a:rPr lang="cs-CZ" sz="3600" baseline="30000" dirty="0" smtClean="0">
                <a:solidFill>
                  <a:srgbClr val="C00000"/>
                </a:solidFill>
                <a:latin typeface="Arial Rounded MT Bold" pitchFamily="34" charset="0"/>
              </a:rPr>
              <a:t>2 </a:t>
            </a:r>
            <a:r>
              <a:rPr lang="cs-CZ" sz="3600" dirty="0" smtClean="0">
                <a:solidFill>
                  <a:srgbClr val="C00000"/>
                </a:solidFill>
                <a:latin typeface="Arial Rounded MT Bold" pitchFamily="34" charset="0"/>
              </a:rPr>
              <a:t>  </a:t>
            </a:r>
            <a:r>
              <a:rPr lang="cs-CZ" sz="3200" dirty="0" smtClean="0">
                <a:solidFill>
                  <a:srgbClr val="C00000"/>
                </a:solidFill>
                <a:latin typeface="Arial Rounded MT Bold" pitchFamily="34" charset="0"/>
              </a:rPr>
              <a:t>je: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2185700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 Rounded MT Bold" pitchFamily="34" charset="0"/>
              </a:rPr>
              <a:t>100 dm</a:t>
            </a:r>
            <a:r>
              <a:rPr lang="cs-CZ" sz="2800" baseline="30000" dirty="0" smtClean="0">
                <a:solidFill>
                  <a:srgbClr val="C00000"/>
                </a:solidFill>
                <a:latin typeface="Arial Rounded MT Bold" pitchFamily="34" charset="0"/>
              </a:rPr>
              <a:t>2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3337828"/>
            <a:ext cx="21146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 Rounded MT Bold" pitchFamily="34" charset="0"/>
              </a:rPr>
              <a:t>10 000 cm</a:t>
            </a:r>
            <a:r>
              <a:rPr lang="cs-CZ" sz="2800" baseline="30000" dirty="0" smtClean="0">
                <a:solidFill>
                  <a:srgbClr val="C00000"/>
                </a:solidFill>
                <a:latin typeface="Arial Rounded MT Bold" pitchFamily="34" charset="0"/>
              </a:rPr>
              <a:t>2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4489956"/>
            <a:ext cx="2723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 Rounded MT Bold" pitchFamily="34" charset="0"/>
              </a:rPr>
              <a:t>1 000 </a:t>
            </a:r>
            <a:r>
              <a:rPr lang="cs-CZ" sz="2800" dirty="0" err="1" smtClean="0">
                <a:solidFill>
                  <a:srgbClr val="C00000"/>
                </a:solidFill>
                <a:latin typeface="Arial Rounded MT Bold" pitchFamily="34" charset="0"/>
              </a:rPr>
              <a:t>000</a:t>
            </a:r>
            <a:r>
              <a:rPr lang="cs-CZ" sz="2800" dirty="0" smtClean="0">
                <a:solidFill>
                  <a:srgbClr val="C00000"/>
                </a:solidFill>
                <a:latin typeface="Arial Rounded MT Bold" pitchFamily="34" charset="0"/>
              </a:rPr>
              <a:t> mm</a:t>
            </a:r>
            <a:r>
              <a:rPr lang="cs-CZ" sz="2800" baseline="30000" dirty="0" smtClean="0">
                <a:solidFill>
                  <a:srgbClr val="C00000"/>
                </a:solidFill>
                <a:latin typeface="Arial Rounded MT Bold" pitchFamily="34" charset="0"/>
              </a:rPr>
              <a:t>2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Převeď jednotky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132856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 cm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mm</a:t>
            </a:r>
            <a:r>
              <a:rPr lang="cs-CZ" sz="2000" baseline="30000" dirty="0" smtClean="0"/>
              <a:t>2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371" y="266885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5  cm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mm</a:t>
            </a:r>
            <a:r>
              <a:rPr lang="cs-CZ" sz="2000" baseline="30000" dirty="0" smtClean="0"/>
              <a:t>2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0119" y="324491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28 cm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mm</a:t>
            </a:r>
            <a:r>
              <a:rPr lang="cs-CZ" sz="2000" baseline="30000" dirty="0" smtClean="0"/>
              <a:t>2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0119" y="3820978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84 cm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mm</a:t>
            </a:r>
            <a:r>
              <a:rPr lang="cs-CZ" sz="2000" baseline="30000" dirty="0" smtClean="0"/>
              <a:t>2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3182" y="432503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47 cm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mm</a:t>
            </a:r>
            <a:r>
              <a:rPr lang="cs-CZ" sz="2000" baseline="30000" dirty="0" smtClean="0"/>
              <a:t>2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36867" y="2132856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70 mm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 </a:t>
            </a:r>
            <a:r>
              <a:rPr lang="cs-CZ" sz="2000" dirty="0" err="1" smtClean="0"/>
              <a:t>mm</a:t>
            </a:r>
            <a:r>
              <a:rPr lang="cs-CZ" sz="2000" baseline="30000" dirty="0" err="1" smtClean="0"/>
              <a:t>2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92851" y="266885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40 mm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 </a:t>
            </a:r>
            <a:r>
              <a:rPr lang="cs-CZ" sz="2000" dirty="0" err="1" smtClean="0"/>
              <a:t>mm</a:t>
            </a:r>
            <a:r>
              <a:rPr lang="cs-CZ" sz="2000" baseline="30000" dirty="0" err="1" smtClean="0"/>
              <a:t>2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40599" y="324491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130 mm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 </a:t>
            </a:r>
            <a:r>
              <a:rPr lang="cs-CZ" sz="2000" dirty="0" err="1" smtClean="0"/>
              <a:t>mm</a:t>
            </a:r>
            <a:r>
              <a:rPr lang="cs-CZ" sz="2000" baseline="30000" dirty="0" err="1" smtClean="0"/>
              <a:t>2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40599" y="3820978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100 mm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 </a:t>
            </a:r>
            <a:r>
              <a:rPr lang="cs-CZ" sz="2000" dirty="0" err="1" smtClean="0"/>
              <a:t>mm</a:t>
            </a:r>
            <a:r>
              <a:rPr lang="cs-CZ" sz="2000" baseline="30000" dirty="0" err="1" smtClean="0"/>
              <a:t>2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53662" y="432503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180 mm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 </a:t>
            </a:r>
            <a:r>
              <a:rPr lang="cs-CZ" sz="2000" dirty="0" err="1" smtClean="0"/>
              <a:t>mm</a:t>
            </a:r>
            <a:r>
              <a:rPr lang="cs-CZ" sz="2000" baseline="30000" dirty="0" err="1" smtClean="0"/>
              <a:t>2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5736" y="2132856"/>
            <a:ext cx="5760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700 mm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  cm</a:t>
            </a:r>
            <a:r>
              <a:rPr lang="cs-CZ" sz="2000" baseline="30000" dirty="0" smtClean="0"/>
              <a:t>2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28555" y="266885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36 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  cm</a:t>
            </a:r>
            <a:r>
              <a:rPr lang="cs-CZ" sz="2000" baseline="30000" dirty="0" smtClean="0"/>
              <a:t>2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3244914"/>
            <a:ext cx="57412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7 800 cm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   dm</a:t>
            </a:r>
            <a:r>
              <a:rPr lang="cs-CZ" sz="2000" baseline="30000" dirty="0" smtClean="0"/>
              <a:t>2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76303" y="3820978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55 cm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   mm</a:t>
            </a:r>
            <a:r>
              <a:rPr lang="cs-CZ" sz="2000" baseline="30000" dirty="0" smtClean="0"/>
              <a:t>2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4325034"/>
            <a:ext cx="58262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4 200 cm =                   cm</a:t>
            </a:r>
            <a:r>
              <a:rPr lang="cs-CZ" sz="2000" baseline="30000" dirty="0" smtClean="0"/>
              <a:t>2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51920" y="214624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51920" y="2668850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360 000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51920" y="324491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78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851920" y="382097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5500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51920" y="436510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42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907704" y="4861028"/>
            <a:ext cx="58262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 9 cm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=                   mm</a:t>
            </a:r>
            <a:r>
              <a:rPr lang="cs-CZ" sz="2000" baseline="30000" dirty="0" smtClean="0"/>
              <a:t>2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851920" y="490109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900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08912" cy="237626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Jaký obsah má vaše podlaha ve třídě? Vypočítej a poté převeď na dm</a:t>
            </a:r>
            <a:r>
              <a:rPr lang="cs-CZ" sz="4400" baseline="30000" dirty="0" smtClean="0"/>
              <a:t>2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573016"/>
            <a:ext cx="3074450" cy="1896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3573016"/>
            <a:ext cx="3099182" cy="1936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3933056"/>
            <a:ext cx="2016223" cy="613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1800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Vypočítej obsahy čtverců o straně </a:t>
            </a:r>
            <a:r>
              <a:rPr lang="cs-CZ" dirty="0" smtClean="0">
                <a:solidFill>
                  <a:srgbClr val="C00000"/>
                </a:solidFill>
                <a:latin typeface="Arial Rounded MT Bold" pitchFamily="34" charset="0"/>
              </a:rPr>
              <a:t>(a)</a:t>
            </a:r>
            <a:r>
              <a:rPr lang="cs-CZ" dirty="0" smtClean="0">
                <a:latin typeface="Arial Rounded MT Bold" pitchFamily="34" charset="0"/>
              </a:rPr>
              <a:t>. Převeď je na cm</a:t>
            </a:r>
            <a:r>
              <a:rPr lang="cs-CZ" baseline="30000" dirty="0" smtClean="0">
                <a:latin typeface="Arial Rounded MT Bold" pitchFamily="34" charset="0"/>
              </a:rPr>
              <a:t>2</a:t>
            </a:r>
            <a:r>
              <a:rPr lang="cs-CZ" dirty="0" smtClean="0">
                <a:latin typeface="Arial Rounded MT Bold" pitchFamily="34" charset="0"/>
              </a:rPr>
              <a:t> a seřaď od nejmenšího po největší.</a:t>
            </a:r>
            <a:endParaRPr lang="cs-CZ" baseline="30000" dirty="0">
              <a:latin typeface="Arial Rounded MT Bold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256490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= 60      mm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2564904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 = </a:t>
            </a:r>
            <a:r>
              <a:rPr lang="cs-CZ" sz="2000" dirty="0" smtClean="0">
                <a:solidFill>
                  <a:srgbClr val="C00000"/>
                </a:solidFill>
              </a:rPr>
              <a:t>                 </a:t>
            </a:r>
            <a:r>
              <a:rPr lang="cs-CZ" sz="2000" dirty="0" smtClean="0"/>
              <a:t>mm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256490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 </a:t>
            </a:r>
            <a:r>
              <a:rPr lang="cs-CZ" sz="2000" dirty="0" smtClean="0">
                <a:solidFill>
                  <a:srgbClr val="C00000"/>
                </a:solidFill>
              </a:rPr>
              <a:t>         </a:t>
            </a:r>
            <a:r>
              <a:rPr lang="cs-CZ" sz="2000" dirty="0" smtClean="0"/>
              <a:t>   cm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3100898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= 5         dm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3100898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 = </a:t>
            </a:r>
            <a:r>
              <a:rPr lang="cs-CZ" sz="2000" dirty="0" smtClean="0">
                <a:solidFill>
                  <a:srgbClr val="C00000"/>
                </a:solidFill>
              </a:rPr>
              <a:t>              </a:t>
            </a:r>
            <a:r>
              <a:rPr lang="cs-CZ" sz="2000" dirty="0" smtClean="0"/>
              <a:t>    dm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3100898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 </a:t>
            </a:r>
            <a:r>
              <a:rPr lang="cs-CZ" sz="2000" dirty="0" smtClean="0">
                <a:solidFill>
                  <a:srgbClr val="C00000"/>
                </a:solidFill>
              </a:rPr>
              <a:t>        </a:t>
            </a:r>
            <a:r>
              <a:rPr lang="cs-CZ" sz="2000" dirty="0" smtClean="0"/>
              <a:t>    cm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360495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= 700    mm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3604954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 = </a:t>
            </a:r>
            <a:r>
              <a:rPr lang="cs-CZ" sz="2000" dirty="0" smtClean="0">
                <a:solidFill>
                  <a:srgbClr val="C00000"/>
                </a:solidFill>
              </a:rPr>
              <a:t>             </a:t>
            </a:r>
            <a:r>
              <a:rPr lang="cs-CZ" sz="2000" dirty="0" smtClean="0"/>
              <a:t>    mm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360495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 </a:t>
            </a:r>
            <a:r>
              <a:rPr lang="cs-CZ" sz="2000" dirty="0" smtClean="0">
                <a:solidFill>
                  <a:srgbClr val="C00000"/>
                </a:solidFill>
              </a:rPr>
              <a:t>            </a:t>
            </a:r>
            <a:r>
              <a:rPr lang="cs-CZ" sz="2000" dirty="0" smtClean="0"/>
              <a:t>cm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4109010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= 7         dm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47864" y="4109010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 = </a:t>
            </a:r>
            <a:r>
              <a:rPr lang="cs-CZ" sz="2000" dirty="0" smtClean="0">
                <a:solidFill>
                  <a:srgbClr val="C00000"/>
                </a:solidFill>
              </a:rPr>
              <a:t>                  </a:t>
            </a:r>
            <a:r>
              <a:rPr lang="cs-CZ" sz="2000" dirty="0" smtClean="0"/>
              <a:t>dm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72200" y="4109010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 </a:t>
            </a:r>
            <a:r>
              <a:rPr lang="cs-CZ" sz="2000" dirty="0" smtClean="0">
                <a:solidFill>
                  <a:srgbClr val="C00000"/>
                </a:solidFill>
              </a:rPr>
              <a:t>         </a:t>
            </a:r>
            <a:r>
              <a:rPr lang="cs-CZ" sz="2000" dirty="0" smtClean="0"/>
              <a:t>   cm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5576" y="4613066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= 2 000 mm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347864" y="4613066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 = </a:t>
            </a:r>
            <a:r>
              <a:rPr lang="cs-CZ" sz="2000" dirty="0" smtClean="0">
                <a:solidFill>
                  <a:srgbClr val="C00000"/>
                </a:solidFill>
              </a:rPr>
              <a:t>                 </a:t>
            </a:r>
            <a:r>
              <a:rPr lang="cs-CZ" sz="2000" dirty="0" smtClean="0"/>
              <a:t>mm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72200" y="4613066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 </a:t>
            </a:r>
            <a:r>
              <a:rPr lang="cs-CZ" sz="2000" dirty="0" smtClean="0">
                <a:solidFill>
                  <a:srgbClr val="C00000"/>
                </a:solidFill>
              </a:rPr>
              <a:t>            </a:t>
            </a:r>
            <a:r>
              <a:rPr lang="cs-CZ" sz="2000" dirty="0" smtClean="0"/>
              <a:t>cm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2961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baseline="30000" dirty="0">
              <a:latin typeface="Arial Rounded MT Bold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55576" y="256490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= 60      mm</a:t>
            </a:r>
            <a:endParaRPr lang="cs-CZ" sz="2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347864" y="2564904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 = </a:t>
            </a:r>
            <a:r>
              <a:rPr lang="cs-CZ" sz="2000" dirty="0" smtClean="0">
                <a:solidFill>
                  <a:srgbClr val="C00000"/>
                </a:solidFill>
              </a:rPr>
              <a:t>3 600</a:t>
            </a:r>
            <a:r>
              <a:rPr lang="cs-CZ" sz="2000" dirty="0" smtClean="0"/>
              <a:t>        mm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372200" y="256490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 </a:t>
            </a:r>
            <a:r>
              <a:rPr lang="cs-CZ" sz="2000" dirty="0" smtClean="0">
                <a:solidFill>
                  <a:srgbClr val="C00000"/>
                </a:solidFill>
              </a:rPr>
              <a:t>36     </a:t>
            </a:r>
            <a:r>
              <a:rPr lang="cs-CZ" sz="2000" dirty="0" smtClean="0"/>
              <a:t>   cm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55576" y="3100898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= 5         dm</a:t>
            </a:r>
            <a:endParaRPr lang="cs-CZ" sz="2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347864" y="3100898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 = </a:t>
            </a:r>
            <a:r>
              <a:rPr lang="cs-CZ" sz="2000" dirty="0" smtClean="0">
                <a:solidFill>
                  <a:srgbClr val="C00000"/>
                </a:solidFill>
              </a:rPr>
              <a:t>25          </a:t>
            </a:r>
            <a:r>
              <a:rPr lang="cs-CZ" sz="2000" dirty="0" smtClean="0"/>
              <a:t>    dm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372200" y="3100898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 </a:t>
            </a:r>
            <a:r>
              <a:rPr lang="cs-CZ" sz="2000" dirty="0" smtClean="0">
                <a:solidFill>
                  <a:srgbClr val="C00000"/>
                </a:solidFill>
              </a:rPr>
              <a:t>2 500</a:t>
            </a:r>
            <a:r>
              <a:rPr lang="cs-CZ" sz="2000" dirty="0" smtClean="0"/>
              <a:t>   cm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55576" y="360495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= 700    mm</a:t>
            </a:r>
            <a:endParaRPr lang="cs-CZ" sz="2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347864" y="3604954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 = </a:t>
            </a:r>
            <a:r>
              <a:rPr lang="cs-CZ" sz="2000" dirty="0" smtClean="0">
                <a:solidFill>
                  <a:srgbClr val="C00000"/>
                </a:solidFill>
              </a:rPr>
              <a:t>490 000</a:t>
            </a:r>
            <a:r>
              <a:rPr lang="cs-CZ" sz="2000" dirty="0" smtClean="0"/>
              <a:t>    mm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372200" y="360495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 </a:t>
            </a:r>
            <a:r>
              <a:rPr lang="cs-CZ" sz="2000" dirty="0" smtClean="0">
                <a:solidFill>
                  <a:srgbClr val="C00000"/>
                </a:solidFill>
              </a:rPr>
              <a:t>4 900</a:t>
            </a:r>
            <a:r>
              <a:rPr lang="cs-CZ" sz="2000" dirty="0" smtClean="0"/>
              <a:t>   cm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55576" y="4109010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= 7         dm</a:t>
            </a:r>
            <a:endParaRPr lang="cs-CZ" sz="2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347864" y="4109010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 = </a:t>
            </a:r>
            <a:r>
              <a:rPr lang="cs-CZ" sz="2000" dirty="0" smtClean="0">
                <a:solidFill>
                  <a:srgbClr val="C00000"/>
                </a:solidFill>
              </a:rPr>
              <a:t>64              </a:t>
            </a:r>
            <a:r>
              <a:rPr lang="cs-CZ" sz="2000" dirty="0" smtClean="0"/>
              <a:t>dm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372200" y="4109010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 </a:t>
            </a:r>
            <a:r>
              <a:rPr lang="cs-CZ" sz="2000" dirty="0" smtClean="0">
                <a:solidFill>
                  <a:srgbClr val="C00000"/>
                </a:solidFill>
              </a:rPr>
              <a:t>6 400</a:t>
            </a:r>
            <a:r>
              <a:rPr lang="cs-CZ" sz="2000" dirty="0" smtClean="0"/>
              <a:t>   cm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55576" y="4613066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= 2 000 mm</a:t>
            </a:r>
            <a:endParaRPr lang="cs-CZ" sz="2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347864" y="4613066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 = </a:t>
            </a:r>
            <a:r>
              <a:rPr lang="cs-CZ" sz="2000" dirty="0" smtClean="0">
                <a:solidFill>
                  <a:srgbClr val="C00000"/>
                </a:solidFill>
              </a:rPr>
              <a:t>4 000 </a:t>
            </a:r>
            <a:r>
              <a:rPr lang="cs-CZ" sz="2000" dirty="0" err="1" smtClean="0">
                <a:solidFill>
                  <a:srgbClr val="C00000"/>
                </a:solidFill>
              </a:rPr>
              <a:t>000</a:t>
            </a:r>
            <a:r>
              <a:rPr lang="cs-CZ" sz="2000" dirty="0" smtClean="0"/>
              <a:t> mm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372200" y="4613066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 </a:t>
            </a:r>
            <a:r>
              <a:rPr lang="cs-CZ" sz="2000" dirty="0" smtClean="0">
                <a:solidFill>
                  <a:srgbClr val="C00000"/>
                </a:solidFill>
              </a:rPr>
              <a:t>40 000</a:t>
            </a:r>
            <a:r>
              <a:rPr lang="cs-CZ" sz="2000" dirty="0" smtClean="0"/>
              <a:t> cm</a:t>
            </a:r>
            <a:r>
              <a:rPr lang="cs-CZ" sz="2000" baseline="30000" dirty="0" smtClean="0"/>
              <a:t>2</a:t>
            </a:r>
            <a:endParaRPr lang="cs-CZ" sz="20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smtClean="0">
                <a:solidFill>
                  <a:srgbClr val="000000"/>
                </a:solidFill>
                <a:latin typeface="Verdana" pitchFamily="34" charset="0"/>
              </a:rPr>
              <a:t>Archiv </a:t>
            </a: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autora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1015</TotalTime>
  <Words>443</Words>
  <Application>Microsoft Office PowerPoint</Application>
  <PresentationFormat>Předvádění na obrazovce (4:3)</PresentationFormat>
  <Paragraphs>95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JEDNOTKY OBSAHU</vt:lpstr>
      <vt:lpstr>Snímek 2</vt:lpstr>
      <vt:lpstr>Anotace</vt:lpstr>
      <vt:lpstr>Vezmi si křídu a pokus se načrtnout na zemi 1m2</vt:lpstr>
      <vt:lpstr>Správné řešení</vt:lpstr>
      <vt:lpstr>Převeď jednotky</vt:lpstr>
      <vt:lpstr>Správné řešení</vt:lpstr>
      <vt:lpstr>Jaký obsah má vaše podlaha ve třídě? Vypočítej a poté převeď na dm2</vt:lpstr>
      <vt:lpstr>Vypočítej obsahy čtverců o straně (a). Převeď je na cm2 a seřaď od nejmenšího po největší.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GajdosovaK</cp:lastModifiedBy>
  <cp:revision>340</cp:revision>
  <dcterms:created xsi:type="dcterms:W3CDTF">2013-02-06T08:32:37Z</dcterms:created>
  <dcterms:modified xsi:type="dcterms:W3CDTF">2013-05-30T18:22:20Z</dcterms:modified>
</cp:coreProperties>
</file>