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9" r:id="rId1"/>
  </p:sldMasterIdLst>
  <p:sldIdLst>
    <p:sldId id="280" r:id="rId2"/>
    <p:sldId id="269" r:id="rId3"/>
    <p:sldId id="267" r:id="rId4"/>
    <p:sldId id="277" r:id="rId5"/>
    <p:sldId id="278" r:id="rId6"/>
    <p:sldId id="275" r:id="rId7"/>
    <p:sldId id="27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CC66"/>
    <a:srgbClr val="EDDEA5"/>
    <a:srgbClr val="F0F0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E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611560" y="1988840"/>
            <a:ext cx="4968552" cy="1008831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chemeClr val="accent2">
                    <a:lumMod val="75000"/>
                  </a:schemeClr>
                </a:solidFill>
              </a:rPr>
              <a:t>B A J K Y</a:t>
            </a: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619250" y="2996952"/>
            <a:ext cx="6400800" cy="1824162"/>
          </a:xfrm>
          <a:prstGeom prst="rect">
            <a:avLst/>
          </a:prstGeom>
        </p:spPr>
        <p:txBody>
          <a:bodyPr rtlCol="0">
            <a:normAutofit fontScale="85000" lnSpcReduction="20000"/>
          </a:bodyPr>
          <a:lstStyle>
            <a:lvl1pPr marL="171450" indent="-173736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Char char="•"/>
              <a:defRPr sz="2200" b="0" i="0" kern="1200" cap="none" spc="3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34448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2pPr>
            <a:lvl3pPr marL="51593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3pPr>
            <a:lvl4pPr marL="688975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4pPr>
            <a:lvl5pPr marL="860425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5pPr>
            <a:lvl6pPr marL="1051560" indent="-173736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234440" indent="-173736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417320" indent="-173736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00200" indent="-173736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Základní škola a Mateřská škola Valašské Meziříčí, </a:t>
            </a:r>
            <a:r>
              <a:rPr lang="cs-CZ" b="1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Poličná</a:t>
            </a:r>
            <a:r>
              <a:rPr lang="cs-CZ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276, okres Vsetín, příspěvková organizace</a:t>
            </a:r>
          </a:p>
          <a:p>
            <a:pPr marL="0" indent="0"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projekt č</a:t>
            </a:r>
            <a:r>
              <a:rPr lang="cs-CZ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en-GB" b="1" dirty="0" smtClean="0">
                <a:latin typeface="Calibri" pitchFamily="34" charset="0"/>
                <a:cs typeface="Calibri" pitchFamily="34" charset="0"/>
              </a:rPr>
              <a:t>CZ.1.07/1.4.00/21.1504</a:t>
            </a:r>
            <a:endParaRPr lang="cs-CZ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Č. </a:t>
            </a:r>
            <a:r>
              <a:rPr lang="cs-CZ" b="1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DUMu</a:t>
            </a:r>
            <a:r>
              <a:rPr lang="cs-CZ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: VY_32_INOVACE_30</a:t>
            </a:r>
          </a:p>
          <a:p>
            <a:pPr marL="0" indent="0">
              <a:buNone/>
              <a:defRPr/>
            </a:pPr>
            <a:r>
              <a:rPr lang="cs-CZ" b="1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Tématický</a:t>
            </a:r>
            <a:r>
              <a:rPr lang="cs-CZ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celek: Čtenářská gramotnost</a:t>
            </a:r>
          </a:p>
          <a:p>
            <a:pPr marL="0" indent="0"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Autor: Božena Fajtová</a:t>
            </a:r>
          </a:p>
          <a:p>
            <a:pPr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7" name="TextovéPole 5"/>
          <p:cNvSpPr txBox="1">
            <a:spLocks noChangeArrowheads="1"/>
          </p:cNvSpPr>
          <p:nvPr/>
        </p:nvSpPr>
        <p:spPr bwMode="auto">
          <a:xfrm>
            <a:off x="971550" y="5350453"/>
            <a:ext cx="70564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b="1" dirty="0"/>
              <a:t>Anotace: </a:t>
            </a:r>
            <a:r>
              <a:rPr lang="cs-CZ" b="1" dirty="0" smtClean="0"/>
              <a:t>Materiál je určen k práci s interaktivní tabulí, uvádí definici bajky, přehled autorů, obsah a ponaučení několika bajek, test a jeho řešení.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7018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73518" y="944724"/>
            <a:ext cx="7024744" cy="140415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9600" b="1" dirty="0" smtClean="0">
                <a:solidFill>
                  <a:schemeClr val="accent2"/>
                </a:solidFill>
              </a:rPr>
              <a:t>Bajka</a:t>
            </a:r>
            <a:endParaRPr lang="cs-CZ" sz="9600" b="1" dirty="0">
              <a:solidFill>
                <a:schemeClr val="accent2"/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2492896"/>
            <a:ext cx="8208912" cy="2437153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3000" b="1" dirty="0" smtClean="0">
                <a:solidFill>
                  <a:schemeClr val="tx1"/>
                </a:solidFill>
              </a:rPr>
              <a:t>Krátký výchovný příběh s ponaučením v závěru. </a:t>
            </a:r>
          </a:p>
          <a:p>
            <a:pPr marL="68580" indent="0">
              <a:buNone/>
            </a:pPr>
            <a:r>
              <a:rPr lang="cs-CZ" sz="3000" b="1" dirty="0" smtClean="0">
                <a:solidFill>
                  <a:schemeClr val="tx1"/>
                </a:solidFill>
              </a:rPr>
              <a:t>Vystupují v ní zvířata (věci), která se chovají a jednají jako lidé.</a:t>
            </a:r>
          </a:p>
          <a:p>
            <a:pPr marL="68580" indent="0">
              <a:buNone/>
            </a:pPr>
            <a:r>
              <a:rPr lang="cs-CZ" sz="3000" b="1" dirty="0" smtClean="0">
                <a:solidFill>
                  <a:schemeClr val="tx1"/>
                </a:solidFill>
              </a:rPr>
              <a:t>V ději bajky je ukryt hlubší smysl (alegorie).</a:t>
            </a:r>
          </a:p>
        </p:txBody>
      </p:sp>
    </p:spTree>
    <p:extLst>
      <p:ext uri="{BB962C8B-B14F-4D97-AF65-F5344CB8AC3E}">
        <p14:creationId xmlns:p14="http://schemas.microsoft.com/office/powerpoint/2010/main" val="1511540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23036" y="626159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8800" b="1" dirty="0" smtClean="0">
                <a:solidFill>
                  <a:schemeClr val="accent2"/>
                </a:solidFill>
              </a:rPr>
              <a:t>Autoři bajek</a:t>
            </a:r>
            <a:endParaRPr lang="cs-CZ" sz="8800" b="1" dirty="0">
              <a:solidFill>
                <a:schemeClr val="accent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83568" y="1988840"/>
            <a:ext cx="702474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Ezop (Řecko)</a:t>
            </a:r>
          </a:p>
          <a:p>
            <a:r>
              <a:rPr lang="cs-CZ" sz="4000" b="1" dirty="0" err="1" smtClean="0"/>
              <a:t>Bidpaj</a:t>
            </a:r>
            <a:r>
              <a:rPr lang="cs-CZ" sz="4000" b="1" dirty="0" smtClean="0"/>
              <a:t> (Indie)</a:t>
            </a:r>
          </a:p>
          <a:p>
            <a:r>
              <a:rPr lang="cs-CZ" sz="4000" b="1" dirty="0" smtClean="0"/>
              <a:t>Jean de la </a:t>
            </a:r>
            <a:r>
              <a:rPr lang="cs-CZ" sz="4000" b="1" dirty="0" err="1" smtClean="0"/>
              <a:t>Fontaine</a:t>
            </a:r>
            <a:r>
              <a:rPr lang="cs-CZ" sz="4000" b="1" dirty="0" smtClean="0"/>
              <a:t> (Francie)</a:t>
            </a:r>
          </a:p>
          <a:p>
            <a:r>
              <a:rPr lang="cs-CZ" sz="4000" b="1" dirty="0" smtClean="0"/>
              <a:t>Ivan </a:t>
            </a:r>
            <a:r>
              <a:rPr lang="cs-CZ" sz="4000" b="1" dirty="0" err="1" smtClean="0"/>
              <a:t>Andrejevič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Krylov</a:t>
            </a:r>
            <a:r>
              <a:rPr lang="cs-CZ" sz="4000" b="1" dirty="0" smtClean="0"/>
              <a:t> (Rusko)</a:t>
            </a:r>
          </a:p>
          <a:p>
            <a:r>
              <a:rPr lang="cs-CZ" sz="4000" b="1" dirty="0" smtClean="0"/>
              <a:t>Ivan Olbracht (Česko)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4658448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20123" y="188640"/>
            <a:ext cx="7024744" cy="9269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6000" b="1" dirty="0" smtClean="0">
                <a:solidFill>
                  <a:schemeClr val="accent2"/>
                </a:solidFill>
              </a:rPr>
              <a:t>Jean de la </a:t>
            </a:r>
            <a:r>
              <a:rPr lang="cs-CZ" sz="6000" b="1" dirty="0" err="1" smtClean="0">
                <a:solidFill>
                  <a:schemeClr val="accent2"/>
                </a:solidFill>
              </a:rPr>
              <a:t>Fontaine</a:t>
            </a:r>
            <a:endParaRPr lang="cs-CZ" sz="6000" b="1" dirty="0">
              <a:solidFill>
                <a:schemeClr val="accent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13207" y="980728"/>
            <a:ext cx="8058418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>
                <a:latin typeface="Arial Black" pitchFamily="34" charset="0"/>
              </a:rPr>
              <a:t>Lev a myš </a:t>
            </a:r>
            <a:r>
              <a:rPr lang="cs-CZ" sz="2700" dirty="0" smtClean="0"/>
              <a:t>– silný lev nesní slabou myš, ta přehryže pouta lovců, když je lev chycen </a:t>
            </a:r>
            <a:r>
              <a:rPr lang="cs-CZ" sz="2700" dirty="0" smtClean="0">
                <a:solidFill>
                  <a:srgbClr val="FF0000"/>
                </a:solidFill>
              </a:rPr>
              <a:t>(nikdo neví, kdy bude potřebovat pomoc druhého)</a:t>
            </a:r>
          </a:p>
          <a:p>
            <a:r>
              <a:rPr lang="cs-CZ" sz="2700" b="1" dirty="0" smtClean="0">
                <a:latin typeface="Arial Black" pitchFamily="34" charset="0"/>
              </a:rPr>
              <a:t>Zajíc a želva </a:t>
            </a:r>
            <a:r>
              <a:rPr lang="cs-CZ" sz="2700" dirty="0" smtClean="0"/>
              <a:t>– závod rychlého zajíce a pomalé želvy; zajíc vyčkává a nestačí želvu doběhnout </a:t>
            </a:r>
            <a:r>
              <a:rPr lang="cs-CZ" sz="2700" dirty="0" smtClean="0">
                <a:solidFill>
                  <a:srgbClr val="FF0000"/>
                </a:solidFill>
              </a:rPr>
              <a:t>(nepodceňuj soupeře)</a:t>
            </a:r>
          </a:p>
          <a:p>
            <a:r>
              <a:rPr lang="cs-CZ" sz="2700" b="1" dirty="0" smtClean="0">
                <a:latin typeface="Arial Black" pitchFamily="34" charset="0"/>
              </a:rPr>
              <a:t>Volavka</a:t>
            </a:r>
            <a:r>
              <a:rPr lang="cs-CZ" sz="2700" dirty="0" smtClean="0"/>
              <a:t> – chodí ve vodě a pořád se jí zdá úlovek malý, nakonec se musí spokojit s plžem místo rybky </a:t>
            </a:r>
            <a:r>
              <a:rPr lang="cs-CZ" sz="2700" dirty="0" smtClean="0">
                <a:solidFill>
                  <a:srgbClr val="FF0000"/>
                </a:solidFill>
              </a:rPr>
              <a:t>(nevybírej, abys nepřebral)</a:t>
            </a:r>
          </a:p>
          <a:p>
            <a:r>
              <a:rPr lang="cs-CZ" sz="2700" b="1" dirty="0" smtClean="0">
                <a:latin typeface="Arial Black" pitchFamily="34" charset="0"/>
              </a:rPr>
              <a:t>Kůň a osel </a:t>
            </a:r>
            <a:r>
              <a:rPr lang="cs-CZ" sz="2700" dirty="0" smtClean="0"/>
              <a:t>– naložený unavený osel prosí volného koně o pomoc, ten odmítá; osel pojde a kůň nese celý náklad a navrch oslovu kůži sám </a:t>
            </a:r>
            <a:r>
              <a:rPr lang="cs-CZ" sz="2700" dirty="0" smtClean="0">
                <a:solidFill>
                  <a:srgbClr val="FF0000"/>
                </a:solidFill>
              </a:rPr>
              <a:t>(neodmítej pomoc, aby na tebe nezbyla všechna práce)</a:t>
            </a:r>
          </a:p>
        </p:txBody>
      </p:sp>
    </p:spTree>
    <p:extLst>
      <p:ext uri="{BB962C8B-B14F-4D97-AF65-F5344CB8AC3E}">
        <p14:creationId xmlns:p14="http://schemas.microsoft.com/office/powerpoint/2010/main" val="3710525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20123" y="188640"/>
            <a:ext cx="7024744" cy="9269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>
                <a:solidFill>
                  <a:schemeClr val="accent2"/>
                </a:solidFill>
              </a:rPr>
              <a:t>Ivan </a:t>
            </a:r>
            <a:r>
              <a:rPr lang="cs-CZ" sz="5400" b="1" dirty="0" err="1" smtClean="0">
                <a:solidFill>
                  <a:schemeClr val="accent2"/>
                </a:solidFill>
              </a:rPr>
              <a:t>Andrejevič</a:t>
            </a:r>
            <a:r>
              <a:rPr lang="cs-CZ" sz="5400" b="1" dirty="0" smtClean="0">
                <a:solidFill>
                  <a:schemeClr val="accent2"/>
                </a:solidFill>
              </a:rPr>
              <a:t> </a:t>
            </a:r>
            <a:r>
              <a:rPr lang="cs-CZ" sz="5400" b="1" dirty="0" err="1" smtClean="0">
                <a:solidFill>
                  <a:schemeClr val="accent2"/>
                </a:solidFill>
              </a:rPr>
              <a:t>Krylov</a:t>
            </a:r>
            <a:endParaRPr lang="cs-CZ" sz="5400" b="1" dirty="0">
              <a:solidFill>
                <a:schemeClr val="accent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95536" y="1172671"/>
            <a:ext cx="8058418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>
                <a:latin typeface="Arial Black" pitchFamily="34" charset="0"/>
              </a:rPr>
              <a:t>Statečný osel </a:t>
            </a:r>
            <a:r>
              <a:rPr lang="cs-CZ" sz="2700" dirty="0" smtClean="0"/>
              <a:t>– lev zestárl, zvířata se ho nebojí a ubližují mu, jako poslední přijde i osel </a:t>
            </a:r>
            <a:r>
              <a:rPr lang="cs-CZ" sz="2700" dirty="0" smtClean="0">
                <a:solidFill>
                  <a:srgbClr val="FF0000"/>
                </a:solidFill>
              </a:rPr>
              <a:t>(na mocného si nikdo netroufá, když se situace změní, i zbabělec je hrdinou)</a:t>
            </a:r>
          </a:p>
          <a:p>
            <a:r>
              <a:rPr lang="cs-CZ" sz="2700" b="1" dirty="0" smtClean="0">
                <a:latin typeface="Arial Black" pitchFamily="34" charset="0"/>
              </a:rPr>
              <a:t>Vlk a beránek </a:t>
            </a:r>
            <a:r>
              <a:rPr lang="cs-CZ" sz="2700" dirty="0" smtClean="0"/>
              <a:t>– vlk neprávem obviňuje beránka, hledá důvod, aby ho mohl sežrat </a:t>
            </a:r>
            <a:r>
              <a:rPr lang="cs-CZ" sz="2700" dirty="0" smtClean="0">
                <a:solidFill>
                  <a:srgbClr val="FF0000"/>
                </a:solidFill>
              </a:rPr>
              <a:t>(silnější má vždycky pravdu)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772523" y="4116437"/>
            <a:ext cx="7024744" cy="9269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>
                <a:solidFill>
                  <a:schemeClr val="accent2"/>
                </a:solidFill>
              </a:rPr>
              <a:t>Ivan Olbracht</a:t>
            </a:r>
            <a:endParaRPr lang="cs-CZ" sz="5400" b="1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5043413"/>
            <a:ext cx="80584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dirty="0"/>
              <a:t>Přepracoval indické bajky v knize </a:t>
            </a:r>
            <a:endParaRPr lang="cs-CZ" sz="2700" dirty="0" smtClean="0"/>
          </a:p>
          <a:p>
            <a:r>
              <a:rPr lang="cs-CZ" sz="2700" dirty="0" smtClean="0">
                <a:latin typeface="Arial Black" pitchFamily="34" charset="0"/>
              </a:rPr>
              <a:t>O </a:t>
            </a:r>
            <a:r>
              <a:rPr lang="cs-CZ" sz="2700" dirty="0">
                <a:latin typeface="Arial Black" pitchFamily="34" charset="0"/>
              </a:rPr>
              <a:t>mudrci </a:t>
            </a:r>
            <a:r>
              <a:rPr lang="cs-CZ" sz="2700" dirty="0" err="1">
                <a:latin typeface="Arial Black" pitchFamily="34" charset="0"/>
              </a:rPr>
              <a:t>Bidpajovi</a:t>
            </a:r>
            <a:r>
              <a:rPr lang="cs-CZ" sz="2700" dirty="0">
                <a:latin typeface="Arial Black" pitchFamily="34" charset="0"/>
              </a:rPr>
              <a:t> a jeho zvířátkách</a:t>
            </a:r>
          </a:p>
        </p:txBody>
      </p:sp>
    </p:spTree>
    <p:extLst>
      <p:ext uri="{BB962C8B-B14F-4D97-AF65-F5344CB8AC3E}">
        <p14:creationId xmlns:p14="http://schemas.microsoft.com/office/powerpoint/2010/main" val="17583482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  <p:bldP spid="4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27584" y="357219"/>
            <a:ext cx="72728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700" b="1" dirty="0" smtClean="0"/>
              <a:t>Test</a:t>
            </a:r>
            <a:endParaRPr lang="cs-CZ" sz="27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118966"/>
            <a:ext cx="8496944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/>
              <a:t>Může být bajka </a:t>
            </a:r>
            <a:r>
              <a:rPr lang="cs-CZ" sz="2700" dirty="0" smtClean="0"/>
              <a:t>veršovaná?</a:t>
            </a:r>
            <a:endParaRPr lang="cs-CZ" sz="2700" dirty="0"/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/>
              <a:t>Musí mít bajka dobrý konec</a:t>
            </a:r>
            <a:r>
              <a:rPr lang="cs-CZ" sz="2700" dirty="0" smtClean="0"/>
              <a:t>?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 smtClean="0"/>
              <a:t>Může v bajce vystupovat i něco jiného než zvíře?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 smtClean="0"/>
              <a:t>Přiřaď ke zvířeti vlastnost. (liška, osel, zajíc, lev, myš; bázlivost, slabost, vychytralost, vychloubačnost, moc)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/>
              <a:t>Má nějaká bajka skrytý význam</a:t>
            </a:r>
            <a:r>
              <a:rPr lang="cs-CZ" sz="2700" dirty="0" smtClean="0"/>
              <a:t>?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 smtClean="0"/>
              <a:t>Z uvedených děl vyberte bajky. (Medvídek </a:t>
            </a:r>
            <a:r>
              <a:rPr lang="cs-CZ" sz="2700" dirty="0" err="1" smtClean="0"/>
              <a:t>Pú</a:t>
            </a:r>
            <a:r>
              <a:rPr lang="cs-CZ" sz="2700" dirty="0" smtClean="0"/>
              <a:t>, Čáp a liška, Ferda Mravenec, Vrána a liška, Starý lev, Bílý tesák)</a:t>
            </a: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330909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27584" y="357219"/>
            <a:ext cx="72728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700" b="1" dirty="0" smtClean="0"/>
              <a:t>Řešení testu</a:t>
            </a:r>
            <a:endParaRPr lang="cs-CZ" sz="27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118966"/>
            <a:ext cx="878497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/>
              <a:t>Může být bajka </a:t>
            </a:r>
            <a:r>
              <a:rPr lang="cs-CZ" sz="2700" dirty="0" smtClean="0"/>
              <a:t>veršovaná? </a:t>
            </a:r>
            <a:r>
              <a:rPr lang="cs-CZ" sz="2700" dirty="0" smtClean="0">
                <a:solidFill>
                  <a:srgbClr val="FF0000"/>
                </a:solidFill>
              </a:rPr>
              <a:t>ANO</a:t>
            </a:r>
            <a:endParaRPr lang="cs-CZ" sz="2700" dirty="0"/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/>
              <a:t>Musí mít bajka dobrý konec</a:t>
            </a:r>
            <a:r>
              <a:rPr lang="cs-CZ" sz="2700" dirty="0" smtClean="0"/>
              <a:t>? </a:t>
            </a:r>
            <a:r>
              <a:rPr lang="cs-CZ" sz="2700" dirty="0" smtClean="0">
                <a:solidFill>
                  <a:srgbClr val="FF0000"/>
                </a:solidFill>
              </a:rPr>
              <a:t>NE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 smtClean="0"/>
              <a:t>Může v bajce vystupovat i něco jiného než zvíře? </a:t>
            </a:r>
            <a:r>
              <a:rPr lang="cs-CZ" sz="2700" dirty="0" smtClean="0">
                <a:solidFill>
                  <a:srgbClr val="FF0000"/>
                </a:solidFill>
              </a:rPr>
              <a:t>ANO</a:t>
            </a:r>
            <a:endParaRPr lang="cs-CZ" sz="2700" dirty="0" smtClean="0"/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 smtClean="0"/>
              <a:t>Přiřaď ke zvířeti vlastnost. (</a:t>
            </a:r>
            <a:r>
              <a:rPr lang="cs-CZ" sz="2700" dirty="0" smtClean="0">
                <a:solidFill>
                  <a:srgbClr val="FF0000"/>
                </a:solidFill>
              </a:rPr>
              <a:t>liška - vychytralost,  osel -  vychloubačnost, zajíc - bázlivost, lev - moc, myš – slabost</a:t>
            </a:r>
            <a:r>
              <a:rPr lang="cs-CZ" sz="2700" dirty="0" smtClean="0"/>
              <a:t>)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 smtClean="0"/>
              <a:t>Má nějaká bajka skrytý význam? </a:t>
            </a:r>
            <a:r>
              <a:rPr lang="cs-CZ" sz="2700" dirty="0" smtClean="0">
                <a:solidFill>
                  <a:srgbClr val="FF0000"/>
                </a:solidFill>
              </a:rPr>
              <a:t>VŠECHNY</a:t>
            </a:r>
            <a:endParaRPr lang="cs-CZ" sz="2700" dirty="0" smtClean="0"/>
          </a:p>
          <a:p>
            <a:pPr marL="342900" indent="-342900">
              <a:spcBef>
                <a:spcPts val="1200"/>
              </a:spcBef>
              <a:buFont typeface="+mj-lt"/>
              <a:buAutoNum type="arabicPeriod"/>
            </a:pPr>
            <a:r>
              <a:rPr lang="cs-CZ" sz="2700" dirty="0" smtClean="0"/>
              <a:t>Z uvedených děl vyberte bajky. (Medvídek </a:t>
            </a:r>
            <a:r>
              <a:rPr lang="cs-CZ" sz="2700" dirty="0" err="1" smtClean="0"/>
              <a:t>Pú</a:t>
            </a:r>
            <a:r>
              <a:rPr lang="cs-CZ" sz="2700" dirty="0" smtClean="0"/>
              <a:t>, </a:t>
            </a:r>
            <a:r>
              <a:rPr lang="cs-CZ" sz="2700" dirty="0" smtClean="0">
                <a:solidFill>
                  <a:srgbClr val="FF0000"/>
                </a:solidFill>
              </a:rPr>
              <a:t>Čáp a liška</a:t>
            </a:r>
            <a:r>
              <a:rPr lang="cs-CZ" sz="2700" dirty="0" smtClean="0"/>
              <a:t>, Ferda Mravenec, </a:t>
            </a:r>
            <a:r>
              <a:rPr lang="cs-CZ" sz="2700" dirty="0" smtClean="0">
                <a:solidFill>
                  <a:srgbClr val="FF0000"/>
                </a:solidFill>
              </a:rPr>
              <a:t>Vrána a liška</a:t>
            </a:r>
            <a:r>
              <a:rPr lang="cs-CZ" sz="2700" dirty="0" smtClean="0"/>
              <a:t>, </a:t>
            </a:r>
            <a:r>
              <a:rPr lang="cs-CZ" sz="2700" dirty="0" smtClean="0">
                <a:solidFill>
                  <a:srgbClr val="FF0000"/>
                </a:solidFill>
              </a:rPr>
              <a:t>Starý lev</a:t>
            </a:r>
            <a:r>
              <a:rPr lang="cs-CZ" sz="2700" dirty="0" smtClean="0"/>
              <a:t>, Bílý tesák)</a:t>
            </a: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21897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510</TotalTime>
  <Words>492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Soho</vt:lpstr>
      <vt:lpstr>B A J K 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VY_32_INOVACE_30 ČJ  Bajka</dc:title>
  <dc:creator>Božena Fajtová</dc:creator>
  <cp:lastModifiedBy>12RM</cp:lastModifiedBy>
  <cp:revision>85</cp:revision>
  <dcterms:created xsi:type="dcterms:W3CDTF">2011-06-29T14:08:27Z</dcterms:created>
  <dcterms:modified xsi:type="dcterms:W3CDTF">2011-08-28T10:52:03Z</dcterms:modified>
</cp:coreProperties>
</file>