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7469C6B-772D-4A6B-8A15-926AFAD43DF1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22DDA24-041A-4055-8DBE-15029F619E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35893-3524-406A-BBAD-99AA815350F3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D3ACA-1F2A-4BD3-824C-F825EE6F5E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12630-AC66-4B45-98CA-0F8AC01706CF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C3A0B-EAAE-4344-B2AE-491C992125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5BCA2-696A-4C73-BDC1-BDA4B439166A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5C359-BFB1-40AA-BD70-0FF3C62D01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8E89A-F24A-452A-95B8-E313B09BA3F3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6EF19-1816-40DA-A547-68BB1E9646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BB0BD-8F11-41A1-9F16-0C683BA0DD57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C6A69-D3AF-4EE9-AFE5-9E9BF97BF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C3400-9AA4-4545-BF1E-65B50CE5917B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BAFF4-0599-4316-A608-16EAFF7039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3F51F-C16B-40E4-8786-2F24C1DA0C10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E0168-4DD8-40EA-8DAE-AE99A84C9D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9194C-5CEF-4597-BA7F-83B24F278B85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67A7E-441F-4E71-8F9C-EFBFD67BB8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7EA70-06C5-4A8B-A5CB-16B215BCF6F5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E5B91-E0BE-41DB-B384-19213BD2BD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E690A-1CA2-47F5-83EE-C52B6AD947D8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A40CD-95A1-4315-85D5-29CA186AE9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99B25-1824-4776-AF0C-53BFC58CA588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D47D2-5F13-4291-A141-22C09E3AAE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EA5E9E-EDC4-4B81-9FCC-952523E3F151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E811E2-F3C4-4D82-B57B-F6A5798562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lucy.troja.mff.cuni.cz/~tichy/elektross/soucastky/jeden_prechod/primes_polovodic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Polovodič typu P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červen 2013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OPVK_1.5_DUM_III/2_TAP3_SR034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ahoma" pitchFamily="34" charset="0"/>
                        </a:rPr>
                        <a:t>Polovodič typu P -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princip, vlastnosti a využití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14375" y="0"/>
            <a:ext cx="7772400" cy="1470025"/>
          </a:xfrm>
        </p:spPr>
        <p:txBody>
          <a:bodyPr/>
          <a:lstStyle/>
          <a:p>
            <a:r>
              <a:rPr lang="cs-CZ" smtClean="0"/>
              <a:t>Polovodič typu P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642938" y="1143000"/>
            <a:ext cx="7929562" cy="5429250"/>
          </a:xfrm>
        </p:spPr>
        <p:txBody>
          <a:bodyPr/>
          <a:lstStyle/>
          <a:p>
            <a:pPr algn="l">
              <a:buFont typeface="Arial" charset="0"/>
              <a:buChar char="•"/>
            </a:pPr>
            <a:r>
              <a:rPr lang="cs-CZ" smtClean="0">
                <a:solidFill>
                  <a:schemeClr val="tx1"/>
                </a:solidFill>
              </a:rPr>
              <a:t> Budeme-li dotovat křemík prvkem s třemi      valenčními elektrony   (bór, hliník, gallium nebo indium), vznikne polovodič typu P</a:t>
            </a:r>
          </a:p>
          <a:p>
            <a:pPr algn="l">
              <a:buFont typeface="Arial" charset="0"/>
              <a:buChar char="•"/>
            </a:pPr>
            <a:r>
              <a:rPr lang="cs-CZ" smtClean="0">
                <a:solidFill>
                  <a:schemeClr val="tx1"/>
                </a:solidFill>
              </a:rPr>
              <a:t> Prvku příměsi, který má o jeden elektron méně, říkáme akceptor (příjemce – přijme (akceptuje) do své valenční sféry jeden volný elektron uvolněný teplem)</a:t>
            </a:r>
          </a:p>
          <a:p>
            <a:pPr algn="l">
              <a:buFont typeface="Arial" charset="0"/>
              <a:buChar char="•"/>
            </a:pPr>
            <a:r>
              <a:rPr lang="cs-CZ" smtClean="0">
                <a:solidFill>
                  <a:schemeClr val="tx1"/>
                </a:solidFill>
              </a:rPr>
              <a:t> Obecně: A</a:t>
            </a:r>
            <a:r>
              <a:rPr lang="cs-CZ" baseline="30000" smtClean="0">
                <a:solidFill>
                  <a:schemeClr val="tx1"/>
                </a:solidFill>
              </a:rPr>
              <a:t>IV</a:t>
            </a:r>
            <a:r>
              <a:rPr lang="cs-CZ" smtClean="0">
                <a:solidFill>
                  <a:schemeClr val="tx1"/>
                </a:solidFill>
              </a:rPr>
              <a:t> + B</a:t>
            </a:r>
            <a:r>
              <a:rPr lang="cs-CZ" baseline="30000" smtClean="0">
                <a:solidFill>
                  <a:schemeClr val="tx1"/>
                </a:solidFill>
              </a:rPr>
              <a:t>III</a:t>
            </a:r>
            <a:r>
              <a:rPr lang="cs-CZ" smtClean="0">
                <a:solidFill>
                  <a:schemeClr val="tx1"/>
                </a:solidFill>
              </a:rPr>
              <a:t> &gt; 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Periodická tabulka prvků</a:t>
            </a:r>
            <a:endParaRPr lang="cs-CZ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235" t="26203" r="64307" b="36391"/>
          <a:stretch>
            <a:fillRect/>
          </a:stretch>
        </p:blipFill>
        <p:spPr bwMode="auto">
          <a:xfrm>
            <a:off x="467544" y="260648"/>
            <a:ext cx="8136904" cy="672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460432" y="645333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4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635793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Při použití trojmocného prvku chybí jeden elektron k tomu, aby se mohla vytvořit kovalentní vazba vytvořená ze čtyř dvojic elektronů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Toto volné místo po chybějícím elektronu se chová jako díra (defektní elektron)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Tyto díry cizího atomu způsobují děrovou vodivost polovodiče (nevlastní vodivost typu P)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Děr, které jsou do polovodiče dodány, je mnohem více, než vlastních nosičů náboje polovodiče, a proto jsou většinovými (majoritními) nosiči náboje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65722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Polovodič typu P obsahuje také i volné elektrony, ale ty vznikají jako produkt působení teploty, jsou to vlastní nosiče náboje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Jejich množství je závislé na teplotě polovodiče (s rostoucí teplotou roste)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Tyto elektrony jsou v polovodiči menšinovými (minoritními) nosiči náboje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Volné elektrony, které vznikly tepelným </a:t>
            </a:r>
            <a:r>
              <a:rPr lang="cs-CZ" dirty="0" err="1" smtClean="0"/>
              <a:t>zahřátím</a:t>
            </a:r>
            <a:r>
              <a:rPr lang="cs-CZ" dirty="0" smtClean="0"/>
              <a:t> vlastního polovodiče, se snaží zaplnit sousední díru akceptoru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Ale při jejich generaci (vzniku) vznikají zároveň i nové díry, které se snaží zaplnit další volné elektrony a tento celý děj se neustále opakuje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6357938"/>
          </a:xfrm>
        </p:spPr>
        <p:txBody>
          <a:bodyPr/>
          <a:lstStyle/>
          <a:p>
            <a:r>
              <a:rPr lang="en-US" smtClean="0"/>
              <a:t>C</a:t>
            </a:r>
            <a:r>
              <a:rPr lang="cs-CZ" smtClean="0"/>
              <a:t>ož se nám jeví, jako by se pohybovaly díry (odtud děrová vodivost), avšak ve skutečnosti se pohybují volné elektrony, které se snaží díry zaplnit a následně s dírami rekombinují</a:t>
            </a:r>
          </a:p>
          <a:p>
            <a:r>
              <a:rPr lang="cs-CZ" smtClean="0"/>
              <a:t>Pokud na polovodič typu P přiložíme zdroj napětí, volné elektrony budou přeskakovat do děr směrem od záporného pólu zdroje ke kladnému a díry se budou pohybovat od kladného pólu zdroje k zápornému</a:t>
            </a:r>
          </a:p>
          <a:p>
            <a:pPr>
              <a:buFont typeface="Arial" charset="0"/>
              <a:buNone/>
            </a:pPr>
            <a:r>
              <a:rPr lang="cs-CZ" smtClean="0"/>
              <a:t>				</a:t>
            </a:r>
            <a:r>
              <a:rPr lang="en-US" smtClean="0"/>
              <a:t>					[1]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bdélník 4"/>
          <p:cNvSpPr>
            <a:spLocks noChangeArrowheads="1"/>
          </p:cNvSpPr>
          <p:nvPr/>
        </p:nvSpPr>
        <p:spPr bwMode="auto">
          <a:xfrm>
            <a:off x="3500438" y="5643563"/>
            <a:ext cx="2601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Polovodič typu P</a:t>
            </a:r>
          </a:p>
        </p:txBody>
      </p:sp>
      <p:pic>
        <p:nvPicPr>
          <p:cNvPr id="7171" name="Zástupný symbol pro obsah 6" descr="polovodic6_typuPPP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43000" y="285750"/>
            <a:ext cx="6762750" cy="5143500"/>
          </a:xfrm>
        </p:spPr>
      </p:pic>
      <p:sp>
        <p:nvSpPr>
          <p:cNvPr id="7172" name="Obdélník 7"/>
          <p:cNvSpPr>
            <a:spLocks noChangeArrowheads="1"/>
          </p:cNvSpPr>
          <p:nvPr/>
        </p:nvSpPr>
        <p:spPr bwMode="auto">
          <a:xfrm>
            <a:off x="7858125" y="5786438"/>
            <a:ext cx="588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Calibri" pitchFamily="34" charset="0"/>
              </a:rPr>
              <a:t>[2]</a:t>
            </a:r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Zástupný symbol pro obsah 3" descr="polovodic7typuPPP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00125" y="285750"/>
            <a:ext cx="6762750" cy="5143500"/>
          </a:xfrm>
        </p:spPr>
      </p:pic>
      <p:sp>
        <p:nvSpPr>
          <p:cNvPr id="8195" name="Obdélník 4"/>
          <p:cNvSpPr>
            <a:spLocks noChangeArrowheads="1"/>
          </p:cNvSpPr>
          <p:nvPr/>
        </p:nvSpPr>
        <p:spPr bwMode="auto">
          <a:xfrm>
            <a:off x="857250" y="5643563"/>
            <a:ext cx="76438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atom příměsi přijme elektron a vytvoří se tak volná díra </a:t>
            </a:r>
            <a:r>
              <a:rPr lang="cs-CZ" sz="2800" b="1">
                <a:latin typeface="Calibri" pitchFamily="34" charset="0"/>
              </a:rPr>
              <a:t>d</a:t>
            </a:r>
            <a:endParaRPr lang="cs-CZ" sz="2800">
              <a:latin typeface="Calibri" pitchFamily="34" charset="0"/>
            </a:endParaRPr>
          </a:p>
        </p:txBody>
      </p:sp>
      <p:sp>
        <p:nvSpPr>
          <p:cNvPr id="8196" name="Obdélník 5"/>
          <p:cNvSpPr>
            <a:spLocks noChangeArrowheads="1"/>
          </p:cNvSpPr>
          <p:nvPr/>
        </p:nvSpPr>
        <p:spPr bwMode="auto">
          <a:xfrm>
            <a:off x="7929563" y="6072188"/>
            <a:ext cx="588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Calibri" pitchFamily="34" charset="0"/>
              </a:rPr>
              <a:t>[3]</a:t>
            </a:r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200" dirty="0" smtClean="0"/>
              <a:t>[1]. In: 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 [online]. San Francisco (CA): Wikimedia Foundation, 2001- [cit. 2013-06-27].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http://cs.wikipedia.org/wiki/Polovodi%C4%8D</a:t>
            </a:r>
          </a:p>
          <a:p>
            <a:endParaRPr lang="en-US" sz="1200" dirty="0" smtClean="0"/>
          </a:p>
          <a:p>
            <a:r>
              <a:rPr lang="it-IT" sz="1200" dirty="0" smtClean="0"/>
              <a:t>[2]. In: [online]. [cit. 2013-06-27]. Dostupné z: http://lucy.troja.mff.cuni.cz/~tichy/elektross/soucastky/jeden_prechod/primes_polovodic.html</a:t>
            </a:r>
          </a:p>
          <a:p>
            <a:endParaRPr lang="it-IT" sz="1200" dirty="0" smtClean="0"/>
          </a:p>
          <a:p>
            <a:r>
              <a:rPr lang="it-IT" sz="1200" dirty="0" smtClean="0"/>
              <a:t>[3]. In: [online]. [cit. 2013-06-27]. Dostupné z: </a:t>
            </a:r>
            <a:r>
              <a:rPr lang="it-IT" sz="1200" dirty="0" smtClean="0">
                <a:hlinkClick r:id="rId2"/>
              </a:rPr>
              <a:t>http://lucy.troja.mff.cuni.cz/~</a:t>
            </a:r>
            <a:r>
              <a:rPr lang="it-IT" sz="1200" dirty="0" smtClean="0">
                <a:hlinkClick r:id="rId2"/>
              </a:rPr>
              <a:t>tichy/elektross/soucastky/jeden_prechod/primes_polovodic.html</a:t>
            </a: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 smtClean="0"/>
          </a:p>
          <a:p>
            <a:r>
              <a:rPr lang="it-IT" sz="1200" dirty="0" smtClean="0"/>
              <a:t>[</a:t>
            </a:r>
            <a:r>
              <a:rPr lang="cs-CZ" sz="1200" dirty="0" smtClean="0"/>
              <a:t>4</a:t>
            </a:r>
            <a:r>
              <a:rPr lang="it-IT" sz="1200" dirty="0" smtClean="0"/>
              <a:t>]. </a:t>
            </a:r>
            <a:r>
              <a:rPr lang="cs-CZ" sz="1200" dirty="0" smtClean="0"/>
              <a:t>Periodická soustava prvků </a:t>
            </a:r>
            <a:r>
              <a:rPr lang="it-IT" sz="1200" dirty="0" smtClean="0"/>
              <a:t>In: [online]. [cit. 2013-06-27]. Dostupné z: http://</a:t>
            </a:r>
            <a:r>
              <a:rPr lang="cs-CZ" sz="1200" dirty="0" smtClean="0"/>
              <a:t>www.tabulka</a:t>
            </a:r>
            <a:r>
              <a:rPr lang="it-IT" sz="1200" dirty="0" smtClean="0"/>
              <a:t>.cz/</a:t>
            </a: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333</Words>
  <Application>Microsoft Office PowerPoint</Application>
  <PresentationFormat>Předvádění na obrazovce (4:3)</PresentationFormat>
  <Paragraphs>46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Polovodič typu P</vt:lpstr>
      <vt:lpstr>Periodická tabulka prvků</vt:lpstr>
      <vt:lpstr>Snímek 4</vt:lpstr>
      <vt:lpstr>Snímek 5</vt:lpstr>
      <vt:lpstr>Snímek 6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NB</dc:creator>
  <cp:lastModifiedBy>siroky</cp:lastModifiedBy>
  <cp:revision>3</cp:revision>
  <dcterms:created xsi:type="dcterms:W3CDTF">2013-06-27T09:54:42Z</dcterms:created>
  <dcterms:modified xsi:type="dcterms:W3CDTF">2013-07-10T17:58:19Z</dcterms:modified>
</cp:coreProperties>
</file>