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7" r:id="rId3"/>
    <p:sldId id="281" r:id="rId4"/>
    <p:sldId id="279" r:id="rId5"/>
    <p:sldId id="280" r:id="rId6"/>
    <p:sldId id="264" r:id="rId7"/>
    <p:sldId id="265" r:id="rId8"/>
    <p:sldId id="278" r:id="rId9"/>
    <p:sldId id="267" r:id="rId10"/>
    <p:sldId id="268" r:id="rId11"/>
    <p:sldId id="269" r:id="rId12"/>
    <p:sldId id="266" r:id="rId13"/>
    <p:sldId id="270" r:id="rId14"/>
    <p:sldId id="271" r:id="rId15"/>
    <p:sldId id="282" r:id="rId16"/>
    <p:sldId id="275" r:id="rId17"/>
    <p:sldId id="283" r:id="rId18"/>
    <p:sldId id="259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10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597613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VY_32_INOVACE_10A_01_Volejbal_Odbíjení obouruč vrchem 1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výchova </a:t>
                      </a: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Odhod a chycení s přemístěním do stran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86058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a) odbití nad sebe s chycením a hozením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b) odbíjení nad sebe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c) odbíjení nad sebe s různou intenzitou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928934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Odbití na koš</a:t>
            </a:r>
            <a:r>
              <a:rPr lang="cs-CZ" dirty="0" smtClean="0">
                <a:solidFill>
                  <a:schemeClr val="tx1"/>
                </a:solidFill>
              </a:rPr>
              <a:t> (přesnost, z různých vzdáleností)</a:t>
            </a:r>
          </a:p>
          <a:p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14620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Odbíjení o zeď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643182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Cvičení ve dvojici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Průpravná cvičení: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tx1"/>
                </a:solidFill>
              </a:rPr>
              <a:t>házení a chytání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tx1"/>
                </a:solidFill>
              </a:rPr>
              <a:t>házení a chytání nad sebe</a:t>
            </a: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214686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c) odbití nad sebe, házení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d) odbití nad sebe, odbíjení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e) odbíjení souvisle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2857496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Průpravné hry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buNone/>
            </a:pPr>
            <a:endParaRPr lang="cs-CZ" sz="1800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r>
              <a:rPr lang="cs-CZ" sz="1800" dirty="0" smtClean="0">
                <a:solidFill>
                  <a:schemeClr val="tx1"/>
                </a:solidFill>
              </a:rPr>
              <a:t>a) chycení a hození míče</a:t>
            </a:r>
          </a:p>
          <a:p>
            <a:pPr marL="457200" indent="-457200">
              <a:buNone/>
            </a:pPr>
            <a:r>
              <a:rPr lang="cs-CZ" sz="1800" dirty="0" smtClean="0">
                <a:solidFill>
                  <a:schemeClr val="tx1"/>
                </a:solidFill>
              </a:rPr>
              <a:t>b) chytím, nadhodím, odbiji</a:t>
            </a:r>
          </a:p>
          <a:p>
            <a:pPr>
              <a:buNone/>
            </a:pPr>
            <a:r>
              <a:rPr lang="cs-CZ" sz="1800" dirty="0" smtClean="0">
                <a:solidFill>
                  <a:schemeClr val="tx1"/>
                </a:solidFill>
              </a:rPr>
              <a:t>c) odbíjí obouruč vrchem pouze poslední hráč</a:t>
            </a:r>
          </a:p>
          <a:p>
            <a:pPr>
              <a:buNone/>
            </a:pPr>
            <a:r>
              <a:rPr lang="cs-CZ" sz="1800" dirty="0" smtClean="0">
                <a:solidFill>
                  <a:schemeClr val="tx1"/>
                </a:solidFill>
              </a:rPr>
              <a:t>d) příjem nad sebe, třetí hráč odbíjí</a:t>
            </a:r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429000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 smtClean="0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CÍSAŘ, Václav. </a:t>
            </a:r>
            <a:r>
              <a:rPr lang="cs-CZ" sz="1400" i="1" dirty="0" smtClean="0"/>
              <a:t>Volejbal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2005, ISBN 80-2470502-8.</a:t>
            </a:r>
          </a:p>
          <a:p>
            <a:r>
              <a:rPr lang="cs-CZ" sz="1400" dirty="0" smtClean="0"/>
              <a:t>KYNDR, Antonín a kol. </a:t>
            </a:r>
            <a:r>
              <a:rPr lang="cs-CZ" sz="1400" i="1" dirty="0" smtClean="0"/>
              <a:t>Odbíjená mládeže</a:t>
            </a:r>
            <a:r>
              <a:rPr lang="cs-CZ" sz="1400" dirty="0" smtClean="0"/>
              <a:t>. Praha: Sportovní a turistické nakladatelství., 1963, ISBN 27-073-63.</a:t>
            </a: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odbíjení obouruč vrchem prakticky v tělocvičně. V hodině jsou využita individuální cvičení a cvičení ve dvojicích.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několikrát </a:t>
            </a:r>
            <a:r>
              <a:rPr lang="cs-CZ" sz="1400" dirty="0" smtClean="0">
                <a:solidFill>
                  <a:schemeClr val="tx1"/>
                </a:solidFill>
              </a:rPr>
              <a:t>do </a:t>
            </a:r>
            <a:r>
              <a:rPr lang="cs-CZ" sz="1400" smtClean="0">
                <a:solidFill>
                  <a:schemeClr val="tx1"/>
                </a:solidFill>
              </a:rPr>
              <a:t>té </a:t>
            </a:r>
            <a:r>
              <a:rPr lang="cs-CZ" sz="1400" smtClean="0">
                <a:solidFill>
                  <a:schemeClr val="tx1"/>
                </a:solidFill>
              </a:rPr>
              <a:t>doby </a:t>
            </a:r>
            <a:r>
              <a:rPr lang="cs-CZ" sz="1400" dirty="0" smtClean="0">
                <a:solidFill>
                  <a:schemeClr val="tx1"/>
                </a:solidFill>
              </a:rPr>
              <a:t>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Charakteristika volejbalu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v USA konec 19.st. </a:t>
            </a:r>
          </a:p>
          <a:p>
            <a:pPr>
              <a:lnSpc>
                <a:spcPct val="150000"/>
              </a:lnSpc>
            </a:pPr>
            <a:r>
              <a:rPr lang="cs-CZ" dirty="0" err="1" smtClean="0">
                <a:solidFill>
                  <a:schemeClr val="tx1"/>
                </a:solidFill>
              </a:rPr>
              <a:t>W.G.Morgan</a:t>
            </a:r>
            <a:r>
              <a:rPr lang="cs-CZ" dirty="0" smtClean="0">
                <a:solidFill>
                  <a:schemeClr val="tx1"/>
                </a:solidFill>
              </a:rPr>
              <a:t> (instruktor těl.vzdělávání)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jako alternativa ke košíkové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olympijský sport od 1964 (</a:t>
            </a:r>
            <a:r>
              <a:rPr lang="cs-CZ" smtClean="0">
                <a:solidFill>
                  <a:schemeClr val="tx1"/>
                </a:solidFill>
              </a:rPr>
              <a:t>OH Tokio</a:t>
            </a:r>
            <a:r>
              <a:rPr lang="cs-CZ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nekontaktní síťový sport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Základní pravidla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hřiště 9x18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síť  224cm (ženy), 243cm (muži)</a:t>
            </a:r>
          </a:p>
          <a:p>
            <a:pPr>
              <a:lnSpc>
                <a:spcPct val="150000"/>
              </a:lnSpc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hraje se na sety do 25b (vítězství o 2b)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6 hráčů (s náhradníky max.12)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hraci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4572008"/>
            <a:ext cx="2728906" cy="2046680"/>
          </a:xfrm>
          <a:prstGeom prst="rect">
            <a:avLst/>
          </a:prstGeom>
        </p:spPr>
      </p:pic>
      <p:pic>
        <p:nvPicPr>
          <p:cNvPr id="5" name="Obrázek 4" descr="P10806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928802"/>
            <a:ext cx="2571734" cy="1928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tři odbití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214942" y="3143248"/>
            <a:ext cx="3286148" cy="1357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cs-CZ" b="1" u="sng" dirty="0" smtClean="0">
                <a:solidFill>
                  <a:schemeClr val="tx1"/>
                </a:solidFill>
              </a:rPr>
              <a:t>příjem</a:t>
            </a:r>
            <a:r>
              <a:rPr lang="cs-CZ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/>
            <a:r>
              <a:rPr lang="cs-CZ" dirty="0" smtClean="0">
                <a:solidFill>
                  <a:schemeClr val="tx1"/>
                </a:solidFill>
              </a:rPr>
              <a:t>	(na nahrávače – střed sítě)</a:t>
            </a:r>
          </a:p>
          <a:p>
            <a:pPr marL="342900" indent="-342900">
              <a:buAutoNum type="arabicPeriod" startAt="2"/>
            </a:pPr>
            <a:r>
              <a:rPr lang="cs-CZ" b="1" u="sng" dirty="0" smtClean="0">
                <a:solidFill>
                  <a:schemeClr val="tx1"/>
                </a:solidFill>
              </a:rPr>
              <a:t>nahrávka </a:t>
            </a:r>
          </a:p>
          <a:p>
            <a:pPr marL="342900" indent="-342900"/>
            <a:r>
              <a:rPr lang="cs-CZ" dirty="0" smtClean="0">
                <a:solidFill>
                  <a:schemeClr val="tx1"/>
                </a:solidFill>
              </a:rPr>
              <a:t>	(na „kůl“ – na strany)</a:t>
            </a:r>
          </a:p>
          <a:p>
            <a:pPr marL="342900" indent="-342900"/>
            <a:r>
              <a:rPr lang="cs-CZ" dirty="0" smtClean="0">
                <a:solidFill>
                  <a:schemeClr val="tx1"/>
                </a:solidFill>
              </a:rPr>
              <a:t>3.    </a:t>
            </a:r>
            <a:r>
              <a:rPr lang="cs-CZ" b="1" u="sng" dirty="0" smtClean="0">
                <a:solidFill>
                  <a:schemeClr val="tx1"/>
                </a:solidFill>
              </a:rPr>
              <a:t>útok</a:t>
            </a:r>
            <a:r>
              <a:rPr lang="cs-CZ" dirty="0" smtClean="0">
                <a:solidFill>
                  <a:schemeClr val="tx1"/>
                </a:solidFill>
              </a:rPr>
              <a:t> (smeč – přes síť)</a:t>
            </a: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571744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Odbíjení obouruč vrchem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Postoj</a:t>
            </a:r>
            <a:r>
              <a:rPr lang="cs-CZ" dirty="0" smtClean="0">
                <a:solidFill>
                  <a:schemeClr val="tx1"/>
                </a:solidFill>
              </a:rPr>
              <a:t> – podřep rozkročný na šíři ramen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			(mírné výkročné postavení)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P10806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1589" y="2714644"/>
            <a:ext cx="2678907" cy="3571876"/>
          </a:xfrm>
          <a:prstGeom prst="rect">
            <a:avLst/>
          </a:prstGeom>
        </p:spPr>
      </p:pic>
      <p:pic>
        <p:nvPicPr>
          <p:cNvPr id="5" name="Obrázek 4" descr="P1080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46" y="2714643"/>
            <a:ext cx="2714626" cy="3619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„Volejbalový košíček“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806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4357686" cy="326826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30825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cs-CZ" dirty="0" smtClean="0"/>
          </a:p>
        </p:txBody>
      </p:sp>
      <p:sp>
        <p:nvSpPr>
          <p:cNvPr id="6" name="TextovéPole 5"/>
          <p:cNvSpPr txBox="1"/>
          <p:nvPr/>
        </p:nvSpPr>
        <p:spPr>
          <a:xfrm>
            <a:off x="5143504" y="2571744"/>
            <a:ext cx="35719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000" dirty="0" smtClean="0"/>
              <a:t> prsty volně roztažené</a:t>
            </a:r>
          </a:p>
          <a:p>
            <a:endParaRPr lang="cs-CZ" sz="2000" dirty="0" smtClean="0"/>
          </a:p>
          <a:p>
            <a:pPr>
              <a:buFontTx/>
              <a:buChar char="-"/>
            </a:pPr>
            <a:r>
              <a:rPr lang="cs-CZ" sz="2000" dirty="0" smtClean="0"/>
              <a:t> palce směřují k sobě</a:t>
            </a:r>
          </a:p>
          <a:p>
            <a:endParaRPr lang="cs-CZ" sz="2000" dirty="0" smtClean="0"/>
          </a:p>
          <a:p>
            <a:pPr>
              <a:buFontTx/>
              <a:buChar char="-"/>
            </a:pPr>
            <a:r>
              <a:rPr lang="cs-CZ" sz="2000" dirty="0" smtClean="0"/>
              <a:t> palce a ukazováky tvoří </a:t>
            </a:r>
          </a:p>
          <a:p>
            <a:endParaRPr lang="cs-CZ" sz="2000" dirty="0" smtClean="0"/>
          </a:p>
          <a:p>
            <a:pPr>
              <a:buFontTx/>
              <a:buChar char="-"/>
            </a:pPr>
            <a:r>
              <a:rPr lang="cs-CZ" sz="2000" dirty="0" smtClean="0"/>
              <a:t> dotyk vnitřní plochou prstů</a:t>
            </a:r>
            <a:endParaRPr lang="cs-CZ" sz="2000" dirty="0"/>
          </a:p>
        </p:txBody>
      </p:sp>
      <p:sp>
        <p:nvSpPr>
          <p:cNvPr id="7" name="Rovnoramenný trojúhelník 6"/>
          <p:cNvSpPr/>
          <p:nvPr/>
        </p:nvSpPr>
        <p:spPr>
          <a:xfrm>
            <a:off x="8286776" y="3786190"/>
            <a:ext cx="285752" cy="285752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Nejčastější chyby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prsty směřují vzhůru 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prsty směřují špičkami k sobě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plácání do míče, odbití za tělem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8" name="Obrázek 7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500438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/>
          <a:lstStyle/>
          <a:p>
            <a:r>
              <a:rPr lang="cs-CZ" u="sng" dirty="0" smtClean="0"/>
              <a:t>Nácvik - jednotlivec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Odhod a chycení ve správném postavení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3143248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218</TotalTime>
  <Words>377</Words>
  <Application>Microsoft Office PowerPoint</Application>
  <PresentationFormat>Předvádění na obrazovce (4:3)</PresentationFormat>
  <Paragraphs>87</Paragraphs>
  <Slides>18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 DUM</vt:lpstr>
      <vt:lpstr>Prezentace aplikace PowerPoint</vt:lpstr>
      <vt:lpstr>ANOTACE</vt:lpstr>
      <vt:lpstr>Charakteristika volejbalu</vt:lpstr>
      <vt:lpstr>Základní pravidla</vt:lpstr>
      <vt:lpstr>Prezentace aplikace PowerPoint</vt:lpstr>
      <vt:lpstr>Odbíjení obouruč vrchem</vt:lpstr>
      <vt:lpstr>Prezentace aplikace PowerPoint</vt:lpstr>
      <vt:lpstr>Nejčastější chyby</vt:lpstr>
      <vt:lpstr>Nácvik - jednotlivec</vt:lpstr>
      <vt:lpstr>Prezentace aplikace PowerPoint</vt:lpstr>
      <vt:lpstr>Prezentace aplikace PowerPoint</vt:lpstr>
      <vt:lpstr>Prezentace aplikace PowerPoint</vt:lpstr>
      <vt:lpstr>Prezentace aplikace PowerPoint</vt:lpstr>
      <vt:lpstr>Cvičení ve dvojici</vt:lpstr>
      <vt:lpstr>Prezentace aplikace PowerPoint</vt:lpstr>
      <vt:lpstr>Průpravné hry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50</cp:revision>
  <dcterms:created xsi:type="dcterms:W3CDTF">2013-02-11T18:59:15Z</dcterms:created>
  <dcterms:modified xsi:type="dcterms:W3CDTF">2013-05-23T08:52:32Z</dcterms:modified>
</cp:coreProperties>
</file>