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80" r:id="rId3"/>
    <p:sldId id="286" r:id="rId4"/>
    <p:sldId id="287" r:id="rId5"/>
    <p:sldId id="281" r:id="rId6"/>
    <p:sldId id="288" r:id="rId7"/>
    <p:sldId id="289" r:id="rId8"/>
    <p:sldId id="290" r:id="rId9"/>
    <p:sldId id="291" r:id="rId10"/>
    <p:sldId id="292" r:id="rId11"/>
    <p:sldId id="269" r:id="rId12"/>
    <p:sldId id="282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169" autoAdjust="0"/>
  </p:normalViewPr>
  <p:slideViewPr>
    <p:cSldViewPr>
      <p:cViewPr>
        <p:scale>
          <a:sx n="100" d="100"/>
          <a:sy n="100" d="100"/>
        </p:scale>
        <p:origin x="-1308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3521636-BA30-41C7-BF40-44E480096FD9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83A49204-D765-4894-BBB0-3071E8C7894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13704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914FDCD1-CFF7-4B35-B1A5-8C435D6E571B}" type="slidenum">
              <a:rPr lang="cs-CZ" smtClean="0"/>
              <a:pPr eaLnBrk="1" hangingPunct="1"/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5D3F27B-193A-47AD-830D-18728CDB6057}" type="slidenum">
              <a:rPr lang="cs-CZ" smtClean="0"/>
              <a:pPr eaLnBrk="1" hangingPunct="1"/>
              <a:t>12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A2E8E4-589E-4223-A9BC-16717A8912B6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EEDC9D-F957-4E57-A46B-888977FDF7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9908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595CC-376D-4A07-A5E3-D65D1F1C8C11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E0A4C3-6433-47DE-A446-EC0085AD87E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9792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BA414A-1503-4D2D-9406-13D96FFFDCD7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377C9-4F7A-4EA3-9114-CA2D9C99A8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2004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35A447-66F8-47D2-8580-F26F860AC1E5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C76964-7FED-47E6-AD7C-8020937046C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3799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D44367-C33B-458A-807C-9636C27DDF33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1D05F1-A123-4A02-9133-008E4C6034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4954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99D9A-9069-4134-B9CF-D656B323831D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D02D65-6A4C-4836-A09F-BBB43F7989E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7910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E3EC20-E4D2-4871-B227-BB47BB529974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7A9411-DE8D-4F97-AE98-49C50472C73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3260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B5FA21-90A3-4450-8FBA-223C55C9B1D4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40265D-7111-4147-AE6E-B83CC36FBBE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93523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DC689-BA3B-4EE6-BF20-4D32A45F2891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854A7D-781F-46B1-A6EA-18E0EAB2B61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0933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D41240-7FEA-43C2-AA0C-AD0CB2C1AB8D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ED9C0-71A7-498E-95B0-F84D2B1D89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97934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3D07A5-3ABF-46E9-A154-72C8156FAC46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DD110-7837-409E-9EF4-70DF56A78D2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85688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EE0A459-970C-450D-97D5-627BFADA1648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BF48489-B947-4600-849E-88735CBCE2B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5985350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Monika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Zemanová, PhD.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VY_32_INOVACE_2_CHEMIE_09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V. A skupina, dusík, fosfor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Chemie, Základy přírodních věd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1.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květen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Opakování III. a IV. </a:t>
                      </a:r>
                      <a:r>
                        <a:rPr lang="cs-CZ" sz="1400" b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 skupiny,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A skupina, dusík, fosfor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ýklad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2290762"/>
          </a:xfrm>
        </p:spPr>
        <p:txBody>
          <a:bodyPr anchor="b"/>
          <a:lstStyle/>
          <a:p>
            <a:pPr algn="r" eaLnBrk="1" hangingPunct="1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latin typeface="Arial" charset="0"/>
                <a:cs typeface="Arial" charset="0"/>
              </a:rPr>
              <a:t>Opakování </a:t>
            </a:r>
            <a:br>
              <a:rPr lang="cs-CZ" sz="2800" b="1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latin typeface="Arial" charset="0"/>
                <a:cs typeface="Arial" charset="0"/>
              </a:rPr>
              <a:t>III. a IV. A skupina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92375"/>
            <a:ext cx="8229600" cy="4105275"/>
          </a:xfrm>
        </p:spPr>
        <p:txBody>
          <a:bodyPr/>
          <a:lstStyle/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Přiřaďte, co k sobě patří:</a:t>
            </a:r>
          </a:p>
          <a:p>
            <a:pPr marL="514350" indent="-514350">
              <a:buFont typeface="Arial" charset="0"/>
              <a:buAutoNum type="romanUcPeriod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bor                     a) polovodičové součástky</a:t>
            </a:r>
          </a:p>
          <a:p>
            <a:pPr marL="514350" indent="-514350">
              <a:buFont typeface="Arial" charset="0"/>
              <a:buAutoNum type="romanUcPeriod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hliník	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	b) příslušná kyselina výskyt v jahodách</a:t>
            </a:r>
          </a:p>
          <a:p>
            <a:pPr marL="514350" indent="-514350">
              <a:buFont typeface="Arial" charset="0"/>
              <a:buAutoNum type="romanUcPeriod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uhlík		c) těžký kov, potrubím kontaminace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			    pitné vody</a:t>
            </a:r>
          </a:p>
          <a:p>
            <a:pPr marL="514350" indent="-514350">
              <a:buFont typeface="Arial" charset="0"/>
              <a:buAutoNum type="romanUcPeriod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křemík             	d) významná fólie z kuchyně</a:t>
            </a:r>
          </a:p>
          <a:p>
            <a:pPr marL="514350" indent="-514350">
              <a:buFont typeface="Arial" charset="0"/>
              <a:buAutoNum type="romanUcPeriod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lovo		e) umělá modifikace tvaru fotbalového  			    míče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2. Objasněte, kde se  vyskytují a jaké mají vlastnosti CO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a CO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2290762"/>
          </a:xfrm>
        </p:spPr>
        <p:txBody>
          <a:bodyPr anchor="b"/>
          <a:lstStyle/>
          <a:p>
            <a:pPr algn="r" eaLnBrk="1" hangingPunct="1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latin typeface="Arial" charset="0"/>
                <a:cs typeface="Arial" charset="0"/>
              </a:rPr>
              <a:t> </a:t>
            </a:r>
            <a:br>
              <a:rPr lang="cs-CZ" sz="2800" b="1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latin typeface="Arial" charset="0"/>
                <a:cs typeface="Arial" charset="0"/>
              </a:rPr>
              <a:t>Správné řešení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92375"/>
            <a:ext cx="8229600" cy="4105275"/>
          </a:xfrm>
        </p:spPr>
        <p:txBody>
          <a:bodyPr/>
          <a:lstStyle/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Přiřaďte, co k sobě patří:</a:t>
            </a:r>
          </a:p>
          <a:p>
            <a:pPr marL="514350" indent="-514350">
              <a:buFont typeface="Arial" charset="0"/>
              <a:buAutoNum type="romanUcPeriod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or 		b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) příslušná kyselina výskyt v jahodách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Arial" charset="0"/>
              <a:buAutoNum type="romanUcPeriod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hliník	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	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d) významná fólie z kuchyně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Arial" charset="0"/>
              <a:buAutoNum type="romanUcPeriod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uhlík		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e) umělá modifikace tvaru fotbalového  			    míče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Arial" charset="0"/>
              <a:buAutoNum type="romanUcPeriod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křemík             	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a) polovodičové součástky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Arial" charset="0"/>
              <a:buAutoNum type="romanUcPeriod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lovo		c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) těžký kov, potrubím kontaminace </a:t>
            </a:r>
            <a:br>
              <a:rPr lang="cs-CZ" sz="2400" dirty="0">
                <a:latin typeface="Arial" pitchFamily="34" charset="0"/>
                <a:cs typeface="Arial" pitchFamily="34" charset="0"/>
              </a:rPr>
            </a:br>
            <a:r>
              <a:rPr lang="cs-CZ" sz="2400" dirty="0">
                <a:latin typeface="Arial" pitchFamily="34" charset="0"/>
                <a:cs typeface="Arial" pitchFamily="34" charset="0"/>
              </a:rPr>
              <a:t>			    pitné vody</a:t>
            </a:r>
          </a:p>
          <a:p>
            <a:pPr marL="514350" indent="-514350">
              <a:buFont typeface="Arial" charset="0"/>
              <a:buAutoNum type="romanU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 anchor="b"/>
          <a:lstStyle/>
          <a:p>
            <a:pPr algn="r" eaLnBrk="1" hangingPunct="1"/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smtClean="0">
                <a:latin typeface="Arial" charset="0"/>
                <a:cs typeface="Arial" charset="0"/>
              </a:rPr>
              <a:t/>
            </a:r>
            <a:br>
              <a:rPr lang="cs-CZ" sz="2800" smtClean="0">
                <a:latin typeface="Arial" charset="0"/>
                <a:cs typeface="Arial" charset="0"/>
              </a:rPr>
            </a:br>
            <a:r>
              <a:rPr lang="cs-CZ" sz="2800" b="1" smtClean="0">
                <a:latin typeface="Arial" charset="0"/>
                <a:cs typeface="Arial" charset="0"/>
              </a:rPr>
              <a:t> </a:t>
            </a:r>
            <a:br>
              <a:rPr lang="cs-CZ" sz="2800" b="1" smtClean="0">
                <a:latin typeface="Arial" charset="0"/>
                <a:cs typeface="Arial" charset="0"/>
              </a:rPr>
            </a:br>
            <a:r>
              <a:rPr lang="cs-CZ" sz="2800" b="1" smtClean="0">
                <a:latin typeface="Arial" charset="0"/>
                <a:cs typeface="Arial" charset="0"/>
              </a:rPr>
              <a:t>Správné řešení</a:t>
            </a:r>
          </a:p>
        </p:txBody>
      </p:sp>
      <p:sp>
        <p:nvSpPr>
          <p:cNvPr id="5123" name="Zástupný symbol pro obsah 1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410527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2. Objasněte, kde se  vyskytují a jaké mají vlastnosti </a:t>
            </a:r>
            <a:br>
              <a:rPr lang="cs-CZ" sz="2400" dirty="0" smtClean="0">
                <a:latin typeface="Arial" charset="0"/>
                <a:cs typeface="Arial" charset="0"/>
              </a:rPr>
            </a:br>
            <a:r>
              <a:rPr lang="cs-CZ" sz="2400" dirty="0" smtClean="0">
                <a:latin typeface="Arial" charset="0"/>
                <a:cs typeface="Arial" charset="0"/>
              </a:rPr>
              <a:t>CO a CO</a:t>
            </a:r>
            <a:r>
              <a:rPr lang="cs-CZ" sz="2400" baseline="-25000" dirty="0" smtClean="0">
                <a:latin typeface="Arial" charset="0"/>
                <a:cs typeface="Arial" charset="0"/>
              </a:rPr>
              <a:t>2</a:t>
            </a:r>
            <a:r>
              <a:rPr lang="cs-CZ" sz="2400" dirty="0" smtClean="0">
                <a:latin typeface="Arial" charset="0"/>
                <a:cs typeface="Arial" charset="0"/>
              </a:rPr>
              <a:t>.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                  CO                                            CO</a:t>
            </a:r>
            <a:r>
              <a:rPr lang="cs-CZ" sz="2400" baseline="-250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2</a:t>
            </a: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                           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                ↓                                                ↓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vznik: nedokonalé hoření                    vznik: dýchání, </a:t>
            </a:r>
            <a:br>
              <a:rPr lang="cs-CZ" sz="2400" dirty="0" smtClean="0">
                <a:latin typeface="Arial" charset="0"/>
                <a:cs typeface="Arial" charset="0"/>
              </a:rPr>
            </a:br>
            <a:r>
              <a:rPr lang="cs-CZ" sz="2400" dirty="0" smtClean="0">
                <a:latin typeface="Arial" charset="0"/>
                <a:cs typeface="Arial" charset="0"/>
              </a:rPr>
              <a:t>   (nedostatek kyslíku),                 krápníkové jevy (jeskyně),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karma – riziko udušení,          bezbarvý plyn, bez zápachu,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bezbarvý plyn, bez zápachu,                nedýchatelný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     jed - udušení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                                              </a:t>
            </a: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Dusík – výskyt</a:t>
            </a:r>
            <a:r>
              <a:rPr lang="cs-CZ" sz="2800" b="1" dirty="0" smtClean="0">
                <a:latin typeface="Arial" charset="0"/>
                <a:cs typeface="Arial" charset="0"/>
              </a:rPr>
              <a:t>, vlastnosti</a:t>
            </a:r>
          </a:p>
        </p:txBody>
      </p:sp>
      <p:sp>
        <p:nvSpPr>
          <p:cNvPr id="6147" name="Zástupný symbol pro obsah 5"/>
          <p:cNvSpPr>
            <a:spLocks noGrp="1"/>
          </p:cNvSpPr>
          <p:nvPr>
            <p:ph idx="1"/>
          </p:nvPr>
        </p:nvSpPr>
        <p:spPr>
          <a:xfrm>
            <a:off x="467544" y="270892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Výskyt: v přírodě volný (vzduch 78 </a:t>
            </a:r>
            <a:r>
              <a:rPr lang="cs-CZ" sz="2400" dirty="0" err="1" smtClean="0">
                <a:latin typeface="Arial" charset="0"/>
                <a:cs typeface="Arial" charset="0"/>
              </a:rPr>
              <a:t>obj</a:t>
            </a:r>
            <a:r>
              <a:rPr lang="cs-CZ" sz="2400" dirty="0" smtClean="0">
                <a:latin typeface="Arial" charset="0"/>
                <a:cs typeface="Arial" charset="0"/>
              </a:rPr>
              <a:t>.%), ale i vázaný (dusičnany)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Dusík je plyn bez barvy, chuti a zápachu.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Molekula dusíku tvořena dvěma atomy, vzájemně poutanými trojnou vazbou.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Není toxický ani jinak nebezpečný.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Je to </a:t>
            </a: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inertní plyn </a:t>
            </a:r>
            <a:r>
              <a:rPr lang="cs-CZ" sz="2400" dirty="0" smtClean="0">
                <a:latin typeface="Arial" charset="0"/>
                <a:cs typeface="Arial" charset="0"/>
              </a:rPr>
              <a:t>= reaguje s jinými chemickými sloučeninami pouze za vysokého tlaku a teploty.</a:t>
            </a:r>
          </a:p>
          <a:p>
            <a:pPr marL="0" indent="0">
              <a:buFont typeface="Arial" charset="0"/>
              <a:buNone/>
            </a:pPr>
            <a:endParaRPr lang="cs-CZ" sz="2400" baseline="-250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Dusík – využití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6147" name="Zástupný symbol pro obsah 5"/>
          <p:cNvSpPr>
            <a:spLocks noGrp="1"/>
          </p:cNvSpPr>
          <p:nvPr>
            <p:ph idx="1"/>
          </p:nvPr>
        </p:nvSpPr>
        <p:spPr>
          <a:xfrm>
            <a:off x="467544" y="2924944"/>
            <a:ext cx="8229600" cy="3560763"/>
          </a:xfrm>
        </p:spPr>
        <p:txBody>
          <a:bodyPr/>
          <a:lstStyle/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Hnojiva  -&gt; dusíkatá hnojiva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Dusíkatá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hnojiva jsou látky, které se rostlinám dodávají, aby rostly rychleji. Rostliny dusík nevylučují a plně ho využívají k růstu. Rostliny, které byly hnojeny dusíkatými hnojivy, poznáme podle velkého vzrůstu, velkých listů,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ale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takovéto rostliny se lehce ve větru lámou a jsou málo celkově odolné.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Nejvýznamnější hnojiva: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amoniak NH</a:t>
            </a:r>
            <a:r>
              <a:rPr lang="cs-CZ" sz="2400" baseline="-25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, dusičnan amonný,  </a:t>
            </a:r>
            <a:b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                       močovina</a:t>
            </a:r>
          </a:p>
          <a:p>
            <a:pPr marL="0" indent="0">
              <a:buFont typeface="Arial" charset="0"/>
              <a:buNone/>
              <a:defRPr/>
            </a:pPr>
            <a:endParaRPr lang="cs-CZ" sz="2400" dirty="0" smtClean="0"/>
          </a:p>
          <a:p>
            <a:pPr marL="0" indent="0">
              <a:buFont typeface="Arial" charset="0"/>
              <a:buNone/>
              <a:defRPr/>
            </a:pPr>
            <a:endParaRPr lang="cs-CZ" sz="2400" baseline="-250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Dusík – využití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8195" name="Zástupný symbol pro obsah 5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400" smtClean="0">
              <a:solidFill>
                <a:schemeClr val="tx2"/>
              </a:solidFill>
            </a:endParaRPr>
          </a:p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chemeClr val="tx2"/>
                </a:solidFill>
              </a:rPr>
              <a:t>2. </a:t>
            </a: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Výbušniny</a:t>
            </a:r>
            <a:r>
              <a:rPr lang="cs-CZ" sz="2400" smtClean="0">
                <a:latin typeface="Arial" charset="0"/>
                <a:cs typeface="Arial" charset="0"/>
              </a:rPr>
              <a:t> -&gt; již od dávnověku využívá při výrobě explozivních látek (např.: ve středověké Číně se vyráběl </a:t>
            </a: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střelný prach</a:t>
            </a:r>
            <a:r>
              <a:rPr lang="cs-CZ" sz="2400" smtClean="0">
                <a:latin typeface="Arial" charset="0"/>
                <a:cs typeface="Arial" charset="0"/>
              </a:rPr>
              <a:t>)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V současné době se uplatňují spíše organické sloučeniny dusíku: nitroglycerin, trinitrotoluen </a:t>
            </a:r>
          </a:p>
          <a:p>
            <a:pPr marL="0" indent="0">
              <a:buFont typeface="Arial" charset="0"/>
              <a:buNone/>
            </a:pPr>
            <a:endParaRPr lang="cs-CZ" sz="24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3</a:t>
            </a:r>
            <a:r>
              <a:rPr lang="cs-CZ" sz="2400" smtClean="0">
                <a:latin typeface="Arial" charset="0"/>
                <a:cs typeface="Arial" charset="0"/>
              </a:rPr>
              <a:t>. Dusík se také používá jako </a:t>
            </a: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hnací plyn </a:t>
            </a:r>
            <a:r>
              <a:rPr lang="cs-CZ" sz="2400" smtClean="0">
                <a:latin typeface="Arial" charset="0"/>
                <a:cs typeface="Arial" charset="0"/>
              </a:rPr>
              <a:t>ve sprejích. </a:t>
            </a:r>
          </a:p>
          <a:p>
            <a:pPr marL="0" indent="0">
              <a:buFont typeface="Arial" charset="0"/>
              <a:buNone/>
            </a:pPr>
            <a:endParaRPr lang="cs-CZ" sz="2400" baseline="-250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67543" y="188640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Fosfor – </a:t>
            </a:r>
            <a:r>
              <a:rPr lang="cs-CZ" sz="2800" b="1" dirty="0" smtClean="0">
                <a:latin typeface="Arial" charset="0"/>
                <a:cs typeface="Arial" charset="0"/>
              </a:rPr>
              <a:t>výskyt</a:t>
            </a:r>
          </a:p>
        </p:txBody>
      </p:sp>
      <p:sp>
        <p:nvSpPr>
          <p:cNvPr id="9219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2565400"/>
            <a:ext cx="4038600" cy="403195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 přírodě výskyt pouze ve sloučeninách, nejznámější: fosforit a apatit.</a:t>
            </a:r>
          </a:p>
          <a:p>
            <a:pPr marL="0" indent="0">
              <a:buFont typeface="Arial" charset="0"/>
              <a:buNone/>
            </a:pPr>
            <a:endParaRPr lang="cs-CZ" sz="2400" baseline="-25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baseline="-25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baseline="-25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baseline="-25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baseline="-25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baseline="-25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baseline="-25000" dirty="0" smtClean="0">
              <a:latin typeface="Arial" charset="0"/>
              <a:cs typeface="Arial" charset="0"/>
            </a:endParaRPr>
          </a:p>
        </p:txBody>
      </p:sp>
      <p:sp>
        <p:nvSpPr>
          <p:cNvPr id="9220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492375"/>
            <a:ext cx="4038600" cy="36337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4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Fosfor je </a:t>
            </a: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biogenní</a:t>
            </a:r>
            <a:r>
              <a:rPr lang="cs-CZ" sz="2400" smtClean="0">
                <a:latin typeface="Arial" charset="0"/>
                <a:cs typeface="Arial" charset="0"/>
              </a:rPr>
              <a:t> prvek.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Fosforečnan vápenatý tvoří stavební materiál kostí 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a zubů. Fosfor je vázán </a:t>
            </a:r>
            <a:br>
              <a:rPr lang="cs-CZ" sz="2400" smtClean="0">
                <a:latin typeface="Arial" charset="0"/>
                <a:cs typeface="Arial" charset="0"/>
              </a:rPr>
            </a:br>
            <a:r>
              <a:rPr lang="cs-CZ" sz="2400" smtClean="0">
                <a:latin typeface="Arial" charset="0"/>
                <a:cs typeface="Arial" charset="0"/>
              </a:rPr>
              <a:t>i v organ. sloučeninách (šedá mozková kůra, nervy).</a:t>
            </a:r>
          </a:p>
        </p:txBody>
      </p:sp>
      <p:pic>
        <p:nvPicPr>
          <p:cNvPr id="9221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3789040"/>
            <a:ext cx="3602723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82034" y="6298247"/>
            <a:ext cx="20882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i="1" baseline="-25000" dirty="0"/>
              <a:t>Obr. č. 1: Fosfor</a:t>
            </a:r>
          </a:p>
          <a:p>
            <a:pPr algn="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Modifikace fosforu</a:t>
            </a:r>
          </a:p>
        </p:txBody>
      </p:sp>
      <p:sp>
        <p:nvSpPr>
          <p:cNvPr id="6147" name="Zástupný symbol pro obsah 5"/>
          <p:cNvSpPr>
            <a:spLocks noGrp="1"/>
          </p:cNvSpPr>
          <p:nvPr>
            <p:ph sz="half" idx="1"/>
          </p:nvPr>
        </p:nvSpPr>
        <p:spPr>
          <a:xfrm>
            <a:off x="251520" y="2728118"/>
            <a:ext cx="4835525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Bílý fosfor</a:t>
            </a:r>
          </a:p>
          <a:p>
            <a:pPr>
              <a:buFontTx/>
              <a:buChar char="-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 ze všech modifikací nejreaktivnější, velmi jedovatý</a:t>
            </a:r>
          </a:p>
          <a:p>
            <a:pPr>
              <a:buFontTx/>
              <a:buChar char="-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 vzduchu samozápalný, proto se uchovává pod vodou</a:t>
            </a:r>
          </a:p>
          <a:p>
            <a:pPr>
              <a:buFontTx/>
              <a:buChar char="-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počátku 20. století se používal k 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výrobě zápalek,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později byl zakázán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 nahrazen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červeným fosforem</a:t>
            </a: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3438" y="2678113"/>
            <a:ext cx="4038600" cy="4176712"/>
          </a:xfrm>
        </p:spPr>
        <p:txBody>
          <a:bodyPr/>
          <a:lstStyle/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 smtClean="0"/>
          </a:p>
          <a:p>
            <a:pPr marL="0" indent="0" algn="r">
              <a:buFont typeface="Arial" charset="0"/>
              <a:buNone/>
              <a:defRPr/>
            </a:pP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                                                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Obr. č. 2: Bílý fosfor</a:t>
            </a:r>
            <a:endParaRPr lang="cs-CZ" sz="1200" i="1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dirty="0"/>
          </a:p>
        </p:txBody>
      </p:sp>
      <p:pic>
        <p:nvPicPr>
          <p:cNvPr id="10245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2924175"/>
            <a:ext cx="3443288" cy="3168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Modifikace fosforu</a:t>
            </a:r>
          </a:p>
        </p:txBody>
      </p:sp>
      <p:sp>
        <p:nvSpPr>
          <p:cNvPr id="6147" name="Zástupný symbol pro obsah 5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Červený fosfor</a:t>
            </a:r>
          </a:p>
          <a:p>
            <a:pPr>
              <a:buFontTx/>
              <a:buChar char="-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není jedovatý, méně reaktivní</a:t>
            </a:r>
          </a:p>
          <a:p>
            <a:pPr>
              <a:buFontTx/>
              <a:buChar char="-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 výroba pyrotechnických potřeb – zápalky, roznětky, …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Černý fosfor</a:t>
            </a:r>
          </a:p>
          <a:p>
            <a:pPr>
              <a:buFontTx/>
              <a:buChar char="-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krystalický, kovový lesk</a:t>
            </a:r>
          </a:p>
          <a:p>
            <a:pPr>
              <a:buFontTx/>
              <a:buChar char="-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iší se od dvou předchozích tím, že vede teplo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a elektrický proud, nejméně reaktivní</a:t>
            </a:r>
          </a:p>
          <a:p>
            <a:pPr>
              <a:buFontTx/>
              <a:buChar char="-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využívá v elektrotechnice při výrobě 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polovodičů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 typu N 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229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1. Bílek, M., Rychtera, J.: </a:t>
            </a:r>
            <a:r>
              <a:rPr lang="cs-CZ" sz="1600" i="1" dirty="0" smtClean="0">
                <a:latin typeface="Arial" charset="0"/>
                <a:cs typeface="Arial" charset="0"/>
              </a:rPr>
              <a:t>Krok za krokem</a:t>
            </a:r>
            <a:r>
              <a:rPr lang="cs-CZ" sz="1600" dirty="0" smtClean="0">
                <a:latin typeface="Arial" charset="0"/>
                <a:cs typeface="Arial" charset="0"/>
              </a:rPr>
              <a:t>, MOBY DICK, Praha, 1999, ISBN 80-86237-03-6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2. </a:t>
            </a:r>
            <a:r>
              <a:rPr lang="cs-CZ" sz="1600" dirty="0" err="1" smtClean="0">
                <a:latin typeface="Arial" charset="0"/>
                <a:cs typeface="Arial" charset="0"/>
              </a:rPr>
              <a:t>Čtrnáctová</a:t>
            </a:r>
            <a:r>
              <a:rPr lang="cs-CZ" sz="1600" dirty="0" smtClean="0">
                <a:latin typeface="Arial" charset="0"/>
                <a:cs typeface="Arial" charset="0"/>
              </a:rPr>
              <a:t>, H., Vaňková, V.: </a:t>
            </a:r>
            <a:r>
              <a:rPr lang="cs-CZ" sz="1600" i="1" dirty="0" smtClean="0">
                <a:latin typeface="Arial" charset="0"/>
                <a:cs typeface="Arial" charset="0"/>
              </a:rPr>
              <a:t>Co víme o chemických prvcích a anorganických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i="1" dirty="0" smtClean="0">
                <a:latin typeface="Arial" charset="0"/>
                <a:cs typeface="Arial" charset="0"/>
              </a:rPr>
              <a:t>    sloučeninách</a:t>
            </a:r>
            <a:r>
              <a:rPr lang="cs-CZ" sz="1600" dirty="0" smtClean="0">
                <a:latin typeface="Arial" charset="0"/>
                <a:cs typeface="Arial" charset="0"/>
              </a:rPr>
              <a:t>, IRIS, Praha, 1992, 219-016-92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3. Mareček, A., Honza, J.: </a:t>
            </a:r>
            <a:r>
              <a:rPr lang="cs-CZ" sz="1600" i="1" dirty="0" smtClean="0">
                <a:latin typeface="Arial" charset="0"/>
                <a:cs typeface="Arial" charset="0"/>
              </a:rPr>
              <a:t>Chemie pro čtyřletá gymnázia, 1.díl</a:t>
            </a:r>
            <a:r>
              <a:rPr lang="cs-CZ" sz="1600" dirty="0" smtClean="0">
                <a:latin typeface="Arial" charset="0"/>
                <a:cs typeface="Arial" charset="0"/>
              </a:rPr>
              <a:t>, Nakladatelství Olomouc,         </a:t>
            </a:r>
            <a:br>
              <a:rPr lang="cs-CZ" sz="1600" dirty="0" smtClean="0">
                <a:latin typeface="Arial" charset="0"/>
                <a:cs typeface="Arial" charset="0"/>
              </a:rPr>
            </a:br>
            <a:r>
              <a:rPr lang="cs-CZ" sz="1600" dirty="0" smtClean="0">
                <a:latin typeface="Arial" charset="0"/>
                <a:cs typeface="Arial" charset="0"/>
              </a:rPr>
              <a:t>    Olomouc, 2005, ISBN 80-7182-055-5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4. Vacík, J. a spol.: </a:t>
            </a:r>
            <a:r>
              <a:rPr lang="cs-CZ" sz="1600" i="1" dirty="0" smtClean="0">
                <a:latin typeface="Arial" charset="0"/>
                <a:cs typeface="Arial" charset="0"/>
              </a:rPr>
              <a:t>Přehled středoškolské chemie</a:t>
            </a:r>
            <a:r>
              <a:rPr lang="cs-CZ" sz="1600" dirty="0" smtClean="0">
                <a:latin typeface="Arial" charset="0"/>
                <a:cs typeface="Arial" charset="0"/>
              </a:rPr>
              <a:t>, SPN, Praha, 1996, ISBN 80-85937-08-5</a:t>
            </a:r>
          </a:p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>
                <a:latin typeface="Arial" charset="0"/>
                <a:cs typeface="Arial" charset="0"/>
              </a:rPr>
              <a:t>Zdroje, autorská práva a citace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3316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Obr. č. 1: </a:t>
            </a:r>
            <a:r>
              <a:rPr lang="cs-CZ" sz="1600" i="1" dirty="0" smtClean="0">
                <a:latin typeface="Arial" charset="0"/>
                <a:cs typeface="Arial" charset="0"/>
              </a:rPr>
              <a:t>Fosfor</a:t>
            </a:r>
            <a:r>
              <a:rPr lang="cs-CZ" sz="1600" dirty="0" smtClean="0">
                <a:latin typeface="Arial" charset="0"/>
                <a:cs typeface="Arial" charset="0"/>
              </a:rPr>
              <a:t>. Zdroj obrázku:  DENNIS </a:t>
            </a:r>
            <a:r>
              <a:rPr lang="cs-CZ" sz="1600" i="1" dirty="0" smtClean="0">
                <a:latin typeface="Arial" charset="0"/>
                <a:cs typeface="Arial" charset="0"/>
              </a:rPr>
              <a:t>wiki</a:t>
            </a:r>
            <a:r>
              <a:rPr lang="cs-CZ" sz="1600" dirty="0" smtClean="0">
                <a:latin typeface="Arial" charset="0"/>
                <a:cs typeface="Arial" charset="0"/>
              </a:rPr>
              <a:t> [online]. [cit. 5.7.2013]. Dostupný na WWW: http://commons.wikimedia.org/wiki/File:Phosphor.JPG</a:t>
            </a:r>
          </a:p>
          <a:p>
            <a:pPr marL="0" indent="0"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Obr</a:t>
            </a:r>
            <a:r>
              <a:rPr lang="cs-CZ" sz="1600" dirty="0" smtClean="0">
                <a:latin typeface="Arial" charset="0"/>
                <a:cs typeface="Arial" charset="0"/>
              </a:rPr>
              <a:t>. č. 2: </a:t>
            </a:r>
            <a:r>
              <a:rPr lang="cs-CZ" sz="1600" i="1" dirty="0" smtClean="0">
                <a:latin typeface="Arial" charset="0"/>
                <a:cs typeface="Arial" charset="0"/>
              </a:rPr>
              <a:t>Bílý fosfor</a:t>
            </a:r>
            <a:r>
              <a:rPr lang="cs-CZ" sz="1600" dirty="0" smtClean="0">
                <a:latin typeface="Arial" charset="0"/>
                <a:cs typeface="Arial" charset="0"/>
              </a:rPr>
              <a:t>. Zdroj obrázku: </a:t>
            </a:r>
            <a:r>
              <a:rPr lang="cs-CZ" sz="1600" dirty="0" err="1" smtClean="0">
                <a:latin typeface="Arial" charset="0"/>
                <a:cs typeface="Arial" charset="0"/>
              </a:rPr>
              <a:t>Selber</a:t>
            </a:r>
            <a:r>
              <a:rPr lang="cs-CZ" sz="1600" dirty="0" smtClean="0">
                <a:latin typeface="Arial" charset="0"/>
                <a:cs typeface="Arial" charset="0"/>
              </a:rPr>
              <a:t> </a:t>
            </a:r>
            <a:r>
              <a:rPr lang="cs-CZ" sz="1600" i="1" dirty="0" smtClean="0">
                <a:latin typeface="Arial" charset="0"/>
                <a:cs typeface="Arial" charset="0"/>
              </a:rPr>
              <a:t>wiki</a:t>
            </a:r>
            <a:r>
              <a:rPr lang="cs-CZ" sz="1600" dirty="0" smtClean="0">
                <a:latin typeface="Arial" charset="0"/>
                <a:cs typeface="Arial" charset="0"/>
              </a:rPr>
              <a:t> [online]. [cit. 5.7.2013]. Dostupný na WWW: http://</a:t>
            </a:r>
            <a:r>
              <a:rPr lang="cs-CZ" sz="1600" dirty="0" smtClean="0">
                <a:latin typeface="Arial" charset="0"/>
                <a:cs typeface="Arial" charset="0"/>
              </a:rPr>
              <a:t>cs.wikipedia.org/wiki/Soubor:Wei%C3%9Fer_Phosphor.JPG</a:t>
            </a:r>
          </a:p>
          <a:p>
            <a:pPr marL="0" indent="0">
              <a:spcBef>
                <a:spcPts val="1200"/>
              </a:spcBef>
              <a:buNone/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Autor: Mgr. Monika Zemanová, PhD.</a:t>
            </a:r>
          </a:p>
          <a:p>
            <a:pPr marL="0" indent="0">
              <a:buNone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Název díla: V. A skupina, dusík, fosfor</a:t>
            </a:r>
          </a:p>
          <a:p>
            <a:pPr marL="0" indent="0">
              <a:buNone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Datum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vzniku: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květen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2013                                                                                                    </a:t>
            </a:r>
          </a:p>
          <a:p>
            <a:pPr marL="0" indent="0">
              <a:buNone/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je určen pro bezplatné používání pro potřeby výuky na všech typech škol</a:t>
            </a:r>
          </a:p>
          <a:p>
            <a:pPr marL="0" indent="0">
              <a:buNone/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a školských zařízení. Jakékoliv další využití podléhá autorskému zákonu. Tato prezentace je autorským dílem.</a:t>
            </a: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1059</TotalTime>
  <Words>464</Words>
  <Application>Microsoft Office PowerPoint</Application>
  <PresentationFormat>Předvádění na obrazovce (4:3)</PresentationFormat>
  <Paragraphs>117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Obchodní akademie, Střední odborná škola   a Jazyková škola s právem státní jazykové zkoušky,  Hradec Králové</vt:lpstr>
      <vt:lpstr>         Opakování  III. a IV. A skupina</vt:lpstr>
      <vt:lpstr>           Správné řešení</vt:lpstr>
      <vt:lpstr>           Správné řešení</vt:lpstr>
      <vt:lpstr>Dusík – výskyt, vlastnosti</vt:lpstr>
      <vt:lpstr>Dusík – využití</vt:lpstr>
      <vt:lpstr>Dusík – využití</vt:lpstr>
      <vt:lpstr>Fosfor – výskyt</vt:lpstr>
      <vt:lpstr>Modifikace fosforu</vt:lpstr>
      <vt:lpstr>Modifikace fosforu</vt:lpstr>
      <vt:lpstr>Seznam literatury</vt:lpstr>
      <vt:lpstr>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148</cp:revision>
  <dcterms:created xsi:type="dcterms:W3CDTF">2012-11-30T22:17:21Z</dcterms:created>
  <dcterms:modified xsi:type="dcterms:W3CDTF">2013-07-12T01:10:27Z</dcterms:modified>
</cp:coreProperties>
</file>