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2" r:id="rId3"/>
    <p:sldId id="259" r:id="rId4"/>
    <p:sldId id="260" r:id="rId5"/>
    <p:sldId id="261" r:id="rId6"/>
    <p:sldId id="262" r:id="rId7"/>
    <p:sldId id="263" r:id="rId8"/>
    <p:sldId id="270" r:id="rId9"/>
    <p:sldId id="271" r:id="rId10"/>
    <p:sldId id="273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FF99FF"/>
    <a:srgbClr val="FF33CC"/>
    <a:srgbClr val="FFFF99"/>
    <a:srgbClr val="FFFF00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0" autoAdjust="0"/>
    <p:restoredTop sz="94524" autoAdjust="0"/>
  </p:normalViewPr>
  <p:slideViewPr>
    <p:cSldViewPr>
      <p:cViewPr>
        <p:scale>
          <a:sx n="140" d="100"/>
          <a:sy n="140" d="100"/>
        </p:scale>
        <p:origin x="-222" y="5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CB5AB76-047F-48A7-902D-3049C1CD6EB0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25051B8-C075-4296-9DBB-436F5B0D7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2093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EDEE8A9F-8EFA-4592-886B-E5EA348D61AE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25FBE4F-EEF0-4030-AA7B-525B72815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9502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AC522FA-19A6-4145-88E1-A8DE0E6D6136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C78246B-4F00-477F-974F-06D20C02A327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CCCC95B-0A7A-4900-9914-7E2E9412B627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94384C-6AA2-4633-B9C1-EAFAA84BC8D9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EA4BBE-8CDF-487B-8EC7-6A81E0CACC3D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1F7DF31-77D6-4577-968E-63866D024DBD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95341-6FB4-4FB7-85B1-24D8BCE800CB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66C51-3584-44BD-BAE6-1CEFB7E685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58F20-9C8F-492A-82E2-18CBDCE9260B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C748E-7917-4553-A35F-629300246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708E3-72F2-4F23-84C4-FD603CE3D10F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80CB3-A189-4352-81F9-980449051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56705-CDC9-40E0-A678-FC379863670B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765AA-7153-44F1-BC03-595AA7B0C1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6F25E-CA4D-4019-A18C-AB7735407354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1D86E-88B5-4998-9F7F-1CCB0C36A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6F978-7960-48E7-BD2A-AB1DE148E46D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10486-25BD-4794-B127-6E550474F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77206-8B8C-46F8-A0B9-0E43C30D501F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F536B-F1F8-4271-9F3B-7B170AD73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89C28-1EF0-4C99-9038-FFB2046B10CE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D2D31-E9EB-4CB5-83BB-5612210D5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104A9-E5EB-48FC-9EEC-9E97DA2ED881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8F68A-C234-4800-8DED-65AE49712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BA582-7EA1-43F8-B4C5-59BE6BECE483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ECDF4-F9C2-4C69-B47A-3584576CC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0E458-632F-416B-9A26-922850CC6A5D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F6940-04AC-46B3-9989-B59B4CF83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2853FE-CFFB-4E8A-BE4E-29C4C167A375}" type="datetimeFigureOut">
              <a:rPr lang="cs-CZ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E463F8-825F-4B67-84D9-16D0D98F8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8" name="Group 20"/>
          <p:cNvGraphicFramePr>
            <a:graphicFrameLocks noGrp="1"/>
          </p:cNvGraphicFramePr>
          <p:nvPr/>
        </p:nvGraphicFramePr>
        <p:xfrm>
          <a:off x="250825" y="2781300"/>
          <a:ext cx="8785225" cy="4057652"/>
        </p:xfrm>
        <a:graphic>
          <a:graphicData uri="http://schemas.openxmlformats.org/drawingml/2006/table">
            <a:tbl>
              <a:tblPr/>
              <a:tblGrid>
                <a:gridCol w="2140158"/>
                <a:gridCol w="6645067"/>
              </a:tblGrid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Lubomíra Moravcová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VY_32_INOVACE_7_PLANIMETRIE_A_STEREOMETRIE_17 Podobnost trojúhelníků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Planimetrie a stereometrie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Sociální činnost,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Veřejnosprávní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činnost, 1.–4. ročník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Věty o podobnosti trojúhelníků – základní popis (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sss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sus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Ssu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5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Věty o podobnosti trojúhelníků – výklad učiva</a:t>
                      </a:r>
                    </a:p>
                  </a:txBody>
                  <a:tcPr marL="91439" marR="91439" marT="45703" marB="4570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73563"/>
          </a:xfrm>
        </p:spPr>
        <p:txBody>
          <a:bodyPr/>
          <a:lstStyle/>
          <a:p>
            <a:r>
              <a:rPr lang="cs-CZ" sz="2400" smtClean="0">
                <a:latin typeface="Arial" charset="0"/>
                <a:cs typeface="Arial" charset="0"/>
              </a:rPr>
              <a:t>Vysvětlení pojmu podobnost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Označení podobnosti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Věty o podobnosti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Charakteristika jednotlivých vět o podobnosti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Koeficient podobnosti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Souvislost mezi shodností a podobností</a:t>
            </a:r>
          </a:p>
          <a:p>
            <a:r>
              <a:rPr lang="cs-CZ" sz="2400" smtClean="0">
                <a:latin typeface="Arial" charset="0"/>
                <a:cs typeface="Arial" charset="0"/>
              </a:rPr>
              <a:t>Otázky k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Podobnost trojúhelníků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Stejně jako u shodnosti i u podobnosti platí, že chceme-li zjistit, zda jsou dva trojúhelníky podobné, stačí porovnat jen některé jejich strany a úhly. </a:t>
            </a: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Označení podobnosti: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                     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∆</a:t>
            </a:r>
            <a:r>
              <a:rPr lang="cs-CZ" sz="28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ABC </a:t>
            </a:r>
            <a:r>
              <a:rPr lang="cs-CZ" sz="28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~</a:t>
            </a: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>
                <a:solidFill>
                  <a:srgbClr val="990033"/>
                </a:solidFill>
                <a:latin typeface="Arial" charset="0"/>
                <a:cs typeface="Arial" charset="0"/>
              </a:rPr>
              <a:t>∆ </a:t>
            </a:r>
            <a:r>
              <a:rPr lang="cs-CZ" sz="28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DEF    </a:t>
            </a:r>
            <a:endParaRPr lang="cs-CZ" sz="2800" i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 podobnosti trojúhelníků mluví tři věty: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ea typeface="+mj-ea"/>
                <a:cs typeface="Arial" pitchFamily="34" charset="0"/>
              </a:rPr>
              <a:t>SSS, SUS, UU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Věta </a:t>
            </a:r>
            <a:r>
              <a:rPr lang="cs-CZ" sz="2800" b="1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sss</a:t>
            </a:r>
            <a:endParaRPr lang="cs-CZ" sz="28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5123" name="TextovéPole 4"/>
          <p:cNvSpPr txBox="1">
            <a:spLocks noChangeArrowheads="1"/>
          </p:cNvSpPr>
          <p:nvPr/>
        </p:nvSpPr>
        <p:spPr bwMode="auto">
          <a:xfrm>
            <a:off x="5795963" y="1700213"/>
            <a:ext cx="2557462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/>
              <a:t>Pokud je ve dvou trojúhelnících poměr dvojic odpovídajících si stran vždy stejný, pak jsou </a:t>
            </a:r>
            <a:r>
              <a:rPr lang="cs-CZ" sz="2400" dirty="0" smtClean="0"/>
              <a:t>podobné.</a:t>
            </a:r>
            <a:endParaRPr lang="cs-CZ" sz="2400" dirty="0"/>
          </a:p>
        </p:txBody>
      </p:sp>
      <p:sp>
        <p:nvSpPr>
          <p:cNvPr id="5124" name="TextovéPole 5"/>
          <p:cNvSpPr txBox="1">
            <a:spLocks noChangeArrowheads="1"/>
          </p:cNvSpPr>
          <p:nvPr/>
        </p:nvSpPr>
        <p:spPr bwMode="auto">
          <a:xfrm>
            <a:off x="2051720" y="5805264"/>
            <a:ext cx="381565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1200" i="1" dirty="0"/>
              <a:t>Obr. 1 Věta  </a:t>
            </a:r>
            <a:r>
              <a:rPr lang="cs-CZ" sz="1200" i="1" dirty="0" err="1"/>
              <a:t>sss</a:t>
            </a:r>
            <a:r>
              <a:rPr lang="cs-CZ" sz="1200" i="1" dirty="0"/>
              <a:t> o podobnosti trojúhelníků</a:t>
            </a:r>
          </a:p>
        </p:txBody>
      </p:sp>
      <p:sp>
        <p:nvSpPr>
          <p:cNvPr id="2" name="Pravoúhlý trojúhelník 1"/>
          <p:cNvSpPr/>
          <p:nvPr/>
        </p:nvSpPr>
        <p:spPr>
          <a:xfrm rot="20400184">
            <a:off x="3571875" y="1196975"/>
            <a:ext cx="1343025" cy="4043363"/>
          </a:xfrm>
          <a:custGeom>
            <a:avLst/>
            <a:gdLst>
              <a:gd name="connsiteX0" fmla="*/ 0 w 838504"/>
              <a:gd name="connsiteY0" fmla="*/ 1265729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0 w 838504"/>
              <a:gd name="connsiteY3" fmla="*/ 1265729 h 1265729"/>
              <a:gd name="connsiteX0" fmla="*/ 167830 w 838504"/>
              <a:gd name="connsiteY0" fmla="*/ 942745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167830 w 838504"/>
              <a:gd name="connsiteY3" fmla="*/ 942745 h 1265729"/>
              <a:gd name="connsiteX0" fmla="*/ 167830 w 562305"/>
              <a:gd name="connsiteY0" fmla="*/ 942745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167830 w 562305"/>
              <a:gd name="connsiteY3" fmla="*/ 942745 h 1650924"/>
              <a:gd name="connsiteX0" fmla="*/ 38355 w 562305"/>
              <a:gd name="connsiteY0" fmla="*/ 1273498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38355 w 562305"/>
              <a:gd name="connsiteY3" fmla="*/ 1273498 h 1650924"/>
              <a:gd name="connsiteX0" fmla="*/ 38355 w 575490"/>
              <a:gd name="connsiteY0" fmla="*/ 1273498 h 1879658"/>
              <a:gd name="connsiteX1" fmla="*/ 0 w 575490"/>
              <a:gd name="connsiteY1" fmla="*/ 0 h 1879658"/>
              <a:gd name="connsiteX2" fmla="*/ 575490 w 575490"/>
              <a:gd name="connsiteY2" fmla="*/ 1879658 h 1879658"/>
              <a:gd name="connsiteX3" fmla="*/ 38355 w 575490"/>
              <a:gd name="connsiteY3" fmla="*/ 1273498 h 1879658"/>
              <a:gd name="connsiteX0" fmla="*/ 0 w 626994"/>
              <a:gd name="connsiteY0" fmla="*/ 1269932 h 1879658"/>
              <a:gd name="connsiteX1" fmla="*/ 51504 w 626994"/>
              <a:gd name="connsiteY1" fmla="*/ 0 h 1879658"/>
              <a:gd name="connsiteX2" fmla="*/ 626994 w 626994"/>
              <a:gd name="connsiteY2" fmla="*/ 1879658 h 1879658"/>
              <a:gd name="connsiteX3" fmla="*/ 0 w 626994"/>
              <a:gd name="connsiteY3" fmla="*/ 1269932 h 1879658"/>
              <a:gd name="connsiteX0" fmla="*/ 0 w 799565"/>
              <a:gd name="connsiteY0" fmla="*/ 1269932 h 2459174"/>
              <a:gd name="connsiteX1" fmla="*/ 51504 w 799565"/>
              <a:gd name="connsiteY1" fmla="*/ 0 h 2459174"/>
              <a:gd name="connsiteX2" fmla="*/ 799565 w 799565"/>
              <a:gd name="connsiteY2" fmla="*/ 2459174 h 2459174"/>
              <a:gd name="connsiteX3" fmla="*/ 0 w 799565"/>
              <a:gd name="connsiteY3" fmla="*/ 1269932 h 2459174"/>
              <a:gd name="connsiteX0" fmla="*/ 0 w 757308"/>
              <a:gd name="connsiteY0" fmla="*/ 1269932 h 2370312"/>
              <a:gd name="connsiteX1" fmla="*/ 51504 w 757308"/>
              <a:gd name="connsiteY1" fmla="*/ 0 h 2370312"/>
              <a:gd name="connsiteX2" fmla="*/ 757308 w 757308"/>
              <a:gd name="connsiteY2" fmla="*/ 2370312 h 2370312"/>
              <a:gd name="connsiteX3" fmla="*/ 0 w 757308"/>
              <a:gd name="connsiteY3" fmla="*/ 1269932 h 2370312"/>
              <a:gd name="connsiteX0" fmla="*/ 0 w 842724"/>
              <a:gd name="connsiteY0" fmla="*/ 1291321 h 2370312"/>
              <a:gd name="connsiteX1" fmla="*/ 136920 w 842724"/>
              <a:gd name="connsiteY1" fmla="*/ 0 h 2370312"/>
              <a:gd name="connsiteX2" fmla="*/ 842724 w 842724"/>
              <a:gd name="connsiteY2" fmla="*/ 2370312 h 2370312"/>
              <a:gd name="connsiteX3" fmla="*/ 0 w 842724"/>
              <a:gd name="connsiteY3" fmla="*/ 1291321 h 2370312"/>
              <a:gd name="connsiteX0" fmla="*/ 0 w 812237"/>
              <a:gd name="connsiteY0" fmla="*/ 1291321 h 2304249"/>
              <a:gd name="connsiteX1" fmla="*/ 136920 w 812237"/>
              <a:gd name="connsiteY1" fmla="*/ 0 h 2304249"/>
              <a:gd name="connsiteX2" fmla="*/ 812237 w 812237"/>
              <a:gd name="connsiteY2" fmla="*/ 2304249 h 2304249"/>
              <a:gd name="connsiteX3" fmla="*/ 0 w 812237"/>
              <a:gd name="connsiteY3" fmla="*/ 1291321 h 2304249"/>
              <a:gd name="connsiteX0" fmla="*/ 0 w 822357"/>
              <a:gd name="connsiteY0" fmla="*/ 1605703 h 2304249"/>
              <a:gd name="connsiteX1" fmla="*/ 147040 w 822357"/>
              <a:gd name="connsiteY1" fmla="*/ 0 h 2304249"/>
              <a:gd name="connsiteX2" fmla="*/ 822357 w 822357"/>
              <a:gd name="connsiteY2" fmla="*/ 2304249 h 2304249"/>
              <a:gd name="connsiteX3" fmla="*/ 0 w 822357"/>
              <a:gd name="connsiteY3" fmla="*/ 1605703 h 2304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357" h="2304249">
                <a:moveTo>
                  <a:pt x="0" y="1605703"/>
                </a:moveTo>
                <a:lnTo>
                  <a:pt x="147040" y="0"/>
                </a:lnTo>
                <a:lnTo>
                  <a:pt x="822357" y="2304249"/>
                </a:lnTo>
                <a:lnTo>
                  <a:pt x="0" y="1605703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ln w="12700">
                <a:solidFill>
                  <a:schemeClr val="tx1"/>
                </a:solidFill>
              </a:ln>
            </a:endParaRPr>
          </a:p>
        </p:txBody>
      </p:sp>
      <p:sp>
        <p:nvSpPr>
          <p:cNvPr id="5127" name="TextovéPole 8"/>
          <p:cNvSpPr txBox="1">
            <a:spLocks noChangeArrowheads="1"/>
          </p:cNvSpPr>
          <p:nvPr/>
        </p:nvSpPr>
        <p:spPr bwMode="auto">
          <a:xfrm>
            <a:off x="3240088" y="3235325"/>
            <a:ext cx="3952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b´</a:t>
            </a:r>
          </a:p>
        </p:txBody>
      </p:sp>
      <p:sp>
        <p:nvSpPr>
          <p:cNvPr id="5128" name="TextovéPole 13"/>
          <p:cNvSpPr txBox="1">
            <a:spLocks noChangeArrowheads="1"/>
          </p:cNvSpPr>
          <p:nvPr/>
        </p:nvSpPr>
        <p:spPr bwMode="auto">
          <a:xfrm>
            <a:off x="4319588" y="2670175"/>
            <a:ext cx="396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/>
              <a:t>a´</a:t>
            </a:r>
          </a:p>
        </p:txBody>
      </p:sp>
      <p:sp>
        <p:nvSpPr>
          <p:cNvPr id="5129" name="TextovéPole 14"/>
          <p:cNvSpPr txBox="1">
            <a:spLocks noChangeArrowheads="1"/>
          </p:cNvSpPr>
          <p:nvPr/>
        </p:nvSpPr>
        <p:spPr bwMode="auto">
          <a:xfrm>
            <a:off x="1435100" y="1773238"/>
            <a:ext cx="396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b</a:t>
            </a:r>
          </a:p>
        </p:txBody>
      </p:sp>
      <p:sp>
        <p:nvSpPr>
          <p:cNvPr id="5130" name="TextovéPole 15"/>
          <p:cNvSpPr txBox="1">
            <a:spLocks noChangeArrowheads="1"/>
          </p:cNvSpPr>
          <p:nvPr/>
        </p:nvSpPr>
        <p:spPr bwMode="auto">
          <a:xfrm>
            <a:off x="468313" y="2411413"/>
            <a:ext cx="395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c</a:t>
            </a:r>
          </a:p>
        </p:txBody>
      </p:sp>
      <p:sp>
        <p:nvSpPr>
          <p:cNvPr id="5131" name="TextovéPole 16"/>
          <p:cNvSpPr txBox="1">
            <a:spLocks noChangeArrowheads="1"/>
          </p:cNvSpPr>
          <p:nvPr/>
        </p:nvSpPr>
        <p:spPr bwMode="auto">
          <a:xfrm>
            <a:off x="1382713" y="2755900"/>
            <a:ext cx="395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/>
              <a:t>a</a:t>
            </a:r>
          </a:p>
        </p:txBody>
      </p:sp>
      <p:sp>
        <p:nvSpPr>
          <p:cNvPr id="18" name="Pravoúhlý trojúhelník 1"/>
          <p:cNvSpPr/>
          <p:nvPr/>
        </p:nvSpPr>
        <p:spPr>
          <a:xfrm rot="4769866">
            <a:off x="1312069" y="1323181"/>
            <a:ext cx="787400" cy="2370138"/>
          </a:xfrm>
          <a:custGeom>
            <a:avLst/>
            <a:gdLst>
              <a:gd name="connsiteX0" fmla="*/ 0 w 838504"/>
              <a:gd name="connsiteY0" fmla="*/ 1265729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0 w 838504"/>
              <a:gd name="connsiteY3" fmla="*/ 1265729 h 1265729"/>
              <a:gd name="connsiteX0" fmla="*/ 167830 w 838504"/>
              <a:gd name="connsiteY0" fmla="*/ 942745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167830 w 838504"/>
              <a:gd name="connsiteY3" fmla="*/ 942745 h 1265729"/>
              <a:gd name="connsiteX0" fmla="*/ 167830 w 562305"/>
              <a:gd name="connsiteY0" fmla="*/ 942745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167830 w 562305"/>
              <a:gd name="connsiteY3" fmla="*/ 942745 h 1650924"/>
              <a:gd name="connsiteX0" fmla="*/ 38355 w 562305"/>
              <a:gd name="connsiteY0" fmla="*/ 1273498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38355 w 562305"/>
              <a:gd name="connsiteY3" fmla="*/ 1273498 h 1650924"/>
              <a:gd name="connsiteX0" fmla="*/ 38355 w 575490"/>
              <a:gd name="connsiteY0" fmla="*/ 1273498 h 1879658"/>
              <a:gd name="connsiteX1" fmla="*/ 0 w 575490"/>
              <a:gd name="connsiteY1" fmla="*/ 0 h 1879658"/>
              <a:gd name="connsiteX2" fmla="*/ 575490 w 575490"/>
              <a:gd name="connsiteY2" fmla="*/ 1879658 h 1879658"/>
              <a:gd name="connsiteX3" fmla="*/ 38355 w 575490"/>
              <a:gd name="connsiteY3" fmla="*/ 1273498 h 1879658"/>
              <a:gd name="connsiteX0" fmla="*/ 0 w 626994"/>
              <a:gd name="connsiteY0" fmla="*/ 1269932 h 1879658"/>
              <a:gd name="connsiteX1" fmla="*/ 51504 w 626994"/>
              <a:gd name="connsiteY1" fmla="*/ 0 h 1879658"/>
              <a:gd name="connsiteX2" fmla="*/ 626994 w 626994"/>
              <a:gd name="connsiteY2" fmla="*/ 1879658 h 1879658"/>
              <a:gd name="connsiteX3" fmla="*/ 0 w 626994"/>
              <a:gd name="connsiteY3" fmla="*/ 1269932 h 1879658"/>
              <a:gd name="connsiteX0" fmla="*/ 0 w 799565"/>
              <a:gd name="connsiteY0" fmla="*/ 1269932 h 2459174"/>
              <a:gd name="connsiteX1" fmla="*/ 51504 w 799565"/>
              <a:gd name="connsiteY1" fmla="*/ 0 h 2459174"/>
              <a:gd name="connsiteX2" fmla="*/ 799565 w 799565"/>
              <a:gd name="connsiteY2" fmla="*/ 2459174 h 2459174"/>
              <a:gd name="connsiteX3" fmla="*/ 0 w 799565"/>
              <a:gd name="connsiteY3" fmla="*/ 1269932 h 2459174"/>
              <a:gd name="connsiteX0" fmla="*/ 0 w 757308"/>
              <a:gd name="connsiteY0" fmla="*/ 1269932 h 2370312"/>
              <a:gd name="connsiteX1" fmla="*/ 51504 w 757308"/>
              <a:gd name="connsiteY1" fmla="*/ 0 h 2370312"/>
              <a:gd name="connsiteX2" fmla="*/ 757308 w 757308"/>
              <a:gd name="connsiteY2" fmla="*/ 2370312 h 2370312"/>
              <a:gd name="connsiteX3" fmla="*/ 0 w 757308"/>
              <a:gd name="connsiteY3" fmla="*/ 1269932 h 2370312"/>
              <a:gd name="connsiteX0" fmla="*/ 0 w 842724"/>
              <a:gd name="connsiteY0" fmla="*/ 1291321 h 2370312"/>
              <a:gd name="connsiteX1" fmla="*/ 136920 w 842724"/>
              <a:gd name="connsiteY1" fmla="*/ 0 h 2370312"/>
              <a:gd name="connsiteX2" fmla="*/ 842724 w 842724"/>
              <a:gd name="connsiteY2" fmla="*/ 2370312 h 2370312"/>
              <a:gd name="connsiteX3" fmla="*/ 0 w 842724"/>
              <a:gd name="connsiteY3" fmla="*/ 1291321 h 2370312"/>
              <a:gd name="connsiteX0" fmla="*/ 0 w 812237"/>
              <a:gd name="connsiteY0" fmla="*/ 1291321 h 2304249"/>
              <a:gd name="connsiteX1" fmla="*/ 136920 w 812237"/>
              <a:gd name="connsiteY1" fmla="*/ 0 h 2304249"/>
              <a:gd name="connsiteX2" fmla="*/ 812237 w 812237"/>
              <a:gd name="connsiteY2" fmla="*/ 2304249 h 2304249"/>
              <a:gd name="connsiteX3" fmla="*/ 0 w 812237"/>
              <a:gd name="connsiteY3" fmla="*/ 1291321 h 2304249"/>
              <a:gd name="connsiteX0" fmla="*/ 0 w 822357"/>
              <a:gd name="connsiteY0" fmla="*/ 1605703 h 2304249"/>
              <a:gd name="connsiteX1" fmla="*/ 147040 w 822357"/>
              <a:gd name="connsiteY1" fmla="*/ 0 h 2304249"/>
              <a:gd name="connsiteX2" fmla="*/ 822357 w 822357"/>
              <a:gd name="connsiteY2" fmla="*/ 2304249 h 2304249"/>
              <a:gd name="connsiteX3" fmla="*/ 0 w 822357"/>
              <a:gd name="connsiteY3" fmla="*/ 1605703 h 2304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357" h="2304249">
                <a:moveTo>
                  <a:pt x="0" y="1605703"/>
                </a:moveTo>
                <a:lnTo>
                  <a:pt x="147040" y="0"/>
                </a:lnTo>
                <a:lnTo>
                  <a:pt x="822357" y="2304249"/>
                </a:lnTo>
                <a:lnTo>
                  <a:pt x="0" y="1605703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ln w="12700">
                <a:solidFill>
                  <a:schemeClr val="tx1"/>
                </a:solidFill>
              </a:ln>
            </a:endParaRPr>
          </a:p>
        </p:txBody>
      </p:sp>
      <p:sp>
        <p:nvSpPr>
          <p:cNvPr id="5133" name="TextovéPole 15"/>
          <p:cNvSpPr txBox="1">
            <a:spLocks noChangeArrowheads="1"/>
          </p:cNvSpPr>
          <p:nvPr/>
        </p:nvSpPr>
        <p:spPr bwMode="auto">
          <a:xfrm>
            <a:off x="4284663" y="4652963"/>
            <a:ext cx="395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c´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3573016"/>
                <a:ext cx="1800200" cy="491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573016"/>
                <a:ext cx="1800200" cy="491288"/>
              </a:xfrm>
              <a:prstGeom prst="rect">
                <a:avLst/>
              </a:prstGeom>
              <a:blipFill rotWithShape="1">
                <a:blip r:embed="rId3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Věta sus</a:t>
            </a:r>
          </a:p>
        </p:txBody>
      </p:sp>
      <p:sp>
        <p:nvSpPr>
          <p:cNvPr id="6147" name="TextovéPole 4"/>
          <p:cNvSpPr txBox="1">
            <a:spLocks noChangeArrowheads="1"/>
          </p:cNvSpPr>
          <p:nvPr/>
        </p:nvSpPr>
        <p:spPr bwMode="auto">
          <a:xfrm>
            <a:off x="5580063" y="1557338"/>
            <a:ext cx="2952750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Pokud je ve dvou trojúhelnících poměr dvou dvojic odpovídajících si stran stejný a shodují-li se v úhlu jimi sevřeným, pak jsou podobné.</a:t>
            </a:r>
          </a:p>
        </p:txBody>
      </p:sp>
      <p:sp>
        <p:nvSpPr>
          <p:cNvPr id="6148" name="Obdélník 1"/>
          <p:cNvSpPr>
            <a:spLocks noChangeArrowheads="1"/>
          </p:cNvSpPr>
          <p:nvPr/>
        </p:nvSpPr>
        <p:spPr bwMode="auto">
          <a:xfrm>
            <a:off x="611560" y="5661248"/>
            <a:ext cx="4751784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cs-CZ" sz="1200" i="1" dirty="0"/>
              <a:t>Obr. 2 Věta </a:t>
            </a:r>
            <a:r>
              <a:rPr lang="cs-CZ" sz="1200" i="1" dirty="0" err="1"/>
              <a:t>sus</a:t>
            </a:r>
            <a:r>
              <a:rPr lang="cs-CZ" sz="1200" i="1" dirty="0"/>
              <a:t> o podobnosti trojúhelníků</a:t>
            </a:r>
          </a:p>
        </p:txBody>
      </p:sp>
      <p:grpSp>
        <p:nvGrpSpPr>
          <p:cNvPr id="6149" name="Skupina 14"/>
          <p:cNvGrpSpPr>
            <a:grpSpLocks/>
          </p:cNvGrpSpPr>
          <p:nvPr/>
        </p:nvGrpSpPr>
        <p:grpSpPr bwMode="auto">
          <a:xfrm>
            <a:off x="2268538" y="1125538"/>
            <a:ext cx="3744912" cy="4137025"/>
            <a:chOff x="1529323" y="504000"/>
            <a:chExt cx="3746345" cy="4138159"/>
          </a:xfrm>
        </p:grpSpPr>
        <p:sp>
          <p:nvSpPr>
            <p:cNvPr id="8" name="Výseč 7"/>
            <p:cNvSpPr/>
            <p:nvPr/>
          </p:nvSpPr>
          <p:spPr>
            <a:xfrm rot="5724371">
              <a:off x="3006386" y="503877"/>
              <a:ext cx="2269159" cy="2269405"/>
            </a:xfrm>
            <a:prstGeom prst="pie">
              <a:avLst>
                <a:gd name="adj1" fmla="val 417483"/>
                <a:gd name="adj2" fmla="val 2188245"/>
              </a:avLst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Pravoúhlý trojúhelník 1"/>
            <p:cNvSpPr/>
            <p:nvPr/>
          </p:nvSpPr>
          <p:spPr>
            <a:xfrm rot="20400184">
              <a:off x="1529323" y="2088759"/>
              <a:ext cx="3144453" cy="2553400"/>
            </a:xfrm>
            <a:custGeom>
              <a:avLst/>
              <a:gdLst>
                <a:gd name="connsiteX0" fmla="*/ 0 w 838504"/>
                <a:gd name="connsiteY0" fmla="*/ 1265729 h 1265729"/>
                <a:gd name="connsiteX1" fmla="*/ 0 w 838504"/>
                <a:gd name="connsiteY1" fmla="*/ 0 h 1265729"/>
                <a:gd name="connsiteX2" fmla="*/ 838504 w 838504"/>
                <a:gd name="connsiteY2" fmla="*/ 1265729 h 1265729"/>
                <a:gd name="connsiteX3" fmla="*/ 0 w 838504"/>
                <a:gd name="connsiteY3" fmla="*/ 1265729 h 1265729"/>
                <a:gd name="connsiteX0" fmla="*/ 167830 w 838504"/>
                <a:gd name="connsiteY0" fmla="*/ 942745 h 1265729"/>
                <a:gd name="connsiteX1" fmla="*/ 0 w 838504"/>
                <a:gd name="connsiteY1" fmla="*/ 0 h 1265729"/>
                <a:gd name="connsiteX2" fmla="*/ 838504 w 838504"/>
                <a:gd name="connsiteY2" fmla="*/ 1265729 h 1265729"/>
                <a:gd name="connsiteX3" fmla="*/ 167830 w 838504"/>
                <a:gd name="connsiteY3" fmla="*/ 942745 h 1265729"/>
                <a:gd name="connsiteX0" fmla="*/ 167830 w 562305"/>
                <a:gd name="connsiteY0" fmla="*/ 942745 h 1650924"/>
                <a:gd name="connsiteX1" fmla="*/ 0 w 562305"/>
                <a:gd name="connsiteY1" fmla="*/ 0 h 1650924"/>
                <a:gd name="connsiteX2" fmla="*/ 562305 w 562305"/>
                <a:gd name="connsiteY2" fmla="*/ 1650924 h 1650924"/>
                <a:gd name="connsiteX3" fmla="*/ 167830 w 562305"/>
                <a:gd name="connsiteY3" fmla="*/ 942745 h 1650924"/>
                <a:gd name="connsiteX0" fmla="*/ 38355 w 562305"/>
                <a:gd name="connsiteY0" fmla="*/ 1273498 h 1650924"/>
                <a:gd name="connsiteX1" fmla="*/ 0 w 562305"/>
                <a:gd name="connsiteY1" fmla="*/ 0 h 1650924"/>
                <a:gd name="connsiteX2" fmla="*/ 562305 w 562305"/>
                <a:gd name="connsiteY2" fmla="*/ 1650924 h 1650924"/>
                <a:gd name="connsiteX3" fmla="*/ 38355 w 562305"/>
                <a:gd name="connsiteY3" fmla="*/ 1273498 h 1650924"/>
                <a:gd name="connsiteX0" fmla="*/ 38355 w 575490"/>
                <a:gd name="connsiteY0" fmla="*/ 1273498 h 1879658"/>
                <a:gd name="connsiteX1" fmla="*/ 0 w 575490"/>
                <a:gd name="connsiteY1" fmla="*/ 0 h 1879658"/>
                <a:gd name="connsiteX2" fmla="*/ 575490 w 575490"/>
                <a:gd name="connsiteY2" fmla="*/ 1879658 h 1879658"/>
                <a:gd name="connsiteX3" fmla="*/ 38355 w 575490"/>
                <a:gd name="connsiteY3" fmla="*/ 1273498 h 1879658"/>
                <a:gd name="connsiteX0" fmla="*/ 0 w 626994"/>
                <a:gd name="connsiteY0" fmla="*/ 1269932 h 1879658"/>
                <a:gd name="connsiteX1" fmla="*/ 51504 w 626994"/>
                <a:gd name="connsiteY1" fmla="*/ 0 h 1879658"/>
                <a:gd name="connsiteX2" fmla="*/ 626994 w 626994"/>
                <a:gd name="connsiteY2" fmla="*/ 1879658 h 1879658"/>
                <a:gd name="connsiteX3" fmla="*/ 0 w 626994"/>
                <a:gd name="connsiteY3" fmla="*/ 1269932 h 1879658"/>
                <a:gd name="connsiteX0" fmla="*/ 0 w 799565"/>
                <a:gd name="connsiteY0" fmla="*/ 1269932 h 2459174"/>
                <a:gd name="connsiteX1" fmla="*/ 51504 w 799565"/>
                <a:gd name="connsiteY1" fmla="*/ 0 h 2459174"/>
                <a:gd name="connsiteX2" fmla="*/ 799565 w 799565"/>
                <a:gd name="connsiteY2" fmla="*/ 2459174 h 2459174"/>
                <a:gd name="connsiteX3" fmla="*/ 0 w 799565"/>
                <a:gd name="connsiteY3" fmla="*/ 1269932 h 2459174"/>
                <a:gd name="connsiteX0" fmla="*/ 0 w 757308"/>
                <a:gd name="connsiteY0" fmla="*/ 1269932 h 2370312"/>
                <a:gd name="connsiteX1" fmla="*/ 51504 w 757308"/>
                <a:gd name="connsiteY1" fmla="*/ 0 h 2370312"/>
                <a:gd name="connsiteX2" fmla="*/ 757308 w 757308"/>
                <a:gd name="connsiteY2" fmla="*/ 2370312 h 2370312"/>
                <a:gd name="connsiteX3" fmla="*/ 0 w 757308"/>
                <a:gd name="connsiteY3" fmla="*/ 1269932 h 2370312"/>
                <a:gd name="connsiteX0" fmla="*/ 0 w 842724"/>
                <a:gd name="connsiteY0" fmla="*/ 1291321 h 2370312"/>
                <a:gd name="connsiteX1" fmla="*/ 136920 w 842724"/>
                <a:gd name="connsiteY1" fmla="*/ 0 h 2370312"/>
                <a:gd name="connsiteX2" fmla="*/ 842724 w 842724"/>
                <a:gd name="connsiteY2" fmla="*/ 2370312 h 2370312"/>
                <a:gd name="connsiteX3" fmla="*/ 0 w 842724"/>
                <a:gd name="connsiteY3" fmla="*/ 1291321 h 2370312"/>
                <a:gd name="connsiteX0" fmla="*/ 0 w 812237"/>
                <a:gd name="connsiteY0" fmla="*/ 1291321 h 2304249"/>
                <a:gd name="connsiteX1" fmla="*/ 136920 w 812237"/>
                <a:gd name="connsiteY1" fmla="*/ 0 h 2304249"/>
                <a:gd name="connsiteX2" fmla="*/ 812237 w 812237"/>
                <a:gd name="connsiteY2" fmla="*/ 2304249 h 2304249"/>
                <a:gd name="connsiteX3" fmla="*/ 0 w 812237"/>
                <a:gd name="connsiteY3" fmla="*/ 1291321 h 2304249"/>
                <a:gd name="connsiteX0" fmla="*/ 0 w 822357"/>
                <a:gd name="connsiteY0" fmla="*/ 1605703 h 2304249"/>
                <a:gd name="connsiteX1" fmla="*/ 147040 w 822357"/>
                <a:gd name="connsiteY1" fmla="*/ 0 h 2304249"/>
                <a:gd name="connsiteX2" fmla="*/ 822357 w 822357"/>
                <a:gd name="connsiteY2" fmla="*/ 2304249 h 2304249"/>
                <a:gd name="connsiteX3" fmla="*/ 0 w 822357"/>
                <a:gd name="connsiteY3" fmla="*/ 1605703 h 2304249"/>
                <a:gd name="connsiteX0" fmla="*/ 0 w 2010270"/>
                <a:gd name="connsiteY0" fmla="*/ 1349454 h 2304249"/>
                <a:gd name="connsiteX1" fmla="*/ 1334953 w 2010270"/>
                <a:gd name="connsiteY1" fmla="*/ 0 h 2304249"/>
                <a:gd name="connsiteX2" fmla="*/ 2010270 w 2010270"/>
                <a:gd name="connsiteY2" fmla="*/ 2304249 h 2304249"/>
                <a:gd name="connsiteX3" fmla="*/ 0 w 2010270"/>
                <a:gd name="connsiteY3" fmla="*/ 1349454 h 2304249"/>
                <a:gd name="connsiteX0" fmla="*/ 0 w 1334953"/>
                <a:gd name="connsiteY0" fmla="*/ 1349454 h 1644150"/>
                <a:gd name="connsiteX1" fmla="*/ 1334953 w 1334953"/>
                <a:gd name="connsiteY1" fmla="*/ 0 h 1644150"/>
                <a:gd name="connsiteX2" fmla="*/ 870103 w 1334953"/>
                <a:gd name="connsiteY2" fmla="*/ 1644150 h 1644150"/>
                <a:gd name="connsiteX3" fmla="*/ 0 w 1334953"/>
                <a:gd name="connsiteY3" fmla="*/ 1349454 h 1644150"/>
                <a:gd name="connsiteX0" fmla="*/ 0 w 1804692"/>
                <a:gd name="connsiteY0" fmla="*/ 1135526 h 1430222"/>
                <a:gd name="connsiteX1" fmla="*/ 1804692 w 1804692"/>
                <a:gd name="connsiteY1" fmla="*/ 0 h 1430222"/>
                <a:gd name="connsiteX2" fmla="*/ 870103 w 1804692"/>
                <a:gd name="connsiteY2" fmla="*/ 1430222 h 1430222"/>
                <a:gd name="connsiteX3" fmla="*/ 0 w 1804692"/>
                <a:gd name="connsiteY3" fmla="*/ 1135526 h 1430222"/>
                <a:gd name="connsiteX0" fmla="*/ 0 w 1938137"/>
                <a:gd name="connsiteY0" fmla="*/ 919397 h 1214093"/>
                <a:gd name="connsiteX1" fmla="*/ 1938137 w 1938137"/>
                <a:gd name="connsiteY1" fmla="*/ 0 h 1214093"/>
                <a:gd name="connsiteX2" fmla="*/ 870103 w 1938137"/>
                <a:gd name="connsiteY2" fmla="*/ 1214093 h 1214093"/>
                <a:gd name="connsiteX3" fmla="*/ 0 w 1938137"/>
                <a:gd name="connsiteY3" fmla="*/ 919397 h 1214093"/>
                <a:gd name="connsiteX0" fmla="*/ 0 w 1938137"/>
                <a:gd name="connsiteY0" fmla="*/ 919397 h 1423938"/>
                <a:gd name="connsiteX1" fmla="*/ 1938137 w 1938137"/>
                <a:gd name="connsiteY1" fmla="*/ 0 h 1423938"/>
                <a:gd name="connsiteX2" fmla="*/ 967092 w 1938137"/>
                <a:gd name="connsiteY2" fmla="*/ 1423938 h 1423938"/>
                <a:gd name="connsiteX3" fmla="*/ 0 w 1938137"/>
                <a:gd name="connsiteY3" fmla="*/ 919397 h 1423938"/>
                <a:gd name="connsiteX0" fmla="*/ 0 w 1886235"/>
                <a:gd name="connsiteY0" fmla="*/ 943294 h 1423938"/>
                <a:gd name="connsiteX1" fmla="*/ 1886235 w 1886235"/>
                <a:gd name="connsiteY1" fmla="*/ 0 h 1423938"/>
                <a:gd name="connsiteX2" fmla="*/ 915190 w 1886235"/>
                <a:gd name="connsiteY2" fmla="*/ 1423938 h 1423938"/>
                <a:gd name="connsiteX3" fmla="*/ 0 w 1886235"/>
                <a:gd name="connsiteY3" fmla="*/ 943294 h 14239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86235" h="1423938">
                  <a:moveTo>
                    <a:pt x="0" y="943294"/>
                  </a:moveTo>
                  <a:lnTo>
                    <a:pt x="1886235" y="0"/>
                  </a:lnTo>
                  <a:lnTo>
                    <a:pt x="915190" y="1423938"/>
                  </a:lnTo>
                  <a:lnTo>
                    <a:pt x="0" y="943294"/>
                  </a:lnTo>
                  <a:close/>
                </a:path>
              </a:pathLst>
            </a:cu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ln w="12700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6158" name="TextovéPole 8"/>
            <p:cNvSpPr txBox="1">
              <a:spLocks noChangeArrowheads="1"/>
            </p:cNvSpPr>
            <p:nvPr/>
          </p:nvSpPr>
          <p:spPr bwMode="auto">
            <a:xfrm>
              <a:off x="3563888" y="2276872"/>
              <a:ext cx="50405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i="1"/>
                <a:t>α</a:t>
              </a:r>
              <a:r>
                <a:rPr lang="cs-CZ" i="1"/>
                <a:t>´</a:t>
              </a:r>
            </a:p>
          </p:txBody>
        </p:sp>
        <p:sp>
          <p:nvSpPr>
            <p:cNvPr id="6159" name="TextovéPole 9"/>
            <p:cNvSpPr txBox="1">
              <a:spLocks noChangeArrowheads="1"/>
            </p:cNvSpPr>
            <p:nvPr/>
          </p:nvSpPr>
          <p:spPr bwMode="auto">
            <a:xfrm>
              <a:off x="2267744" y="2852936"/>
              <a:ext cx="50405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i="1"/>
                <a:t>b´</a:t>
              </a:r>
            </a:p>
          </p:txBody>
        </p:sp>
        <p:sp>
          <p:nvSpPr>
            <p:cNvPr id="6160" name="TextovéPole 10"/>
            <p:cNvSpPr txBox="1">
              <a:spLocks noChangeArrowheads="1"/>
            </p:cNvSpPr>
            <p:nvPr/>
          </p:nvSpPr>
          <p:spPr bwMode="auto">
            <a:xfrm>
              <a:off x="3851920" y="3429000"/>
              <a:ext cx="50405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i="1"/>
                <a:t>a´</a:t>
              </a:r>
            </a:p>
          </p:txBody>
        </p:sp>
      </p:grpSp>
      <p:sp>
        <p:nvSpPr>
          <p:cNvPr id="23" name="Výseč 22"/>
          <p:cNvSpPr/>
          <p:nvPr/>
        </p:nvSpPr>
        <p:spPr>
          <a:xfrm rot="13080041">
            <a:off x="1416050" y="3076575"/>
            <a:ext cx="1676400" cy="1768475"/>
          </a:xfrm>
          <a:prstGeom prst="pie">
            <a:avLst>
              <a:gd name="adj1" fmla="val 417483"/>
              <a:gd name="adj2" fmla="val 2328030"/>
            </a:avLst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Pravoúhlý trojúhelník 1"/>
          <p:cNvSpPr/>
          <p:nvPr/>
        </p:nvSpPr>
        <p:spPr>
          <a:xfrm rot="6155854">
            <a:off x="392113" y="1649413"/>
            <a:ext cx="2449512" cy="1884362"/>
          </a:xfrm>
          <a:custGeom>
            <a:avLst/>
            <a:gdLst>
              <a:gd name="connsiteX0" fmla="*/ 0 w 838504"/>
              <a:gd name="connsiteY0" fmla="*/ 1265729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0 w 838504"/>
              <a:gd name="connsiteY3" fmla="*/ 1265729 h 1265729"/>
              <a:gd name="connsiteX0" fmla="*/ 167830 w 838504"/>
              <a:gd name="connsiteY0" fmla="*/ 942745 h 1265729"/>
              <a:gd name="connsiteX1" fmla="*/ 0 w 838504"/>
              <a:gd name="connsiteY1" fmla="*/ 0 h 1265729"/>
              <a:gd name="connsiteX2" fmla="*/ 838504 w 838504"/>
              <a:gd name="connsiteY2" fmla="*/ 1265729 h 1265729"/>
              <a:gd name="connsiteX3" fmla="*/ 167830 w 838504"/>
              <a:gd name="connsiteY3" fmla="*/ 942745 h 1265729"/>
              <a:gd name="connsiteX0" fmla="*/ 167830 w 562305"/>
              <a:gd name="connsiteY0" fmla="*/ 942745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167830 w 562305"/>
              <a:gd name="connsiteY3" fmla="*/ 942745 h 1650924"/>
              <a:gd name="connsiteX0" fmla="*/ 38355 w 562305"/>
              <a:gd name="connsiteY0" fmla="*/ 1273498 h 1650924"/>
              <a:gd name="connsiteX1" fmla="*/ 0 w 562305"/>
              <a:gd name="connsiteY1" fmla="*/ 0 h 1650924"/>
              <a:gd name="connsiteX2" fmla="*/ 562305 w 562305"/>
              <a:gd name="connsiteY2" fmla="*/ 1650924 h 1650924"/>
              <a:gd name="connsiteX3" fmla="*/ 38355 w 562305"/>
              <a:gd name="connsiteY3" fmla="*/ 1273498 h 1650924"/>
              <a:gd name="connsiteX0" fmla="*/ 38355 w 575490"/>
              <a:gd name="connsiteY0" fmla="*/ 1273498 h 1879658"/>
              <a:gd name="connsiteX1" fmla="*/ 0 w 575490"/>
              <a:gd name="connsiteY1" fmla="*/ 0 h 1879658"/>
              <a:gd name="connsiteX2" fmla="*/ 575490 w 575490"/>
              <a:gd name="connsiteY2" fmla="*/ 1879658 h 1879658"/>
              <a:gd name="connsiteX3" fmla="*/ 38355 w 575490"/>
              <a:gd name="connsiteY3" fmla="*/ 1273498 h 1879658"/>
              <a:gd name="connsiteX0" fmla="*/ 0 w 626994"/>
              <a:gd name="connsiteY0" fmla="*/ 1269932 h 1879658"/>
              <a:gd name="connsiteX1" fmla="*/ 51504 w 626994"/>
              <a:gd name="connsiteY1" fmla="*/ 0 h 1879658"/>
              <a:gd name="connsiteX2" fmla="*/ 626994 w 626994"/>
              <a:gd name="connsiteY2" fmla="*/ 1879658 h 1879658"/>
              <a:gd name="connsiteX3" fmla="*/ 0 w 626994"/>
              <a:gd name="connsiteY3" fmla="*/ 1269932 h 1879658"/>
              <a:gd name="connsiteX0" fmla="*/ 0 w 799565"/>
              <a:gd name="connsiteY0" fmla="*/ 1269932 h 2459174"/>
              <a:gd name="connsiteX1" fmla="*/ 51504 w 799565"/>
              <a:gd name="connsiteY1" fmla="*/ 0 h 2459174"/>
              <a:gd name="connsiteX2" fmla="*/ 799565 w 799565"/>
              <a:gd name="connsiteY2" fmla="*/ 2459174 h 2459174"/>
              <a:gd name="connsiteX3" fmla="*/ 0 w 799565"/>
              <a:gd name="connsiteY3" fmla="*/ 1269932 h 2459174"/>
              <a:gd name="connsiteX0" fmla="*/ 0 w 757308"/>
              <a:gd name="connsiteY0" fmla="*/ 1269932 h 2370312"/>
              <a:gd name="connsiteX1" fmla="*/ 51504 w 757308"/>
              <a:gd name="connsiteY1" fmla="*/ 0 h 2370312"/>
              <a:gd name="connsiteX2" fmla="*/ 757308 w 757308"/>
              <a:gd name="connsiteY2" fmla="*/ 2370312 h 2370312"/>
              <a:gd name="connsiteX3" fmla="*/ 0 w 757308"/>
              <a:gd name="connsiteY3" fmla="*/ 1269932 h 2370312"/>
              <a:gd name="connsiteX0" fmla="*/ 0 w 842724"/>
              <a:gd name="connsiteY0" fmla="*/ 1291321 h 2370312"/>
              <a:gd name="connsiteX1" fmla="*/ 136920 w 842724"/>
              <a:gd name="connsiteY1" fmla="*/ 0 h 2370312"/>
              <a:gd name="connsiteX2" fmla="*/ 842724 w 842724"/>
              <a:gd name="connsiteY2" fmla="*/ 2370312 h 2370312"/>
              <a:gd name="connsiteX3" fmla="*/ 0 w 842724"/>
              <a:gd name="connsiteY3" fmla="*/ 1291321 h 2370312"/>
              <a:gd name="connsiteX0" fmla="*/ 0 w 812237"/>
              <a:gd name="connsiteY0" fmla="*/ 1291321 h 2304249"/>
              <a:gd name="connsiteX1" fmla="*/ 136920 w 812237"/>
              <a:gd name="connsiteY1" fmla="*/ 0 h 2304249"/>
              <a:gd name="connsiteX2" fmla="*/ 812237 w 812237"/>
              <a:gd name="connsiteY2" fmla="*/ 2304249 h 2304249"/>
              <a:gd name="connsiteX3" fmla="*/ 0 w 812237"/>
              <a:gd name="connsiteY3" fmla="*/ 1291321 h 2304249"/>
              <a:gd name="connsiteX0" fmla="*/ 0 w 822357"/>
              <a:gd name="connsiteY0" fmla="*/ 1605703 h 2304249"/>
              <a:gd name="connsiteX1" fmla="*/ 147040 w 822357"/>
              <a:gd name="connsiteY1" fmla="*/ 0 h 2304249"/>
              <a:gd name="connsiteX2" fmla="*/ 822357 w 822357"/>
              <a:gd name="connsiteY2" fmla="*/ 2304249 h 2304249"/>
              <a:gd name="connsiteX3" fmla="*/ 0 w 822357"/>
              <a:gd name="connsiteY3" fmla="*/ 1605703 h 2304249"/>
              <a:gd name="connsiteX0" fmla="*/ 0 w 2010270"/>
              <a:gd name="connsiteY0" fmla="*/ 1349454 h 2304249"/>
              <a:gd name="connsiteX1" fmla="*/ 1334953 w 2010270"/>
              <a:gd name="connsiteY1" fmla="*/ 0 h 2304249"/>
              <a:gd name="connsiteX2" fmla="*/ 2010270 w 2010270"/>
              <a:gd name="connsiteY2" fmla="*/ 2304249 h 2304249"/>
              <a:gd name="connsiteX3" fmla="*/ 0 w 2010270"/>
              <a:gd name="connsiteY3" fmla="*/ 1349454 h 2304249"/>
              <a:gd name="connsiteX0" fmla="*/ 0 w 1334953"/>
              <a:gd name="connsiteY0" fmla="*/ 1349454 h 1644150"/>
              <a:gd name="connsiteX1" fmla="*/ 1334953 w 1334953"/>
              <a:gd name="connsiteY1" fmla="*/ 0 h 1644150"/>
              <a:gd name="connsiteX2" fmla="*/ 870103 w 1334953"/>
              <a:gd name="connsiteY2" fmla="*/ 1644150 h 1644150"/>
              <a:gd name="connsiteX3" fmla="*/ 0 w 1334953"/>
              <a:gd name="connsiteY3" fmla="*/ 1349454 h 1644150"/>
              <a:gd name="connsiteX0" fmla="*/ 0 w 1804692"/>
              <a:gd name="connsiteY0" fmla="*/ 1135526 h 1430222"/>
              <a:gd name="connsiteX1" fmla="*/ 1804692 w 1804692"/>
              <a:gd name="connsiteY1" fmla="*/ 0 h 1430222"/>
              <a:gd name="connsiteX2" fmla="*/ 870103 w 1804692"/>
              <a:gd name="connsiteY2" fmla="*/ 1430222 h 1430222"/>
              <a:gd name="connsiteX3" fmla="*/ 0 w 1804692"/>
              <a:gd name="connsiteY3" fmla="*/ 1135526 h 1430222"/>
              <a:gd name="connsiteX0" fmla="*/ 0 w 1938137"/>
              <a:gd name="connsiteY0" fmla="*/ 919397 h 1214093"/>
              <a:gd name="connsiteX1" fmla="*/ 1938137 w 1938137"/>
              <a:gd name="connsiteY1" fmla="*/ 0 h 1214093"/>
              <a:gd name="connsiteX2" fmla="*/ 870103 w 1938137"/>
              <a:gd name="connsiteY2" fmla="*/ 1214093 h 1214093"/>
              <a:gd name="connsiteX3" fmla="*/ 0 w 1938137"/>
              <a:gd name="connsiteY3" fmla="*/ 919397 h 1214093"/>
              <a:gd name="connsiteX0" fmla="*/ 0 w 1938137"/>
              <a:gd name="connsiteY0" fmla="*/ 919397 h 1423938"/>
              <a:gd name="connsiteX1" fmla="*/ 1938137 w 1938137"/>
              <a:gd name="connsiteY1" fmla="*/ 0 h 1423938"/>
              <a:gd name="connsiteX2" fmla="*/ 967092 w 1938137"/>
              <a:gd name="connsiteY2" fmla="*/ 1423938 h 1423938"/>
              <a:gd name="connsiteX3" fmla="*/ 0 w 1938137"/>
              <a:gd name="connsiteY3" fmla="*/ 919397 h 1423938"/>
              <a:gd name="connsiteX0" fmla="*/ 0 w 1886235"/>
              <a:gd name="connsiteY0" fmla="*/ 943294 h 1423938"/>
              <a:gd name="connsiteX1" fmla="*/ 1886235 w 1886235"/>
              <a:gd name="connsiteY1" fmla="*/ 0 h 1423938"/>
              <a:gd name="connsiteX2" fmla="*/ 915190 w 1886235"/>
              <a:gd name="connsiteY2" fmla="*/ 1423938 h 1423938"/>
              <a:gd name="connsiteX3" fmla="*/ 0 w 1886235"/>
              <a:gd name="connsiteY3" fmla="*/ 943294 h 1423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6235" h="1423938">
                <a:moveTo>
                  <a:pt x="0" y="943294"/>
                </a:moveTo>
                <a:lnTo>
                  <a:pt x="1886235" y="0"/>
                </a:lnTo>
                <a:lnTo>
                  <a:pt x="915190" y="1423938"/>
                </a:lnTo>
                <a:lnTo>
                  <a:pt x="0" y="943294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ln w="12700">
                <a:solidFill>
                  <a:schemeClr val="tx1"/>
                </a:solidFill>
              </a:ln>
            </a:endParaRPr>
          </a:p>
        </p:txBody>
      </p:sp>
      <p:sp>
        <p:nvSpPr>
          <p:cNvPr id="6152" name="TextovéPole 24"/>
          <p:cNvSpPr txBox="1">
            <a:spLocks noChangeArrowheads="1"/>
          </p:cNvSpPr>
          <p:nvPr/>
        </p:nvSpPr>
        <p:spPr bwMode="auto">
          <a:xfrm>
            <a:off x="1763713" y="3213100"/>
            <a:ext cx="50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α</a:t>
            </a:r>
            <a:endParaRPr lang="cs-CZ" i="1"/>
          </a:p>
        </p:txBody>
      </p:sp>
      <p:sp>
        <p:nvSpPr>
          <p:cNvPr id="6153" name="TextovéPole 25"/>
          <p:cNvSpPr txBox="1">
            <a:spLocks noChangeArrowheads="1"/>
          </p:cNvSpPr>
          <p:nvPr/>
        </p:nvSpPr>
        <p:spPr bwMode="auto">
          <a:xfrm>
            <a:off x="1042988" y="2997200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a</a:t>
            </a:r>
          </a:p>
        </p:txBody>
      </p:sp>
      <p:sp>
        <p:nvSpPr>
          <p:cNvPr id="6154" name="TextovéPole 26"/>
          <p:cNvSpPr txBox="1">
            <a:spLocks noChangeArrowheads="1"/>
          </p:cNvSpPr>
          <p:nvPr/>
        </p:nvSpPr>
        <p:spPr bwMode="auto">
          <a:xfrm>
            <a:off x="1908175" y="2205038"/>
            <a:ext cx="503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b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47713" y="4293096"/>
                <a:ext cx="1800200" cy="79194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𝑐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713" y="4293096"/>
                <a:ext cx="1800200" cy="7919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 sz="28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Věta uu</a:t>
            </a:r>
          </a:p>
        </p:txBody>
      </p:sp>
      <p:sp>
        <p:nvSpPr>
          <p:cNvPr id="7171" name="TextovéPole 4"/>
          <p:cNvSpPr txBox="1">
            <a:spLocks noChangeArrowheads="1"/>
          </p:cNvSpPr>
          <p:nvPr/>
        </p:nvSpPr>
        <p:spPr bwMode="auto">
          <a:xfrm>
            <a:off x="5867400" y="3573463"/>
            <a:ext cx="27352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Pokud se dva trojúhelníky shodují ve dvou úhlech, pak jsou podobné.</a:t>
            </a:r>
          </a:p>
        </p:txBody>
      </p:sp>
      <p:sp>
        <p:nvSpPr>
          <p:cNvPr id="7172" name="Obdélník 1"/>
          <p:cNvSpPr>
            <a:spLocks noChangeArrowheads="1"/>
          </p:cNvSpPr>
          <p:nvPr/>
        </p:nvSpPr>
        <p:spPr bwMode="auto">
          <a:xfrm>
            <a:off x="971600" y="6093296"/>
            <a:ext cx="45720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3 Věta </a:t>
            </a:r>
            <a:r>
              <a:rPr lang="cs-CZ" sz="1200" i="1" dirty="0" err="1"/>
              <a:t>uu</a:t>
            </a:r>
            <a:r>
              <a:rPr lang="cs-CZ" sz="1200" i="1" dirty="0"/>
              <a:t> o podobnosti trojúhelníků</a:t>
            </a:r>
            <a:r>
              <a:rPr lang="cs-CZ" sz="1000" i="1" dirty="0"/>
              <a:t> </a:t>
            </a:r>
          </a:p>
        </p:txBody>
      </p:sp>
      <p:grpSp>
        <p:nvGrpSpPr>
          <p:cNvPr id="7173" name="Skupina 14"/>
          <p:cNvGrpSpPr>
            <a:grpSpLocks/>
          </p:cNvGrpSpPr>
          <p:nvPr/>
        </p:nvGrpSpPr>
        <p:grpSpPr bwMode="auto">
          <a:xfrm>
            <a:off x="1181100" y="698500"/>
            <a:ext cx="5186363" cy="5899150"/>
            <a:chOff x="1550583" y="1439247"/>
            <a:chExt cx="4093316" cy="4550963"/>
          </a:xfrm>
        </p:grpSpPr>
        <p:grpSp>
          <p:nvGrpSpPr>
            <p:cNvPr id="7183" name="Skupina 13"/>
            <p:cNvGrpSpPr>
              <a:grpSpLocks/>
            </p:cNvGrpSpPr>
            <p:nvPr/>
          </p:nvGrpSpPr>
          <p:grpSpPr bwMode="auto">
            <a:xfrm>
              <a:off x="1550583" y="1439247"/>
              <a:ext cx="4093316" cy="4550963"/>
              <a:chOff x="1550583" y="1439247"/>
              <a:chExt cx="4093316" cy="4550963"/>
            </a:xfrm>
          </p:grpSpPr>
          <p:sp>
            <p:nvSpPr>
              <p:cNvPr id="9" name="Výseč 8"/>
              <p:cNvSpPr/>
              <p:nvPr/>
            </p:nvSpPr>
            <p:spPr>
              <a:xfrm rot="20371961">
                <a:off x="4101544" y="1439247"/>
                <a:ext cx="1542355" cy="1549238"/>
              </a:xfrm>
              <a:prstGeom prst="pie">
                <a:avLst>
                  <a:gd name="adj1" fmla="val 6885510"/>
                  <a:gd name="adj2" fmla="val 8959445"/>
                </a:avLst>
              </a:prstGeom>
              <a:noFill/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Výseč 10"/>
              <p:cNvSpPr/>
              <p:nvPr/>
            </p:nvSpPr>
            <p:spPr>
              <a:xfrm flipH="1" flipV="1">
                <a:off x="1550583" y="4323402"/>
                <a:ext cx="1761617" cy="1666808"/>
              </a:xfrm>
              <a:prstGeom prst="pie">
                <a:avLst>
                  <a:gd name="adj1" fmla="val 7709984"/>
                  <a:gd name="adj2" fmla="val 9367731"/>
                </a:avLst>
              </a:prstGeom>
              <a:noFill/>
              <a:ln w="127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8" name="Volný tvar 7"/>
            <p:cNvSpPr/>
            <p:nvPr/>
          </p:nvSpPr>
          <p:spPr>
            <a:xfrm>
              <a:off x="2411345" y="2204681"/>
              <a:ext cx="2464509" cy="2966209"/>
            </a:xfrm>
            <a:custGeom>
              <a:avLst/>
              <a:gdLst>
                <a:gd name="connsiteX0" fmla="*/ 1983179 w 1983179"/>
                <a:gd name="connsiteY0" fmla="*/ 0 h 2078182"/>
                <a:gd name="connsiteX1" fmla="*/ 0 w 1983179"/>
                <a:gd name="connsiteY1" fmla="*/ 2078182 h 2078182"/>
                <a:gd name="connsiteX2" fmla="*/ 1757548 w 1983179"/>
                <a:gd name="connsiteY2" fmla="*/ 1686296 h 2078182"/>
                <a:gd name="connsiteX3" fmla="*/ 1983179 w 1983179"/>
                <a:gd name="connsiteY3" fmla="*/ 0 h 2078182"/>
                <a:gd name="connsiteX0" fmla="*/ 2464019 w 2464019"/>
                <a:gd name="connsiteY0" fmla="*/ 0 h 2966195"/>
                <a:gd name="connsiteX1" fmla="*/ 0 w 2464019"/>
                <a:gd name="connsiteY1" fmla="*/ 2966195 h 2966195"/>
                <a:gd name="connsiteX2" fmla="*/ 1757548 w 2464019"/>
                <a:gd name="connsiteY2" fmla="*/ 2574309 h 2966195"/>
                <a:gd name="connsiteX3" fmla="*/ 2464019 w 2464019"/>
                <a:gd name="connsiteY3" fmla="*/ 0 h 2966195"/>
                <a:gd name="connsiteX0" fmla="*/ 2464019 w 2464019"/>
                <a:gd name="connsiteY0" fmla="*/ 0 h 2966195"/>
                <a:gd name="connsiteX1" fmla="*/ 0 w 2464019"/>
                <a:gd name="connsiteY1" fmla="*/ 2966195 h 2966195"/>
                <a:gd name="connsiteX2" fmla="*/ 2247995 w 2464019"/>
                <a:gd name="connsiteY2" fmla="*/ 1800201 h 2966195"/>
                <a:gd name="connsiteX3" fmla="*/ 2464019 w 2464019"/>
                <a:gd name="connsiteY3" fmla="*/ 0 h 2966195"/>
                <a:gd name="connsiteX0" fmla="*/ 2464019 w 2464019"/>
                <a:gd name="connsiteY0" fmla="*/ 0 h 2966195"/>
                <a:gd name="connsiteX1" fmla="*/ 0 w 2464019"/>
                <a:gd name="connsiteY1" fmla="*/ 2966195 h 2966195"/>
                <a:gd name="connsiteX2" fmla="*/ 2320003 w 2464019"/>
                <a:gd name="connsiteY2" fmla="*/ 1944217 h 2966195"/>
                <a:gd name="connsiteX3" fmla="*/ 2464019 w 2464019"/>
                <a:gd name="connsiteY3" fmla="*/ 0 h 2966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64019" h="2966195">
                  <a:moveTo>
                    <a:pt x="2464019" y="0"/>
                  </a:moveTo>
                  <a:lnTo>
                    <a:pt x="0" y="2966195"/>
                  </a:lnTo>
                  <a:lnTo>
                    <a:pt x="2320003" y="1944217"/>
                  </a:lnTo>
                  <a:lnTo>
                    <a:pt x="2464019" y="0"/>
                  </a:lnTo>
                  <a:close/>
                </a:path>
              </a:pathLst>
            </a:cu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174" name="TextovéPole 9"/>
          <p:cNvSpPr txBox="1">
            <a:spLocks noChangeArrowheads="1"/>
          </p:cNvSpPr>
          <p:nvPr/>
        </p:nvSpPr>
        <p:spPr bwMode="auto">
          <a:xfrm>
            <a:off x="4932363" y="2133600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α</a:t>
            </a:r>
            <a:r>
              <a:rPr lang="cs-CZ" i="1"/>
              <a:t>´</a:t>
            </a:r>
          </a:p>
        </p:txBody>
      </p:sp>
      <p:sp>
        <p:nvSpPr>
          <p:cNvPr id="7175" name="TextovéPole 11"/>
          <p:cNvSpPr txBox="1">
            <a:spLocks noChangeArrowheads="1"/>
          </p:cNvSpPr>
          <p:nvPr/>
        </p:nvSpPr>
        <p:spPr bwMode="auto">
          <a:xfrm>
            <a:off x="2700338" y="4868863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β</a:t>
            </a:r>
            <a:r>
              <a:rPr lang="cs-CZ" i="1"/>
              <a:t>´</a:t>
            </a:r>
          </a:p>
        </p:txBody>
      </p:sp>
      <p:grpSp>
        <p:nvGrpSpPr>
          <p:cNvPr id="7176" name="Skupina 13"/>
          <p:cNvGrpSpPr>
            <a:grpSpLocks/>
          </p:cNvGrpSpPr>
          <p:nvPr/>
        </p:nvGrpSpPr>
        <p:grpSpPr bwMode="auto">
          <a:xfrm rot="-6251281">
            <a:off x="24607" y="415131"/>
            <a:ext cx="4425950" cy="4421187"/>
            <a:chOff x="1386630" y="1504487"/>
            <a:chExt cx="4177113" cy="4695983"/>
          </a:xfrm>
        </p:grpSpPr>
        <p:sp>
          <p:nvSpPr>
            <p:cNvPr id="19" name="Výseč 18"/>
            <p:cNvSpPr/>
            <p:nvPr/>
          </p:nvSpPr>
          <p:spPr>
            <a:xfrm flipH="1" flipV="1">
              <a:off x="1395640" y="4193176"/>
              <a:ext cx="1986676" cy="1999798"/>
            </a:xfrm>
            <a:prstGeom prst="pie">
              <a:avLst>
                <a:gd name="adj1" fmla="val 7994901"/>
                <a:gd name="adj2" fmla="val 9482107"/>
              </a:avLst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Výseč 19"/>
            <p:cNvSpPr/>
            <p:nvPr/>
          </p:nvSpPr>
          <p:spPr>
            <a:xfrm rot="20371961">
              <a:off x="4140868" y="1501397"/>
              <a:ext cx="1439816" cy="1439989"/>
            </a:xfrm>
            <a:prstGeom prst="pie">
              <a:avLst>
                <a:gd name="adj1" fmla="val 6932441"/>
                <a:gd name="adj2" fmla="val 9211443"/>
              </a:avLst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8" name="Volný tvar 17"/>
          <p:cNvSpPr/>
          <p:nvPr/>
        </p:nvSpPr>
        <p:spPr>
          <a:xfrm rot="15348719">
            <a:off x="763588" y="1120775"/>
            <a:ext cx="2611437" cy="2792413"/>
          </a:xfrm>
          <a:custGeom>
            <a:avLst/>
            <a:gdLst>
              <a:gd name="connsiteX0" fmla="*/ 1983179 w 1983179"/>
              <a:gd name="connsiteY0" fmla="*/ 0 h 2078182"/>
              <a:gd name="connsiteX1" fmla="*/ 0 w 1983179"/>
              <a:gd name="connsiteY1" fmla="*/ 2078182 h 2078182"/>
              <a:gd name="connsiteX2" fmla="*/ 1757548 w 1983179"/>
              <a:gd name="connsiteY2" fmla="*/ 1686296 h 2078182"/>
              <a:gd name="connsiteX3" fmla="*/ 1983179 w 1983179"/>
              <a:gd name="connsiteY3" fmla="*/ 0 h 2078182"/>
              <a:gd name="connsiteX0" fmla="*/ 2464019 w 2464019"/>
              <a:gd name="connsiteY0" fmla="*/ 0 h 2966195"/>
              <a:gd name="connsiteX1" fmla="*/ 0 w 2464019"/>
              <a:gd name="connsiteY1" fmla="*/ 2966195 h 2966195"/>
              <a:gd name="connsiteX2" fmla="*/ 1757548 w 2464019"/>
              <a:gd name="connsiteY2" fmla="*/ 2574309 h 2966195"/>
              <a:gd name="connsiteX3" fmla="*/ 2464019 w 2464019"/>
              <a:gd name="connsiteY3" fmla="*/ 0 h 2966195"/>
              <a:gd name="connsiteX0" fmla="*/ 2464019 w 2464019"/>
              <a:gd name="connsiteY0" fmla="*/ 0 h 2966195"/>
              <a:gd name="connsiteX1" fmla="*/ 0 w 2464019"/>
              <a:gd name="connsiteY1" fmla="*/ 2966195 h 2966195"/>
              <a:gd name="connsiteX2" fmla="*/ 2247995 w 2464019"/>
              <a:gd name="connsiteY2" fmla="*/ 1800201 h 2966195"/>
              <a:gd name="connsiteX3" fmla="*/ 2464019 w 2464019"/>
              <a:gd name="connsiteY3" fmla="*/ 0 h 2966195"/>
              <a:gd name="connsiteX0" fmla="*/ 2464019 w 2464019"/>
              <a:gd name="connsiteY0" fmla="*/ 0 h 2966195"/>
              <a:gd name="connsiteX1" fmla="*/ 0 w 2464019"/>
              <a:gd name="connsiteY1" fmla="*/ 2966195 h 2966195"/>
              <a:gd name="connsiteX2" fmla="*/ 2320003 w 2464019"/>
              <a:gd name="connsiteY2" fmla="*/ 1944217 h 2966195"/>
              <a:gd name="connsiteX3" fmla="*/ 2464019 w 2464019"/>
              <a:gd name="connsiteY3" fmla="*/ 0 h 29661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64019" h="2966195">
                <a:moveTo>
                  <a:pt x="2464019" y="0"/>
                </a:moveTo>
                <a:lnTo>
                  <a:pt x="0" y="2966195"/>
                </a:lnTo>
                <a:lnTo>
                  <a:pt x="2320003" y="1944217"/>
                </a:lnTo>
                <a:lnTo>
                  <a:pt x="2464019" y="0"/>
                </a:ln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8" name="TextovéPole 20"/>
          <p:cNvSpPr txBox="1">
            <a:spLocks noChangeArrowheads="1"/>
          </p:cNvSpPr>
          <p:nvPr/>
        </p:nvSpPr>
        <p:spPr bwMode="auto">
          <a:xfrm>
            <a:off x="2987675" y="2708275"/>
            <a:ext cx="1008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β</a:t>
            </a:r>
            <a:endParaRPr lang="cs-CZ" i="1"/>
          </a:p>
        </p:txBody>
      </p:sp>
      <p:sp>
        <p:nvSpPr>
          <p:cNvPr id="7179" name="TextovéPole 22"/>
          <p:cNvSpPr txBox="1">
            <a:spLocks noChangeArrowheads="1"/>
          </p:cNvSpPr>
          <p:nvPr/>
        </p:nvSpPr>
        <p:spPr bwMode="auto">
          <a:xfrm>
            <a:off x="684213" y="1484313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α</a:t>
            </a:r>
            <a:endParaRPr lang="cs-CZ" i="1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576" y="3717032"/>
                <a:ext cx="108012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  <a:p>
                <a:endParaRPr lang="cs-CZ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717032"/>
                <a:ext cx="1080120" cy="92333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0"/>
          <p:cNvSpPr txBox="1">
            <a:spLocks noChangeArrowheads="1"/>
          </p:cNvSpPr>
          <p:nvPr/>
        </p:nvSpPr>
        <p:spPr bwMode="auto">
          <a:xfrm>
            <a:off x="755650" y="2609850"/>
            <a:ext cx="10080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φ</a:t>
            </a:r>
            <a:endParaRPr lang="cs-CZ" i="1"/>
          </a:p>
        </p:txBody>
      </p:sp>
      <p:sp>
        <p:nvSpPr>
          <p:cNvPr id="8195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r>
              <a:rPr lang="cs-CZ" sz="28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Věta Ssu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5724525" y="1557338"/>
            <a:ext cx="287972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Každé dva trojúhelníky, které mají sobě rovné poměry délek dvou odpovídajících stran a shodují se</a:t>
            </a:r>
          </a:p>
          <a:p>
            <a:r>
              <a:rPr lang="cs-CZ" sz="2400"/>
              <a:t>v úhlu naproti větší straně, jsou si podobné.</a:t>
            </a:r>
          </a:p>
        </p:txBody>
      </p:sp>
      <p:sp>
        <p:nvSpPr>
          <p:cNvPr id="8197" name="Obdélník 1"/>
          <p:cNvSpPr>
            <a:spLocks noChangeArrowheads="1"/>
          </p:cNvSpPr>
          <p:nvPr/>
        </p:nvSpPr>
        <p:spPr bwMode="auto">
          <a:xfrm>
            <a:off x="323850" y="5238750"/>
            <a:ext cx="45720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4 Věta </a:t>
            </a:r>
            <a:r>
              <a:rPr lang="cs-CZ" sz="1200" i="1" dirty="0" err="1"/>
              <a:t>Ssu</a:t>
            </a:r>
            <a:r>
              <a:rPr lang="cs-CZ" sz="1200" i="1" dirty="0"/>
              <a:t> o podobnosti trojúhelníků</a:t>
            </a:r>
          </a:p>
        </p:txBody>
      </p:sp>
      <p:grpSp>
        <p:nvGrpSpPr>
          <p:cNvPr id="8198" name="Skupina 15"/>
          <p:cNvGrpSpPr>
            <a:grpSpLocks/>
          </p:cNvGrpSpPr>
          <p:nvPr/>
        </p:nvGrpSpPr>
        <p:grpSpPr bwMode="auto">
          <a:xfrm>
            <a:off x="3498850" y="1803400"/>
            <a:ext cx="1620838" cy="2978150"/>
            <a:chOff x="3498850" y="1803400"/>
            <a:chExt cx="1620938" cy="2978150"/>
          </a:xfrm>
        </p:grpSpPr>
        <p:sp>
          <p:nvSpPr>
            <p:cNvPr id="11" name="Výseč 10"/>
            <p:cNvSpPr/>
            <p:nvPr/>
          </p:nvSpPr>
          <p:spPr>
            <a:xfrm rot="6114618">
              <a:off x="4401423" y="3204348"/>
              <a:ext cx="741363" cy="695368"/>
            </a:xfrm>
            <a:prstGeom prst="pie">
              <a:avLst>
                <a:gd name="adj1" fmla="val 714122"/>
                <a:gd name="adj2" fmla="val 7904549"/>
              </a:avLst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3498850" y="1803400"/>
              <a:ext cx="1270078" cy="2978150"/>
            </a:xfrm>
            <a:custGeom>
              <a:avLst/>
              <a:gdLst>
                <a:gd name="connsiteX0" fmla="*/ 0 w 1270000"/>
                <a:gd name="connsiteY0" fmla="*/ 0 h 2978150"/>
                <a:gd name="connsiteX1" fmla="*/ 717550 w 1270000"/>
                <a:gd name="connsiteY1" fmla="*/ 2978150 h 2978150"/>
                <a:gd name="connsiteX2" fmla="*/ 1270000 w 1270000"/>
                <a:gd name="connsiteY2" fmla="*/ 1752600 h 2978150"/>
                <a:gd name="connsiteX3" fmla="*/ 0 w 1270000"/>
                <a:gd name="connsiteY3" fmla="*/ 0 h 2978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000" h="2978150">
                  <a:moveTo>
                    <a:pt x="0" y="0"/>
                  </a:moveTo>
                  <a:lnTo>
                    <a:pt x="717550" y="2978150"/>
                  </a:lnTo>
                  <a:lnTo>
                    <a:pt x="1270000" y="1752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8199" name="TextovéPole 20"/>
          <p:cNvSpPr txBox="1">
            <a:spLocks noChangeArrowheads="1"/>
          </p:cNvSpPr>
          <p:nvPr/>
        </p:nvSpPr>
        <p:spPr bwMode="auto">
          <a:xfrm>
            <a:off x="4427538" y="3357563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i="1"/>
              <a:t>φ</a:t>
            </a:r>
            <a:endParaRPr lang="cs-CZ" i="1"/>
          </a:p>
        </p:txBody>
      </p:sp>
      <p:sp>
        <p:nvSpPr>
          <p:cNvPr id="8200" name="TextovéPole 20"/>
          <p:cNvSpPr txBox="1">
            <a:spLocks noChangeArrowheads="1"/>
          </p:cNvSpPr>
          <p:nvPr/>
        </p:nvSpPr>
        <p:spPr bwMode="auto">
          <a:xfrm>
            <a:off x="4211638" y="256540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a´</a:t>
            </a:r>
          </a:p>
        </p:txBody>
      </p:sp>
      <p:sp>
        <p:nvSpPr>
          <p:cNvPr id="8201" name="TextovéPole 20"/>
          <p:cNvSpPr txBox="1">
            <a:spLocks noChangeArrowheads="1"/>
          </p:cNvSpPr>
          <p:nvPr/>
        </p:nvSpPr>
        <p:spPr bwMode="auto">
          <a:xfrm>
            <a:off x="3492500" y="306863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b´</a:t>
            </a:r>
          </a:p>
        </p:txBody>
      </p:sp>
      <p:grpSp>
        <p:nvGrpSpPr>
          <p:cNvPr id="8202" name="Skupina 16"/>
          <p:cNvGrpSpPr>
            <a:grpSpLocks/>
          </p:cNvGrpSpPr>
          <p:nvPr/>
        </p:nvGrpSpPr>
        <p:grpSpPr bwMode="auto">
          <a:xfrm rot="-2810631" flipH="1" flipV="1">
            <a:off x="614648" y="1711329"/>
            <a:ext cx="1218003" cy="2232025"/>
            <a:chOff x="3495890" y="1817126"/>
            <a:chExt cx="1623574" cy="2978150"/>
          </a:xfrm>
        </p:grpSpPr>
        <p:sp>
          <p:nvSpPr>
            <p:cNvPr id="18" name="Výseč 17"/>
            <p:cNvSpPr/>
            <p:nvPr/>
          </p:nvSpPr>
          <p:spPr>
            <a:xfrm rot="6114618">
              <a:off x="4408472" y="3212744"/>
              <a:ext cx="741360" cy="680625"/>
            </a:xfrm>
            <a:prstGeom prst="pie">
              <a:avLst>
                <a:gd name="adj1" fmla="val 714122"/>
                <a:gd name="adj2" fmla="val 7710867"/>
              </a:avLst>
            </a:prstGeom>
            <a:noFill/>
            <a:ln w="127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Volný tvar 18"/>
            <p:cNvSpPr/>
            <p:nvPr/>
          </p:nvSpPr>
          <p:spPr>
            <a:xfrm>
              <a:off x="3495890" y="1817126"/>
              <a:ext cx="1269664" cy="2978150"/>
            </a:xfrm>
            <a:custGeom>
              <a:avLst/>
              <a:gdLst>
                <a:gd name="connsiteX0" fmla="*/ 0 w 1270000"/>
                <a:gd name="connsiteY0" fmla="*/ 0 h 2978150"/>
                <a:gd name="connsiteX1" fmla="*/ 717550 w 1270000"/>
                <a:gd name="connsiteY1" fmla="*/ 2978150 h 2978150"/>
                <a:gd name="connsiteX2" fmla="*/ 1270000 w 1270000"/>
                <a:gd name="connsiteY2" fmla="*/ 1752600 h 2978150"/>
                <a:gd name="connsiteX3" fmla="*/ 0 w 1270000"/>
                <a:gd name="connsiteY3" fmla="*/ 0 h 2978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0000" h="2978150">
                  <a:moveTo>
                    <a:pt x="0" y="0"/>
                  </a:moveTo>
                  <a:lnTo>
                    <a:pt x="717550" y="2978150"/>
                  </a:lnTo>
                  <a:lnTo>
                    <a:pt x="1270000" y="175260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8203" name="TextovéPole 20"/>
          <p:cNvSpPr txBox="1">
            <a:spLocks noChangeArrowheads="1"/>
          </p:cNvSpPr>
          <p:nvPr/>
        </p:nvSpPr>
        <p:spPr bwMode="auto">
          <a:xfrm>
            <a:off x="1187450" y="306863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a</a:t>
            </a:r>
          </a:p>
        </p:txBody>
      </p:sp>
      <p:sp>
        <p:nvSpPr>
          <p:cNvPr id="8204" name="TextovéPole 20"/>
          <p:cNvSpPr txBox="1">
            <a:spLocks noChangeArrowheads="1"/>
          </p:cNvSpPr>
          <p:nvPr/>
        </p:nvSpPr>
        <p:spPr bwMode="auto">
          <a:xfrm>
            <a:off x="1258888" y="2133600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b</a:t>
            </a:r>
          </a:p>
        </p:txBody>
      </p:sp>
      <p:graphicFrame>
        <p:nvGraphicFramePr>
          <p:cNvPr id="8205" name="Object 6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" name="Rovnice" r:id="rId4" imgW="114151" imgH="215619" progId="Equation.3">
                  <p:embed/>
                </p:oleObj>
              </mc:Choice>
              <mc:Fallback>
                <p:oleObj name="Rovnice" r:id="rId4" imgW="114151" imgH="21561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755650" y="3933056"/>
                <a:ext cx="864022" cy="491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𝑏</m:t>
                        </m:r>
                      </m:num>
                      <m:den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′</m:t>
                            </m:r>
                          </m:sup>
                        </m:sSup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650" y="3933056"/>
                <a:ext cx="864022" cy="491288"/>
              </a:xfrm>
              <a:prstGeom prst="rect">
                <a:avLst/>
              </a:prstGeom>
              <a:blipFill rotWithShape="1">
                <a:blip r:embed="rId6"/>
                <a:stretch>
                  <a:fillRect b="-1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Koeficient podobnosti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Dva trojúhelníky </a:t>
            </a:r>
            <a:r>
              <a:rPr lang="cs-CZ" sz="2800" i="1" dirty="0">
                <a:latin typeface="Arial" charset="0"/>
                <a:cs typeface="Arial" charset="0"/>
              </a:rPr>
              <a:t>∆</a:t>
            </a:r>
            <a:r>
              <a:rPr lang="cs-CZ" sz="2800" i="1" dirty="0">
                <a:solidFill>
                  <a:srgbClr val="002060"/>
                </a:solidFill>
                <a:latin typeface="Arial" charset="0"/>
                <a:cs typeface="Arial" charset="0"/>
              </a:rPr>
              <a:t>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ABC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>
                <a:latin typeface="Arial" charset="0"/>
                <a:cs typeface="Arial" charset="0"/>
              </a:rPr>
              <a:t>∆</a:t>
            </a:r>
            <a:r>
              <a:rPr lang="cs-CZ" sz="2800" i="1" dirty="0">
                <a:solidFill>
                  <a:srgbClr val="002060"/>
                </a:solidFill>
                <a:latin typeface="Arial" charset="0"/>
                <a:cs typeface="Arial" charset="0"/>
              </a:rPr>
              <a:t>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DEF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si jsou podobné, existuje-li číslo </a:t>
            </a:r>
            <a:r>
              <a:rPr lang="cs-CZ" sz="28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tak, že pro délky jejich stran platí: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 = </a:t>
            </a:r>
            <a:r>
              <a:rPr lang="cs-CZ" sz="2800" i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e = </a:t>
            </a:r>
            <a:r>
              <a:rPr lang="cs-CZ" sz="2800" i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f  = </a:t>
            </a:r>
            <a:r>
              <a:rPr lang="cs-CZ" sz="2800" i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b="1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…je poměr, neboli koeficient podobnosti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je-li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1, jsou trojúhelníky shodné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je-li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/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1, představuje podobnost zmenšení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je-li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/>
              <a:t>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1, představuje podobnost zvětšení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Tvary se stejnou barvou jsou si podobné</a:t>
            </a:r>
          </a:p>
        </p:txBody>
      </p:sp>
      <p:sp>
        <p:nvSpPr>
          <p:cNvPr id="10243" name="TextovéPole 3"/>
          <p:cNvSpPr txBox="1">
            <a:spLocks noChangeArrowheads="1"/>
          </p:cNvSpPr>
          <p:nvPr/>
        </p:nvSpPr>
        <p:spPr bwMode="auto">
          <a:xfrm>
            <a:off x="2339752" y="6304002"/>
            <a:ext cx="64087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1200" i="1" dirty="0"/>
              <a:t>Obr. 5 Podobné tvary </a:t>
            </a:r>
          </a:p>
          <a:p>
            <a:r>
              <a:rPr lang="cs-CZ" dirty="0"/>
              <a:t> </a:t>
            </a:r>
          </a:p>
        </p:txBody>
      </p:sp>
      <p:sp>
        <p:nvSpPr>
          <p:cNvPr id="5" name="Volný tvar 4"/>
          <p:cNvSpPr/>
          <p:nvPr/>
        </p:nvSpPr>
        <p:spPr>
          <a:xfrm>
            <a:off x="6300788" y="1412875"/>
            <a:ext cx="1600200" cy="1171575"/>
          </a:xfrm>
          <a:custGeom>
            <a:avLst/>
            <a:gdLst>
              <a:gd name="connsiteX0" fmla="*/ 419100 w 1600200"/>
              <a:gd name="connsiteY0" fmla="*/ 0 h 1171575"/>
              <a:gd name="connsiteX1" fmla="*/ 0 w 1600200"/>
              <a:gd name="connsiteY1" fmla="*/ 1171575 h 1171575"/>
              <a:gd name="connsiteX2" fmla="*/ 1600200 w 1600200"/>
              <a:gd name="connsiteY2" fmla="*/ 895350 h 1171575"/>
              <a:gd name="connsiteX3" fmla="*/ 419100 w 1600200"/>
              <a:gd name="connsiteY3" fmla="*/ 0 h 117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0200" h="1171575">
                <a:moveTo>
                  <a:pt x="419100" y="0"/>
                </a:moveTo>
                <a:lnTo>
                  <a:pt x="0" y="1171575"/>
                </a:lnTo>
                <a:lnTo>
                  <a:pt x="1600200" y="895350"/>
                </a:lnTo>
                <a:lnTo>
                  <a:pt x="419100" y="0"/>
                </a:lnTo>
                <a:close/>
              </a:path>
            </a:pathLst>
          </a:custGeom>
          <a:solidFill>
            <a:srgbClr val="FFFF99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 rot="3854799">
            <a:off x="7913688" y="1627187"/>
            <a:ext cx="1174750" cy="860425"/>
          </a:xfrm>
          <a:custGeom>
            <a:avLst/>
            <a:gdLst>
              <a:gd name="connsiteX0" fmla="*/ 419100 w 1600200"/>
              <a:gd name="connsiteY0" fmla="*/ 0 h 1171575"/>
              <a:gd name="connsiteX1" fmla="*/ 0 w 1600200"/>
              <a:gd name="connsiteY1" fmla="*/ 1171575 h 1171575"/>
              <a:gd name="connsiteX2" fmla="*/ 1600200 w 1600200"/>
              <a:gd name="connsiteY2" fmla="*/ 895350 h 1171575"/>
              <a:gd name="connsiteX3" fmla="*/ 419100 w 1600200"/>
              <a:gd name="connsiteY3" fmla="*/ 0 h 117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0200" h="1171575">
                <a:moveTo>
                  <a:pt x="419100" y="0"/>
                </a:moveTo>
                <a:lnTo>
                  <a:pt x="0" y="1171575"/>
                </a:lnTo>
                <a:lnTo>
                  <a:pt x="1600200" y="895350"/>
                </a:lnTo>
                <a:lnTo>
                  <a:pt x="419100" y="0"/>
                </a:lnTo>
                <a:close/>
              </a:path>
            </a:pathLst>
          </a:custGeom>
          <a:solidFill>
            <a:srgbClr val="FFFF99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Volný tvar 6"/>
          <p:cNvSpPr/>
          <p:nvPr/>
        </p:nvSpPr>
        <p:spPr>
          <a:xfrm rot="20828266">
            <a:off x="7573963" y="2565400"/>
            <a:ext cx="715962" cy="525463"/>
          </a:xfrm>
          <a:custGeom>
            <a:avLst/>
            <a:gdLst>
              <a:gd name="connsiteX0" fmla="*/ 419100 w 1600200"/>
              <a:gd name="connsiteY0" fmla="*/ 0 h 1171575"/>
              <a:gd name="connsiteX1" fmla="*/ 0 w 1600200"/>
              <a:gd name="connsiteY1" fmla="*/ 1171575 h 1171575"/>
              <a:gd name="connsiteX2" fmla="*/ 1600200 w 1600200"/>
              <a:gd name="connsiteY2" fmla="*/ 895350 h 1171575"/>
              <a:gd name="connsiteX3" fmla="*/ 419100 w 1600200"/>
              <a:gd name="connsiteY3" fmla="*/ 0 h 117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0200" h="1171575">
                <a:moveTo>
                  <a:pt x="419100" y="0"/>
                </a:moveTo>
                <a:lnTo>
                  <a:pt x="0" y="1171575"/>
                </a:lnTo>
                <a:lnTo>
                  <a:pt x="1600200" y="895350"/>
                </a:lnTo>
                <a:lnTo>
                  <a:pt x="419100" y="0"/>
                </a:lnTo>
                <a:close/>
              </a:path>
            </a:pathLst>
          </a:custGeom>
          <a:solidFill>
            <a:srgbClr val="FFFF99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Volný tvar 8"/>
          <p:cNvSpPr/>
          <p:nvPr/>
        </p:nvSpPr>
        <p:spPr>
          <a:xfrm rot="16707950">
            <a:off x="6452394" y="2817019"/>
            <a:ext cx="984250" cy="719138"/>
          </a:xfrm>
          <a:custGeom>
            <a:avLst/>
            <a:gdLst>
              <a:gd name="connsiteX0" fmla="*/ 419100 w 1600200"/>
              <a:gd name="connsiteY0" fmla="*/ 0 h 1171575"/>
              <a:gd name="connsiteX1" fmla="*/ 0 w 1600200"/>
              <a:gd name="connsiteY1" fmla="*/ 1171575 h 1171575"/>
              <a:gd name="connsiteX2" fmla="*/ 1600200 w 1600200"/>
              <a:gd name="connsiteY2" fmla="*/ 895350 h 1171575"/>
              <a:gd name="connsiteX3" fmla="*/ 419100 w 1600200"/>
              <a:gd name="connsiteY3" fmla="*/ 0 h 117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0200" h="1171575">
                <a:moveTo>
                  <a:pt x="419100" y="0"/>
                </a:moveTo>
                <a:lnTo>
                  <a:pt x="0" y="1171575"/>
                </a:lnTo>
                <a:lnTo>
                  <a:pt x="1600200" y="895350"/>
                </a:lnTo>
                <a:lnTo>
                  <a:pt x="419100" y="0"/>
                </a:lnTo>
                <a:close/>
              </a:path>
            </a:pathLst>
          </a:custGeom>
          <a:solidFill>
            <a:srgbClr val="FFFF99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732588" y="4076700"/>
            <a:ext cx="792162" cy="792163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6512027">
            <a:off x="7429500" y="3046413"/>
            <a:ext cx="1131887" cy="113188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21242474">
            <a:off x="7558088" y="4111625"/>
            <a:ext cx="687387" cy="687388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4213" y="4149725"/>
            <a:ext cx="1223962" cy="7191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4970070">
            <a:off x="2120106" y="3710782"/>
            <a:ext cx="735013" cy="431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 rot="21013236">
            <a:off x="5702300" y="4991100"/>
            <a:ext cx="604838" cy="606425"/>
          </a:xfrm>
          <a:prstGeom prst="rect">
            <a:avLst/>
          </a:prstGeom>
          <a:solidFill>
            <a:srgbClr val="FF99FF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7871987">
            <a:off x="7899400" y="5359401"/>
            <a:ext cx="649287" cy="588962"/>
          </a:xfrm>
          <a:prstGeom prst="rect">
            <a:avLst/>
          </a:prstGeom>
          <a:solidFill>
            <a:srgbClr val="FF99FF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611188" y="1484313"/>
            <a:ext cx="1223962" cy="122396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979613" y="1484313"/>
            <a:ext cx="863600" cy="865187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84213" y="3357563"/>
            <a:ext cx="574675" cy="57626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Elipsa 20"/>
          <p:cNvSpPr/>
          <p:nvPr/>
        </p:nvSpPr>
        <p:spPr>
          <a:xfrm flipH="1">
            <a:off x="971550" y="2852738"/>
            <a:ext cx="287338" cy="28892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843213" y="1557338"/>
            <a:ext cx="1008062" cy="2232025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Elipsa 22"/>
          <p:cNvSpPr/>
          <p:nvPr/>
        </p:nvSpPr>
        <p:spPr>
          <a:xfrm rot="6991039">
            <a:off x="3726656" y="3663157"/>
            <a:ext cx="327025" cy="72548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Elipsa 24"/>
          <p:cNvSpPr/>
          <p:nvPr/>
        </p:nvSpPr>
        <p:spPr>
          <a:xfrm rot="16960621">
            <a:off x="1051719" y="4575969"/>
            <a:ext cx="574675" cy="1655763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Elipsa 25"/>
          <p:cNvSpPr/>
          <p:nvPr/>
        </p:nvSpPr>
        <p:spPr>
          <a:xfrm rot="17930420">
            <a:off x="4046538" y="4157663"/>
            <a:ext cx="914400" cy="2628900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Elipsa 26"/>
          <p:cNvSpPr/>
          <p:nvPr/>
        </p:nvSpPr>
        <p:spPr>
          <a:xfrm rot="14727078">
            <a:off x="2300288" y="5124450"/>
            <a:ext cx="457200" cy="1314450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Elipsa 27"/>
          <p:cNvSpPr/>
          <p:nvPr/>
        </p:nvSpPr>
        <p:spPr>
          <a:xfrm rot="2738466">
            <a:off x="4001294" y="3290094"/>
            <a:ext cx="233363" cy="517525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Elipsa 28"/>
          <p:cNvSpPr/>
          <p:nvPr/>
        </p:nvSpPr>
        <p:spPr>
          <a:xfrm rot="2738466">
            <a:off x="3042445" y="4015581"/>
            <a:ext cx="423862" cy="936625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659563" y="5084763"/>
            <a:ext cx="1008062" cy="1008062"/>
          </a:xfrm>
          <a:prstGeom prst="rect">
            <a:avLst/>
          </a:prstGeom>
          <a:solidFill>
            <a:srgbClr val="FF99FF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 rot="2303111">
            <a:off x="8320088" y="4816475"/>
            <a:ext cx="431800" cy="392113"/>
          </a:xfrm>
          <a:prstGeom prst="rect">
            <a:avLst/>
          </a:prstGeom>
          <a:solidFill>
            <a:srgbClr val="FF99FF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Elipsa 31"/>
          <p:cNvSpPr/>
          <p:nvPr/>
        </p:nvSpPr>
        <p:spPr>
          <a:xfrm rot="20848884">
            <a:off x="3965575" y="2030413"/>
            <a:ext cx="500063" cy="11049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1547813" y="2565400"/>
            <a:ext cx="863600" cy="8636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7942798">
            <a:off x="2015332" y="4712494"/>
            <a:ext cx="735012" cy="4318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Volný tvar 35"/>
          <p:cNvSpPr/>
          <p:nvPr/>
        </p:nvSpPr>
        <p:spPr>
          <a:xfrm rot="582360" flipH="1">
            <a:off x="5838825" y="2673350"/>
            <a:ext cx="542925" cy="1400175"/>
          </a:xfrm>
          <a:custGeom>
            <a:avLst/>
            <a:gdLst>
              <a:gd name="connsiteX0" fmla="*/ 0 w 542925"/>
              <a:gd name="connsiteY0" fmla="*/ 323850 h 1400175"/>
              <a:gd name="connsiteX1" fmla="*/ 542925 w 542925"/>
              <a:gd name="connsiteY1" fmla="*/ 1400175 h 1400175"/>
              <a:gd name="connsiteX2" fmla="*/ 200025 w 542925"/>
              <a:gd name="connsiteY2" fmla="*/ 0 h 1400175"/>
              <a:gd name="connsiteX3" fmla="*/ 0 w 542925"/>
              <a:gd name="connsiteY3" fmla="*/ 32385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2925" h="1400175">
                <a:moveTo>
                  <a:pt x="0" y="323850"/>
                </a:moveTo>
                <a:lnTo>
                  <a:pt x="542925" y="1400175"/>
                </a:lnTo>
                <a:lnTo>
                  <a:pt x="200025" y="0"/>
                </a:lnTo>
                <a:lnTo>
                  <a:pt x="0" y="32385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4427538" y="2924175"/>
            <a:ext cx="542925" cy="1400175"/>
          </a:xfrm>
          <a:custGeom>
            <a:avLst/>
            <a:gdLst>
              <a:gd name="connsiteX0" fmla="*/ 0 w 542925"/>
              <a:gd name="connsiteY0" fmla="*/ 323850 h 1400175"/>
              <a:gd name="connsiteX1" fmla="*/ 542925 w 542925"/>
              <a:gd name="connsiteY1" fmla="*/ 1400175 h 1400175"/>
              <a:gd name="connsiteX2" fmla="*/ 200025 w 542925"/>
              <a:gd name="connsiteY2" fmla="*/ 0 h 1400175"/>
              <a:gd name="connsiteX3" fmla="*/ 0 w 542925"/>
              <a:gd name="connsiteY3" fmla="*/ 32385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2925" h="1400175">
                <a:moveTo>
                  <a:pt x="0" y="323850"/>
                </a:moveTo>
                <a:lnTo>
                  <a:pt x="542925" y="1400175"/>
                </a:lnTo>
                <a:lnTo>
                  <a:pt x="200025" y="0"/>
                </a:lnTo>
                <a:lnTo>
                  <a:pt x="0" y="32385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Volný tvar 37"/>
          <p:cNvSpPr/>
          <p:nvPr/>
        </p:nvSpPr>
        <p:spPr>
          <a:xfrm rot="5899019">
            <a:off x="5038725" y="3195638"/>
            <a:ext cx="974725" cy="2514600"/>
          </a:xfrm>
          <a:custGeom>
            <a:avLst/>
            <a:gdLst>
              <a:gd name="connsiteX0" fmla="*/ 0 w 542925"/>
              <a:gd name="connsiteY0" fmla="*/ 323850 h 1400175"/>
              <a:gd name="connsiteX1" fmla="*/ 542925 w 542925"/>
              <a:gd name="connsiteY1" fmla="*/ 1400175 h 1400175"/>
              <a:gd name="connsiteX2" fmla="*/ 200025 w 542925"/>
              <a:gd name="connsiteY2" fmla="*/ 0 h 1400175"/>
              <a:gd name="connsiteX3" fmla="*/ 0 w 542925"/>
              <a:gd name="connsiteY3" fmla="*/ 32385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2925" h="1400175">
                <a:moveTo>
                  <a:pt x="0" y="323850"/>
                </a:moveTo>
                <a:lnTo>
                  <a:pt x="542925" y="1400175"/>
                </a:lnTo>
                <a:lnTo>
                  <a:pt x="200025" y="0"/>
                </a:lnTo>
                <a:lnTo>
                  <a:pt x="0" y="32385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Volný tvar 40"/>
          <p:cNvSpPr/>
          <p:nvPr/>
        </p:nvSpPr>
        <p:spPr>
          <a:xfrm rot="596136" flipH="1" flipV="1">
            <a:off x="4862513" y="1552575"/>
            <a:ext cx="1012825" cy="2613025"/>
          </a:xfrm>
          <a:custGeom>
            <a:avLst/>
            <a:gdLst>
              <a:gd name="connsiteX0" fmla="*/ 0 w 542925"/>
              <a:gd name="connsiteY0" fmla="*/ 323850 h 1400175"/>
              <a:gd name="connsiteX1" fmla="*/ 542925 w 542925"/>
              <a:gd name="connsiteY1" fmla="*/ 1400175 h 1400175"/>
              <a:gd name="connsiteX2" fmla="*/ 200025 w 542925"/>
              <a:gd name="connsiteY2" fmla="*/ 0 h 1400175"/>
              <a:gd name="connsiteX3" fmla="*/ 0 w 542925"/>
              <a:gd name="connsiteY3" fmla="*/ 32385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2925" h="1400175">
                <a:moveTo>
                  <a:pt x="0" y="323850"/>
                </a:moveTo>
                <a:lnTo>
                  <a:pt x="542925" y="1400175"/>
                </a:lnTo>
                <a:lnTo>
                  <a:pt x="200025" y="0"/>
                </a:lnTo>
                <a:lnTo>
                  <a:pt x="0" y="32385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Volný tvar 41"/>
          <p:cNvSpPr/>
          <p:nvPr/>
        </p:nvSpPr>
        <p:spPr>
          <a:xfrm rot="13564813">
            <a:off x="5642769" y="1986757"/>
            <a:ext cx="571500" cy="417512"/>
          </a:xfrm>
          <a:custGeom>
            <a:avLst/>
            <a:gdLst>
              <a:gd name="connsiteX0" fmla="*/ 419100 w 1600200"/>
              <a:gd name="connsiteY0" fmla="*/ 0 h 1171575"/>
              <a:gd name="connsiteX1" fmla="*/ 0 w 1600200"/>
              <a:gd name="connsiteY1" fmla="*/ 1171575 h 1171575"/>
              <a:gd name="connsiteX2" fmla="*/ 1600200 w 1600200"/>
              <a:gd name="connsiteY2" fmla="*/ 895350 h 1171575"/>
              <a:gd name="connsiteX3" fmla="*/ 419100 w 1600200"/>
              <a:gd name="connsiteY3" fmla="*/ 0 h 1171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00200" h="1171575">
                <a:moveTo>
                  <a:pt x="419100" y="0"/>
                </a:moveTo>
                <a:lnTo>
                  <a:pt x="0" y="1171575"/>
                </a:lnTo>
                <a:lnTo>
                  <a:pt x="1600200" y="895350"/>
                </a:lnTo>
                <a:lnTo>
                  <a:pt x="419100" y="0"/>
                </a:lnTo>
                <a:close/>
              </a:path>
            </a:pathLst>
          </a:custGeom>
          <a:solidFill>
            <a:srgbClr val="FFFF99"/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4" name="Volný tvar 43"/>
          <p:cNvSpPr/>
          <p:nvPr/>
        </p:nvSpPr>
        <p:spPr>
          <a:xfrm rot="21443813" flipH="1" flipV="1">
            <a:off x="4459288" y="1568450"/>
            <a:ext cx="542925" cy="1400175"/>
          </a:xfrm>
          <a:custGeom>
            <a:avLst/>
            <a:gdLst>
              <a:gd name="connsiteX0" fmla="*/ 0 w 542925"/>
              <a:gd name="connsiteY0" fmla="*/ 323850 h 1400175"/>
              <a:gd name="connsiteX1" fmla="*/ 542925 w 542925"/>
              <a:gd name="connsiteY1" fmla="*/ 1400175 h 1400175"/>
              <a:gd name="connsiteX2" fmla="*/ 200025 w 542925"/>
              <a:gd name="connsiteY2" fmla="*/ 0 h 1400175"/>
              <a:gd name="connsiteX3" fmla="*/ 0 w 542925"/>
              <a:gd name="connsiteY3" fmla="*/ 32385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2925" h="1400175">
                <a:moveTo>
                  <a:pt x="0" y="323850"/>
                </a:moveTo>
                <a:lnTo>
                  <a:pt x="542925" y="1400175"/>
                </a:lnTo>
                <a:lnTo>
                  <a:pt x="200025" y="0"/>
                </a:lnTo>
                <a:lnTo>
                  <a:pt x="0" y="32385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210050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Charakterizujte pojem podobnost.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Jak podobnost značíme?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Vyjmenujte věty o podobnosti trojúhelníků.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Popište jednotlivé věty o podobnosti trojúhelníků.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Vysvětlete pojem koeficient podobnosti.</a:t>
            </a:r>
          </a:p>
          <a:p>
            <a:pPr>
              <a:defRPr/>
            </a:pPr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Odpovědi na jednotlivé </a:t>
            </a:r>
            <a:r>
              <a:rPr lang="cs-CZ" sz="2400" b="1" smtClean="0">
                <a:solidFill>
                  <a:srgbClr val="002060"/>
                </a:solidFill>
                <a:latin typeface="Arial" charset="0"/>
                <a:cs typeface="Arial" charset="0"/>
              </a:rPr>
              <a:t>otázky najdete </a:t>
            </a:r>
            <a:r>
              <a:rPr lang="cs-CZ" sz="2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v prezentaci.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960812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cs-CZ" sz="1800" dirty="0" smtClean="0">
                <a:latin typeface="Arial" charset="0"/>
              </a:rPr>
              <a:t>Text. Podobnost </a:t>
            </a:r>
            <a:r>
              <a:rPr lang="cs-CZ" sz="1800" dirty="0" err="1" smtClean="0">
                <a:latin typeface="Arial" charset="0"/>
              </a:rPr>
              <a:t>trojúhleníku</a:t>
            </a:r>
            <a:r>
              <a:rPr lang="cs-CZ" sz="1800" dirty="0" smtClean="0">
                <a:latin typeface="Arial" charset="0"/>
              </a:rPr>
              <a:t>. In: </a:t>
            </a:r>
            <a:r>
              <a:rPr lang="cs-CZ" sz="1800" dirty="0" err="1" smtClean="0">
                <a:latin typeface="Arial" charset="0"/>
              </a:rPr>
              <a:t>Wikipedia</a:t>
            </a:r>
            <a:r>
              <a:rPr lang="cs-CZ" sz="1800" dirty="0" smtClean="0">
                <a:latin typeface="Arial" charset="0"/>
              </a:rPr>
              <a:t>: </a:t>
            </a:r>
            <a:r>
              <a:rPr lang="cs-CZ" sz="1800" dirty="0" err="1" smtClean="0">
                <a:latin typeface="Arial" charset="0"/>
              </a:rPr>
              <a:t>the</a:t>
            </a:r>
            <a:r>
              <a:rPr lang="cs-CZ" sz="1800" dirty="0" smtClean="0">
                <a:latin typeface="Arial" charset="0"/>
              </a:rPr>
              <a:t> free </a:t>
            </a:r>
            <a:r>
              <a:rPr lang="cs-CZ" sz="1800" dirty="0" err="1" smtClean="0">
                <a:latin typeface="Arial" charset="0"/>
              </a:rPr>
              <a:t>encyclopedia</a:t>
            </a:r>
            <a:r>
              <a:rPr lang="cs-CZ" sz="1800" dirty="0" smtClean="0">
                <a:latin typeface="Arial" charset="0"/>
              </a:rPr>
              <a:t> [online]. San Francisco (CA): </a:t>
            </a:r>
            <a:r>
              <a:rPr lang="cs-CZ" sz="1800" dirty="0" err="1" smtClean="0">
                <a:latin typeface="Arial" charset="0"/>
              </a:rPr>
              <a:t>Wikimedia</a:t>
            </a:r>
            <a:r>
              <a:rPr lang="cs-CZ" sz="1800" dirty="0" smtClean="0">
                <a:latin typeface="Arial" charset="0"/>
              </a:rPr>
              <a:t> </a:t>
            </a:r>
            <a:r>
              <a:rPr lang="cs-CZ" sz="1800" dirty="0" err="1" smtClean="0">
                <a:latin typeface="Arial" charset="0"/>
              </a:rPr>
              <a:t>Foundation</a:t>
            </a:r>
            <a:r>
              <a:rPr lang="cs-CZ" sz="1800" dirty="0" smtClean="0">
                <a:latin typeface="Arial" charset="0"/>
              </a:rPr>
              <a:t>, 2001- [cit. 2013-03-18]. Dostupné z: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cs-CZ" sz="1800" dirty="0" smtClean="0">
                <a:latin typeface="Arial" charset="0"/>
              </a:rPr>
              <a:t>http://cs.wikipedia.org/wiki/Podobnost_(geometrie)#V.C4.9Bty_o_podobnosti_troj.C3.BAheln.C3.ADk.C5.AF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ru-RU" sz="18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8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80000"/>
              </a:lnSpc>
              <a:defRPr/>
            </a:pPr>
            <a:endParaRPr lang="cs-CZ" sz="1800" u="sng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cs-CZ" sz="1800" dirty="0" smtClean="0">
                <a:latin typeface="Arial" charset="0"/>
              </a:rPr>
              <a:t>Autor: Mgr. Lubomíra Moravcová                                             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800" dirty="0" smtClean="0">
                <a:latin typeface="Arial" charset="0"/>
              </a:rPr>
              <a:t>Název díla: Podobnost trojúhelníků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800" dirty="0" smtClean="0">
                <a:latin typeface="Arial" charset="0"/>
              </a:rPr>
              <a:t>Datum vzniku: duben 2013         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577</Words>
  <Application>Microsoft Office PowerPoint</Application>
  <PresentationFormat>Předvádění na obrazovce (4:3)</PresentationFormat>
  <Paragraphs>104</Paragraphs>
  <Slides>11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Podobnost trojúhelníků</vt:lpstr>
      <vt:lpstr>Věta sss</vt:lpstr>
      <vt:lpstr>Věta sus</vt:lpstr>
      <vt:lpstr>Věta uu</vt:lpstr>
      <vt:lpstr>Věta Ssu</vt:lpstr>
      <vt:lpstr>Koeficient podobnosti</vt:lpstr>
      <vt:lpstr>Tvary se stejnou barvou jsou si podobné</vt:lpstr>
      <vt:lpstr>Otázky k opakování</vt:lpstr>
      <vt:lpstr>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93</cp:revision>
  <dcterms:created xsi:type="dcterms:W3CDTF">2012-11-30T22:17:21Z</dcterms:created>
  <dcterms:modified xsi:type="dcterms:W3CDTF">2013-07-01T21:15:11Z</dcterms:modified>
</cp:coreProperties>
</file>