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7" r:id="rId3"/>
    <p:sldId id="260" r:id="rId4"/>
    <p:sldId id="261" r:id="rId5"/>
    <p:sldId id="262" r:id="rId6"/>
    <p:sldId id="265" r:id="rId7"/>
    <p:sldId id="264" r:id="rId8"/>
    <p:sldId id="263" r:id="rId9"/>
    <p:sldId id="271" r:id="rId10"/>
    <p:sldId id="272" r:id="rId11"/>
    <p:sldId id="273" r:id="rId12"/>
    <p:sldId id="274" r:id="rId13"/>
    <p:sldId id="275" r:id="rId14"/>
    <p:sldId id="276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 Literatura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19.století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německy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7. 7.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 je určen pro pokročilé žáky závěrečných, tzn. 4. a 6.,  ročníků gymnázia. Jedná se o materiál pro výuku německé literatury.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Časová dotace je jedna vyučovací hodina.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materiál obsahuje slovní zásobu a faktografické údaje k tématu Německá literatura 19. století. Jednotlivé části jsou připraveny tak, aby se žáci aktivně účastnili výkladu, pomocí fixu 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nebo 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digitálního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pera řešili průběžně úkoly, spojené s osvojováním si nových informací. Důraz je kladen na zvládnutí nové slovní zásoby spolu s osvojováním si nových faktů.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Závěrečné cvičení zopakuje látku pomocí kvízu.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Všechny úkoly jsou doplněny správným řešením.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nové znalosti včetně nové slovní zásoby. Aktivně se zapojují do výuky, na tabuli průběžně řeší úkoly spojené s novými informacemi. Žáci si tímto materiálem procvičují jazykovou kompetenci, porozumění a  práci s textem. Úkolem je zároveň rozšířit znalosti v oblasti německé literatury.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interaktivní výuku.  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611560" y="4365104"/>
            <a:ext cx="3024336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67544" y="1340768"/>
            <a:ext cx="7560840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692696"/>
            <a:ext cx="3081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Historische</a:t>
            </a:r>
            <a:r>
              <a:rPr lang="cs-CZ" b="1" dirty="0" smtClean="0"/>
              <a:t> </a:t>
            </a:r>
            <a:r>
              <a:rPr lang="cs-CZ" b="1" dirty="0" err="1" smtClean="0"/>
              <a:t>Begebenheiten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76328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l. </a:t>
            </a:r>
            <a:r>
              <a:rPr lang="cs-CZ" dirty="0" err="1" smtClean="0">
                <a:solidFill>
                  <a:schemeClr val="bg1"/>
                </a:solidFill>
              </a:rPr>
              <a:t>Enttäuschung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über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die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Französische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Revolution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2. </a:t>
            </a:r>
            <a:r>
              <a:rPr lang="cs-CZ" dirty="0" err="1" smtClean="0">
                <a:solidFill>
                  <a:schemeClr val="bg1"/>
                </a:solidFill>
              </a:rPr>
              <a:t>Napoleonische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Kriege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3. </a:t>
            </a:r>
            <a:r>
              <a:rPr lang="cs-CZ" dirty="0" err="1" smtClean="0">
                <a:solidFill>
                  <a:schemeClr val="bg1"/>
                </a:solidFill>
              </a:rPr>
              <a:t>Zersplitterung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Deutschlands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4. </a:t>
            </a:r>
            <a:r>
              <a:rPr lang="cs-CZ" dirty="0" err="1" smtClean="0">
                <a:solidFill>
                  <a:schemeClr val="bg1"/>
                </a:solidFill>
              </a:rPr>
              <a:t>Strenge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Zensur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5. Absolutismus - </a:t>
            </a:r>
            <a:r>
              <a:rPr lang="cs-CZ" dirty="0" err="1" smtClean="0">
                <a:solidFill>
                  <a:schemeClr val="bg1"/>
                </a:solidFill>
              </a:rPr>
              <a:t>Metternich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6. Die </a:t>
            </a:r>
            <a:r>
              <a:rPr lang="cs-CZ" dirty="0" err="1" smtClean="0">
                <a:solidFill>
                  <a:schemeClr val="bg1"/>
                </a:solidFill>
              </a:rPr>
              <a:t>erfolglose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Revolution</a:t>
            </a:r>
            <a:r>
              <a:rPr lang="cs-CZ" dirty="0" smtClean="0">
                <a:solidFill>
                  <a:schemeClr val="bg1"/>
                </a:solidFill>
              </a:rPr>
              <a:t> 1848/1849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7. </a:t>
            </a:r>
            <a:r>
              <a:rPr lang="cs-CZ" dirty="0" err="1" smtClean="0">
                <a:solidFill>
                  <a:schemeClr val="bg1"/>
                </a:solidFill>
              </a:rPr>
              <a:t>Erfindungen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Entdeckungen</a:t>
            </a:r>
            <a:r>
              <a:rPr lang="cs-CZ" dirty="0" smtClean="0">
                <a:solidFill>
                  <a:schemeClr val="bg1"/>
                </a:solidFill>
              </a:rPr>
              <a:t> / </a:t>
            </a:r>
            <a:r>
              <a:rPr lang="cs-CZ" dirty="0" err="1" smtClean="0">
                <a:solidFill>
                  <a:schemeClr val="bg1"/>
                </a:solidFill>
              </a:rPr>
              <a:t>Elektrizität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Dieselmotor</a:t>
            </a:r>
            <a:r>
              <a:rPr lang="cs-CZ" dirty="0" smtClean="0">
                <a:solidFill>
                  <a:schemeClr val="bg1"/>
                </a:solidFill>
              </a:rPr>
              <a:t>, Telegrafie</a:t>
            </a:r>
            <a:r>
              <a:rPr lang="cs-CZ" dirty="0" smtClean="0"/>
              <a:t>……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861048"/>
            <a:ext cx="2714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Literarische</a:t>
            </a:r>
            <a:r>
              <a:rPr lang="cs-CZ" b="1" dirty="0" smtClean="0"/>
              <a:t> </a:t>
            </a:r>
            <a:r>
              <a:rPr lang="cs-CZ" b="1" dirty="0" err="1" smtClean="0"/>
              <a:t>Richtungen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437112"/>
            <a:ext cx="2689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a/ Romantik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b/ </a:t>
            </a:r>
            <a:r>
              <a:rPr lang="cs-CZ" dirty="0" err="1" smtClean="0">
                <a:solidFill>
                  <a:schemeClr val="bg1"/>
                </a:solidFill>
              </a:rPr>
              <a:t>Vormärzliteratur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c/  </a:t>
            </a:r>
            <a:r>
              <a:rPr lang="cs-CZ" dirty="0" err="1" smtClean="0">
                <a:solidFill>
                  <a:schemeClr val="bg1"/>
                </a:solidFill>
              </a:rPr>
              <a:t>Poetische</a:t>
            </a:r>
            <a:r>
              <a:rPr lang="cs-CZ" dirty="0" smtClean="0">
                <a:solidFill>
                  <a:schemeClr val="bg1"/>
                </a:solidFill>
              </a:rPr>
              <a:t> Realismus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d/  Naturalismus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4293096"/>
            <a:ext cx="260545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gehört</a:t>
            </a:r>
            <a:r>
              <a:rPr lang="cs-CZ" b="1" i="1" dirty="0" smtClean="0"/>
              <a:t> </a:t>
            </a:r>
            <a:r>
              <a:rPr lang="cs-CZ" b="1" i="1" dirty="0" err="1" smtClean="0"/>
              <a:t>zusammen</a:t>
            </a:r>
            <a:r>
              <a:rPr lang="cs-CZ" i="1" dirty="0" smtClean="0"/>
              <a:t>?</a:t>
            </a:r>
          </a:p>
          <a:p>
            <a:r>
              <a:rPr lang="cs-CZ" i="1" dirty="0" smtClean="0"/>
              <a:t> </a:t>
            </a:r>
          </a:p>
          <a:p>
            <a:r>
              <a:rPr lang="cs-CZ" i="1" dirty="0" smtClean="0"/>
              <a:t>Romantik</a:t>
            </a:r>
          </a:p>
          <a:p>
            <a:r>
              <a:rPr lang="cs-CZ" i="1" dirty="0" err="1" smtClean="0"/>
              <a:t>Vormärzliteratur</a:t>
            </a:r>
            <a:endParaRPr lang="cs-CZ" i="1" dirty="0" smtClean="0"/>
          </a:p>
          <a:p>
            <a:r>
              <a:rPr lang="cs-CZ" i="1" dirty="0" err="1" smtClean="0"/>
              <a:t>Poetische</a:t>
            </a:r>
            <a:r>
              <a:rPr lang="cs-CZ" i="1" dirty="0" smtClean="0"/>
              <a:t> Realismus</a:t>
            </a:r>
          </a:p>
          <a:p>
            <a:r>
              <a:rPr lang="cs-CZ" i="1" dirty="0" smtClean="0"/>
              <a:t>Naturalismus</a:t>
            </a:r>
            <a:endParaRPr lang="cs-CZ" i="1" dirty="0"/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323528" y="4509120"/>
            <a:ext cx="3816424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995936" y="3356992"/>
            <a:ext cx="4824536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83568" y="1340768"/>
            <a:ext cx="6048672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260648"/>
            <a:ext cx="48151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Romantik</a:t>
            </a:r>
          </a:p>
          <a:p>
            <a:r>
              <a:rPr lang="cs-CZ" b="1" dirty="0" err="1" smtClean="0"/>
              <a:t>Vormärzliteratur</a:t>
            </a:r>
            <a:r>
              <a:rPr lang="cs-CZ" b="1" dirty="0" smtClean="0"/>
              <a:t>     . Biedermeier</a:t>
            </a:r>
          </a:p>
          <a:p>
            <a:r>
              <a:rPr lang="cs-CZ" b="1" dirty="0" smtClean="0"/>
              <a:t>                                    . </a:t>
            </a:r>
            <a:r>
              <a:rPr lang="cs-CZ" b="1" dirty="0" err="1" smtClean="0"/>
              <a:t>Junge</a:t>
            </a:r>
            <a:r>
              <a:rPr lang="cs-CZ" b="1" dirty="0" smtClean="0"/>
              <a:t> </a:t>
            </a:r>
            <a:r>
              <a:rPr lang="cs-CZ" b="1" dirty="0" err="1" smtClean="0"/>
              <a:t>Deutschland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581128"/>
            <a:ext cx="4392488" cy="1887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Konflikt </a:t>
            </a:r>
            <a:r>
              <a:rPr lang="cs-CZ" sz="1400" dirty="0" err="1" smtClean="0">
                <a:solidFill>
                  <a:schemeClr val="bg1"/>
                </a:solidFill>
              </a:rPr>
              <a:t>zwischen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Ideal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und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Wirklichkeit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Betonung</a:t>
            </a:r>
            <a:r>
              <a:rPr lang="cs-CZ" sz="1400" dirty="0" smtClean="0">
                <a:solidFill>
                  <a:schemeClr val="bg1"/>
                </a:solidFill>
              </a:rPr>
              <a:t> des </a:t>
            </a:r>
            <a:r>
              <a:rPr lang="cs-CZ" sz="1400" dirty="0" err="1" smtClean="0">
                <a:solidFill>
                  <a:schemeClr val="bg1"/>
                </a:solidFill>
              </a:rPr>
              <a:t>Christentums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Neigung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zur</a:t>
            </a:r>
            <a:r>
              <a:rPr lang="cs-CZ" sz="1400" dirty="0" smtClean="0">
                <a:solidFill>
                  <a:schemeClr val="bg1"/>
                </a:solidFill>
              </a:rPr>
              <a:t> Mystik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Liebe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zur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Natur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Betonung</a:t>
            </a:r>
            <a:r>
              <a:rPr lang="cs-CZ" sz="1400" dirty="0" smtClean="0">
                <a:solidFill>
                  <a:schemeClr val="bg1"/>
                </a:solidFill>
              </a:rPr>
              <a:t> der </a:t>
            </a:r>
            <a:r>
              <a:rPr lang="cs-CZ" sz="1400" dirty="0" err="1" smtClean="0">
                <a:solidFill>
                  <a:schemeClr val="bg1"/>
                </a:solidFill>
              </a:rPr>
              <a:t>Phantasie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Starke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Gefühle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Aufmersamkeit</a:t>
            </a:r>
            <a:r>
              <a:rPr lang="cs-CZ" sz="1400" dirty="0" smtClean="0">
                <a:solidFill>
                  <a:schemeClr val="bg1"/>
                </a:solidFill>
              </a:rPr>
              <a:t> der Folklor </a:t>
            </a:r>
            <a:r>
              <a:rPr lang="cs-CZ" sz="1400" dirty="0" err="1" smtClean="0">
                <a:solidFill>
                  <a:schemeClr val="bg1"/>
                </a:solidFill>
              </a:rPr>
              <a:t>und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Geschichte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gewidmet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412776"/>
            <a:ext cx="1041028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smtClean="0">
                <a:solidFill>
                  <a:schemeClr val="bg1"/>
                </a:solidFill>
              </a:rPr>
              <a:t>Bedürfnis nach Ruhe &amp; Ordnung, privatem Glück &amp; innerem Frieden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 Resignation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Melancholie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Liebe zum Kleinen, zum Alltäglichen, zur Natur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Idylle</a:t>
            </a:r>
            <a:endParaRPr lang="de-DE" sz="1400" dirty="0" smtClean="0">
              <a:solidFill>
                <a:schemeClr val="bg1"/>
              </a:solidFill>
            </a:endParaRPr>
          </a:p>
          <a:p>
            <a:r>
              <a:rPr lang="de-DE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Familienleben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de-DE" sz="1400" dirty="0" smtClean="0">
                <a:solidFill>
                  <a:schemeClr val="bg1"/>
                </a:solidFill>
              </a:rPr>
              <a:t>Ideal des Schönen &amp; Guten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eine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harmonische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Welt</a:t>
            </a:r>
            <a:r>
              <a:rPr lang="de-DE" sz="1400" dirty="0" smtClean="0">
                <a:solidFill>
                  <a:schemeClr val="bg1"/>
                </a:solidFill>
              </a:rPr>
              <a:t> 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geographisch auf Österreich und Süddeutschland konzentriert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7" y="3284984"/>
            <a:ext cx="7826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smtClean="0">
                <a:solidFill>
                  <a:schemeClr val="bg1"/>
                </a:solidFill>
              </a:rPr>
              <a:t>Ablehnung von: Absolutismus, Kirche, Idealismus, 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Engagement für: Presse- &amp; Meinungsfreiheit, Sozialismus,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de-DE" sz="1400" dirty="0" smtClean="0">
                <a:solidFill>
                  <a:schemeClr val="bg1"/>
                </a:solidFill>
              </a:rPr>
              <a:t> Frauenemanzipation, freie Liebe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saloppe Sprache, kritisch, satirisch, provozierend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Gesellschafts- &amp; Sozialkritik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5085184"/>
            <a:ext cx="344838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Zu</a:t>
            </a:r>
            <a:r>
              <a:rPr lang="cs-CZ" b="1" i="1" dirty="0" smtClean="0"/>
              <a:t> </a:t>
            </a:r>
            <a:r>
              <a:rPr lang="cs-CZ" b="1" i="1" dirty="0" err="1" smtClean="0"/>
              <a:t>welcher</a:t>
            </a:r>
            <a:r>
              <a:rPr lang="cs-CZ" b="1" i="1" dirty="0" smtClean="0"/>
              <a:t> </a:t>
            </a:r>
            <a:r>
              <a:rPr lang="cs-CZ" b="1" i="1" dirty="0" err="1" smtClean="0"/>
              <a:t>Richtung</a:t>
            </a:r>
            <a:r>
              <a:rPr lang="cs-CZ" b="1" i="1" dirty="0" smtClean="0"/>
              <a:t> </a:t>
            </a:r>
            <a:r>
              <a:rPr lang="cs-CZ" b="1" i="1" dirty="0" err="1" smtClean="0"/>
              <a:t>gehört</a:t>
            </a:r>
            <a:r>
              <a:rPr lang="cs-CZ" b="1" i="1" dirty="0" smtClean="0"/>
              <a:t> </a:t>
            </a:r>
            <a:r>
              <a:rPr lang="cs-CZ" b="1" i="1" dirty="0" err="1" smtClean="0"/>
              <a:t>die</a:t>
            </a:r>
            <a:r>
              <a:rPr lang="cs-CZ" b="1" i="1" dirty="0" smtClean="0"/>
              <a:t> </a:t>
            </a:r>
          </a:p>
          <a:p>
            <a:r>
              <a:rPr lang="cs-CZ" b="1" i="1" dirty="0" smtClean="0"/>
              <a:t>Charakteristik?</a:t>
            </a:r>
          </a:p>
          <a:p>
            <a:r>
              <a:rPr lang="cs-CZ" b="1" i="1" dirty="0" smtClean="0"/>
              <a:t>1.</a:t>
            </a:r>
          </a:p>
          <a:p>
            <a:r>
              <a:rPr lang="cs-CZ" b="1" i="1" dirty="0" smtClean="0"/>
              <a:t>2.</a:t>
            </a:r>
          </a:p>
          <a:p>
            <a:r>
              <a:rPr lang="cs-CZ" b="1" i="1" dirty="0" smtClean="0"/>
              <a:t>3.</a:t>
            </a:r>
            <a:endParaRPr lang="cs-CZ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14908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198884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35730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79512" y="3789040"/>
            <a:ext cx="4968552" cy="24482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419872" y="836712"/>
            <a:ext cx="4752528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908720"/>
            <a:ext cx="23439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Poetische</a:t>
            </a:r>
            <a:r>
              <a:rPr lang="cs-CZ" b="1" dirty="0" smtClean="0"/>
              <a:t> Realismus</a:t>
            </a:r>
          </a:p>
          <a:p>
            <a:r>
              <a:rPr lang="cs-CZ" b="1" dirty="0" smtClean="0"/>
              <a:t>Naturalismus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005064"/>
            <a:ext cx="4968552" cy="1887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chemeClr val="bg1"/>
                </a:solidFill>
              </a:rPr>
              <a:t>Wirklichtreue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Schilderung</a:t>
            </a:r>
            <a:r>
              <a:rPr lang="cs-CZ" sz="1600" dirty="0" smtClean="0">
                <a:solidFill>
                  <a:schemeClr val="bg1"/>
                </a:solidFill>
              </a:rPr>
              <a:t> des </a:t>
            </a:r>
            <a:r>
              <a:rPr lang="cs-CZ" sz="1600" dirty="0" err="1" smtClean="0">
                <a:solidFill>
                  <a:schemeClr val="bg1"/>
                </a:solidFill>
              </a:rPr>
              <a:t>Alltagslebens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Betonungs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desj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Details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Häufige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Themen</a:t>
            </a:r>
            <a:r>
              <a:rPr lang="cs-CZ" sz="1600" dirty="0" smtClean="0">
                <a:solidFill>
                  <a:schemeClr val="bg1"/>
                </a:solidFill>
              </a:rPr>
              <a:t> – </a:t>
            </a:r>
            <a:r>
              <a:rPr lang="cs-CZ" sz="1600" dirty="0" err="1" smtClean="0">
                <a:solidFill>
                  <a:schemeClr val="bg1"/>
                </a:solidFill>
              </a:rPr>
              <a:t>Liebe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Ehe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Familie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Landschaftsbeschreibung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Humor, </a:t>
            </a:r>
            <a:r>
              <a:rPr lang="cs-CZ" sz="1600" dirty="0" err="1" smtClean="0">
                <a:solidFill>
                  <a:schemeClr val="bg1"/>
                </a:solidFill>
              </a:rPr>
              <a:t>Mundarten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Gestallten</a:t>
            </a:r>
            <a:r>
              <a:rPr lang="cs-CZ" sz="1600" dirty="0" smtClean="0">
                <a:solidFill>
                  <a:schemeClr val="bg1"/>
                </a:solidFill>
              </a:rPr>
              <a:t> – </a:t>
            </a:r>
            <a:r>
              <a:rPr lang="cs-CZ" sz="1600" dirty="0" err="1" smtClean="0">
                <a:solidFill>
                  <a:schemeClr val="bg1"/>
                </a:solidFill>
              </a:rPr>
              <a:t>Bauern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Handwerker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Arbeiter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Frauen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Roman, </a:t>
            </a:r>
            <a:r>
              <a:rPr lang="cs-CZ" sz="1600" dirty="0" err="1" smtClean="0">
                <a:solidFill>
                  <a:schemeClr val="bg1"/>
                </a:solidFill>
              </a:rPr>
              <a:t>Novelle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Ballade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1268760"/>
            <a:ext cx="453329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Objektive </a:t>
            </a:r>
            <a:r>
              <a:rPr lang="cs-CZ" sz="1600" dirty="0" err="1" smtClean="0">
                <a:solidFill>
                  <a:schemeClr val="bg1"/>
                </a:solidFill>
              </a:rPr>
              <a:t>Wiedergabe</a:t>
            </a:r>
            <a:r>
              <a:rPr lang="cs-CZ" sz="1600" dirty="0" smtClean="0">
                <a:solidFill>
                  <a:schemeClr val="bg1"/>
                </a:solidFill>
              </a:rPr>
              <a:t> der </a:t>
            </a:r>
            <a:r>
              <a:rPr lang="cs-CZ" sz="1600" dirty="0" err="1" smtClean="0">
                <a:solidFill>
                  <a:schemeClr val="bg1"/>
                </a:solidFill>
              </a:rPr>
              <a:t>Wirklichkeit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Orientierung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auf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großstädtische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Leben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Deformierung</a:t>
            </a:r>
            <a:r>
              <a:rPr lang="cs-CZ" sz="1600" dirty="0" smtClean="0">
                <a:solidFill>
                  <a:schemeClr val="bg1"/>
                </a:solidFill>
              </a:rPr>
              <a:t> des </a:t>
            </a:r>
            <a:r>
              <a:rPr lang="cs-CZ" sz="1600" dirty="0" err="1" smtClean="0">
                <a:solidFill>
                  <a:schemeClr val="bg1"/>
                </a:solidFill>
              </a:rPr>
              <a:t>Menschen</a:t>
            </a:r>
            <a:r>
              <a:rPr lang="cs-CZ" sz="1600" dirty="0" smtClean="0">
                <a:solidFill>
                  <a:schemeClr val="bg1"/>
                </a:solidFill>
              </a:rPr>
              <a:t> durch </a:t>
            </a: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Umwelt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Themen</a:t>
            </a:r>
            <a:r>
              <a:rPr lang="cs-CZ" sz="1600" dirty="0" smtClean="0">
                <a:solidFill>
                  <a:schemeClr val="bg1"/>
                </a:solidFill>
              </a:rPr>
              <a:t> – Alkoholismus, </a:t>
            </a:r>
            <a:r>
              <a:rPr lang="cs-CZ" sz="1600" dirty="0" err="1" smtClean="0">
                <a:solidFill>
                  <a:schemeClr val="bg1"/>
                </a:solidFill>
              </a:rPr>
              <a:t>Familienkonflikte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Alltagssprache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Dramen</a:t>
            </a:r>
            <a:r>
              <a:rPr lang="cs-CZ" sz="1600" dirty="0" smtClean="0">
                <a:solidFill>
                  <a:schemeClr val="bg1"/>
                </a:solidFill>
              </a:rPr>
              <a:t>, Lyrik, Roman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4509120"/>
            <a:ext cx="20668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gehört</a:t>
            </a:r>
            <a:r>
              <a:rPr lang="cs-CZ" b="1" i="1" dirty="0" smtClean="0"/>
              <a:t> </a:t>
            </a:r>
            <a:r>
              <a:rPr lang="cs-CZ" b="1" i="1" dirty="0" err="1" smtClean="0"/>
              <a:t>wozu</a:t>
            </a:r>
            <a:r>
              <a:rPr lang="cs-CZ" b="1" i="1" dirty="0" smtClean="0"/>
              <a:t>?</a:t>
            </a:r>
          </a:p>
          <a:p>
            <a:r>
              <a:rPr lang="cs-CZ" b="1" i="1" dirty="0" smtClean="0"/>
              <a:t> 1.</a:t>
            </a:r>
          </a:p>
          <a:p>
            <a:r>
              <a:rPr lang="cs-CZ" b="1" i="1" dirty="0" smtClean="0"/>
              <a:t> 2.</a:t>
            </a:r>
            <a:endParaRPr lang="cs-CZ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47667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350100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4499992" y="1772816"/>
            <a:ext cx="4320480" cy="26642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83568" y="2060848"/>
            <a:ext cx="2664296" cy="15841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908720"/>
            <a:ext cx="4062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Autoren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literarische</a:t>
            </a:r>
            <a:r>
              <a:rPr lang="cs-CZ" b="1" dirty="0" smtClean="0"/>
              <a:t> </a:t>
            </a:r>
            <a:r>
              <a:rPr lang="cs-CZ" b="1" dirty="0" err="1" smtClean="0"/>
              <a:t>Richtungen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132856"/>
            <a:ext cx="22586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Romantik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Vormärzliteratur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Realismus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Naturalismus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2420888"/>
            <a:ext cx="415658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Gerhart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Hauptmann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Heinrich </a:t>
            </a:r>
            <a:r>
              <a:rPr lang="cs-CZ" dirty="0" err="1" smtClean="0">
                <a:solidFill>
                  <a:srgbClr val="FFFF00"/>
                </a:solidFill>
              </a:rPr>
              <a:t>Heine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Brüder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Grimm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Gottfried</a:t>
            </a:r>
            <a:r>
              <a:rPr lang="cs-CZ" dirty="0" smtClean="0">
                <a:solidFill>
                  <a:srgbClr val="FFFF00"/>
                </a:solidFill>
              </a:rPr>
              <a:t> Keller</a:t>
            </a: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Theodor </a:t>
            </a:r>
            <a:r>
              <a:rPr lang="cs-CZ" dirty="0" err="1" smtClean="0">
                <a:solidFill>
                  <a:srgbClr val="FFFF00"/>
                </a:solidFill>
              </a:rPr>
              <a:t>Storm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Ernst Theodor Amadeus Hoffmann</a:t>
            </a: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Richard Wagner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4509120"/>
            <a:ext cx="502734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/>
              <a:t>Verbinden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 </a:t>
            </a:r>
            <a:r>
              <a:rPr lang="cs-CZ" b="1" i="1" dirty="0" err="1" smtClean="0"/>
              <a:t>die</a:t>
            </a:r>
            <a:r>
              <a:rPr lang="cs-CZ" b="1" i="1" dirty="0" smtClean="0"/>
              <a:t> </a:t>
            </a:r>
            <a:r>
              <a:rPr lang="cs-CZ" b="1" i="1" dirty="0" err="1" smtClean="0"/>
              <a:t>Autoren</a:t>
            </a:r>
            <a:r>
              <a:rPr lang="cs-CZ" b="1" i="1" dirty="0" smtClean="0"/>
              <a:t> </a:t>
            </a:r>
            <a:r>
              <a:rPr lang="cs-CZ" b="1" i="1" dirty="0" err="1" smtClean="0"/>
              <a:t>mit</a:t>
            </a:r>
            <a:r>
              <a:rPr lang="cs-CZ" b="1" i="1" dirty="0" smtClean="0"/>
              <a:t> den </a:t>
            </a:r>
            <a:r>
              <a:rPr lang="cs-CZ" b="1" i="1" dirty="0" err="1" smtClean="0"/>
              <a:t>Richtungen</a:t>
            </a:r>
            <a:endParaRPr lang="cs-CZ" b="1" i="1" dirty="0" smtClean="0"/>
          </a:p>
          <a:p>
            <a:r>
              <a:rPr lang="cs-CZ" b="1" i="1" dirty="0" smtClean="0"/>
              <a:t>A</a:t>
            </a:r>
          </a:p>
          <a:p>
            <a:r>
              <a:rPr lang="cs-CZ" b="1" i="1" dirty="0" smtClean="0"/>
              <a:t>B</a:t>
            </a:r>
          </a:p>
          <a:p>
            <a:r>
              <a:rPr lang="cs-CZ" b="1" i="1" dirty="0" smtClean="0"/>
              <a:t>C</a:t>
            </a:r>
          </a:p>
          <a:p>
            <a:r>
              <a:rPr lang="cs-CZ" b="1" i="1" dirty="0" smtClean="0"/>
              <a:t>D</a:t>
            </a:r>
          </a:p>
          <a:p>
            <a:r>
              <a:rPr lang="cs-CZ" b="1" i="1" dirty="0" smtClean="0"/>
              <a:t>E</a:t>
            </a:r>
          </a:p>
          <a:p>
            <a:r>
              <a:rPr lang="cs-CZ" b="1" i="1" dirty="0" smtClean="0"/>
              <a:t>F</a:t>
            </a:r>
          </a:p>
          <a:p>
            <a:r>
              <a:rPr lang="cs-CZ" b="1" i="1" dirty="0" smtClean="0"/>
              <a:t>G.</a:t>
            </a:r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995936" y="2780928"/>
            <a:ext cx="4320480" cy="25922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899592" y="1484784"/>
            <a:ext cx="2520280" cy="22322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836712"/>
            <a:ext cx="2328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Autoren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 </a:t>
            </a:r>
            <a:r>
              <a:rPr lang="cs-CZ" b="1" dirty="0" err="1" smtClean="0"/>
              <a:t>Werke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0808"/>
            <a:ext cx="25620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E.T.A. Hoffmann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Brüder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Grimm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Heinrich </a:t>
            </a:r>
            <a:r>
              <a:rPr lang="cs-CZ" dirty="0" err="1" smtClean="0">
                <a:solidFill>
                  <a:schemeClr val="bg1"/>
                </a:solidFill>
              </a:rPr>
              <a:t>Heine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Gottfried</a:t>
            </a:r>
            <a:r>
              <a:rPr lang="cs-CZ" dirty="0" smtClean="0">
                <a:solidFill>
                  <a:schemeClr val="bg1"/>
                </a:solidFill>
              </a:rPr>
              <a:t> Keller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Gerhart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Hauptmann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Richard Wagner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2924944"/>
            <a:ext cx="399898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Die Weber</a:t>
            </a: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Kinder</a:t>
            </a:r>
            <a:r>
              <a:rPr lang="cs-CZ" dirty="0" smtClean="0">
                <a:solidFill>
                  <a:srgbClr val="FFFF00"/>
                </a:solidFill>
              </a:rPr>
              <a:t>-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Hausmärchen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Nußknacker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Mäusenkönig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Lorelai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Fräulein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von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Scudery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Deutschland</a:t>
            </a:r>
            <a:r>
              <a:rPr lang="cs-CZ" dirty="0" smtClean="0">
                <a:solidFill>
                  <a:srgbClr val="FFFF00"/>
                </a:solidFill>
              </a:rPr>
              <a:t>. </a:t>
            </a:r>
            <a:r>
              <a:rPr lang="cs-CZ" dirty="0" err="1" smtClean="0">
                <a:solidFill>
                  <a:srgbClr val="FFFF00"/>
                </a:solidFill>
              </a:rPr>
              <a:t>Ein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Wintermärchen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Romeo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Julie </a:t>
            </a:r>
            <a:r>
              <a:rPr lang="cs-CZ" dirty="0" err="1" smtClean="0">
                <a:solidFill>
                  <a:srgbClr val="FFFF00"/>
                </a:solidFill>
              </a:rPr>
              <a:t>auf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dem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Dorfe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Tannhäuser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3789040"/>
            <a:ext cx="280038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/>
              <a:t>Und</a:t>
            </a:r>
            <a:r>
              <a:rPr lang="cs-CZ" b="1" i="1" dirty="0" smtClean="0"/>
              <a:t> </a:t>
            </a:r>
            <a:r>
              <a:rPr lang="cs-CZ" b="1" i="1" dirty="0" err="1" smtClean="0"/>
              <a:t>jetzt</a:t>
            </a:r>
            <a:r>
              <a:rPr lang="cs-CZ" b="1" i="1" dirty="0" smtClean="0"/>
              <a:t> </a:t>
            </a:r>
            <a:r>
              <a:rPr lang="cs-CZ" b="1" i="1" dirty="0" err="1" smtClean="0"/>
              <a:t>verbinden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endParaRPr lang="cs-CZ" b="1" i="1" dirty="0" smtClean="0"/>
          </a:p>
          <a:p>
            <a:r>
              <a:rPr lang="cs-CZ" b="1" i="1" dirty="0" err="1" smtClean="0"/>
              <a:t>die</a:t>
            </a:r>
            <a:r>
              <a:rPr lang="cs-CZ" b="1" i="1" dirty="0" smtClean="0"/>
              <a:t> </a:t>
            </a:r>
            <a:r>
              <a:rPr lang="cs-CZ" b="1" i="1" dirty="0" err="1" smtClean="0"/>
              <a:t>Autoren</a:t>
            </a:r>
            <a:r>
              <a:rPr lang="cs-CZ" b="1" i="1" dirty="0" smtClean="0"/>
              <a:t> </a:t>
            </a:r>
            <a:r>
              <a:rPr lang="cs-CZ" b="1" i="1" dirty="0" err="1" smtClean="0"/>
              <a:t>mit</a:t>
            </a:r>
            <a:r>
              <a:rPr lang="cs-CZ" b="1" i="1" dirty="0" smtClean="0"/>
              <a:t> </a:t>
            </a:r>
            <a:r>
              <a:rPr lang="cs-CZ" b="1" i="1" dirty="0" err="1" smtClean="0"/>
              <a:t>ihren</a:t>
            </a:r>
            <a:endParaRPr lang="cs-CZ" b="1" i="1" dirty="0" smtClean="0"/>
          </a:p>
          <a:p>
            <a:r>
              <a:rPr lang="cs-CZ" b="1" i="1" dirty="0" err="1" smtClean="0"/>
              <a:t>Werken</a:t>
            </a:r>
            <a:endParaRPr lang="cs-CZ" b="1" i="1" dirty="0" smtClean="0"/>
          </a:p>
          <a:p>
            <a:r>
              <a:rPr lang="cs-CZ" b="1" i="1" dirty="0" smtClean="0"/>
              <a:t>A.</a:t>
            </a:r>
          </a:p>
          <a:p>
            <a:r>
              <a:rPr lang="cs-CZ" b="1" i="1" dirty="0" smtClean="0"/>
              <a:t>B.</a:t>
            </a:r>
          </a:p>
          <a:p>
            <a:r>
              <a:rPr lang="cs-CZ" b="1" i="1" dirty="0" smtClean="0"/>
              <a:t>C.</a:t>
            </a:r>
          </a:p>
          <a:p>
            <a:r>
              <a:rPr lang="cs-CZ" b="1" i="1" dirty="0" smtClean="0"/>
              <a:t>D.</a:t>
            </a:r>
          </a:p>
          <a:p>
            <a:r>
              <a:rPr lang="cs-CZ" b="1" i="1" dirty="0" smtClean="0"/>
              <a:t>E.</a:t>
            </a:r>
          </a:p>
          <a:p>
            <a:r>
              <a:rPr lang="cs-CZ" b="1" i="1" dirty="0" smtClean="0"/>
              <a:t>F.</a:t>
            </a:r>
          </a:p>
          <a:p>
            <a:r>
              <a:rPr lang="cs-CZ" b="1" i="1" dirty="0" smtClean="0"/>
              <a:t>G.</a:t>
            </a:r>
          </a:p>
          <a:p>
            <a:r>
              <a:rPr lang="cs-CZ" b="1" i="1" dirty="0" smtClean="0"/>
              <a:t>H.</a:t>
            </a:r>
          </a:p>
          <a:p>
            <a:endParaRPr lang="cs-CZ" b="1" i="1" dirty="0"/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2241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Lösen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den </a:t>
            </a:r>
            <a:r>
              <a:rPr lang="cs-CZ" b="1" dirty="0" err="1" smtClean="0"/>
              <a:t>Quiz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988840"/>
            <a:ext cx="8526758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Die Literatur in 19. Jh. </a:t>
            </a:r>
            <a:r>
              <a:rPr lang="cs-CZ" sz="1400" dirty="0" err="1" smtClean="0"/>
              <a:t>beeinflusste</a:t>
            </a:r>
            <a:r>
              <a:rPr lang="cs-CZ" sz="1400" dirty="0" smtClean="0"/>
              <a:t>                                      5.  H. </a:t>
            </a:r>
            <a:r>
              <a:rPr lang="cs-CZ" sz="1400" dirty="0" err="1" smtClean="0"/>
              <a:t>Heine</a:t>
            </a:r>
            <a:r>
              <a:rPr lang="cs-CZ" sz="1400" dirty="0" smtClean="0"/>
              <a:t> </a:t>
            </a:r>
            <a:r>
              <a:rPr lang="cs-CZ" sz="1400" dirty="0" err="1" smtClean="0"/>
              <a:t>hat</a:t>
            </a:r>
            <a:r>
              <a:rPr lang="cs-CZ" sz="1400" dirty="0" smtClean="0"/>
              <a:t> </a:t>
            </a:r>
            <a:r>
              <a:rPr lang="cs-CZ" sz="1400" dirty="0" err="1" smtClean="0"/>
              <a:t>geschrieben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a/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Revolution</a:t>
            </a:r>
            <a:r>
              <a:rPr lang="cs-CZ" sz="1400" dirty="0" smtClean="0"/>
              <a:t> in 1848                                                               a/  </a:t>
            </a:r>
            <a:r>
              <a:rPr lang="cs-CZ" sz="1400" dirty="0" err="1" smtClean="0"/>
              <a:t>Lorelei</a:t>
            </a:r>
            <a:r>
              <a:rPr lang="cs-CZ" sz="1400" dirty="0" smtClean="0"/>
              <a:t> </a:t>
            </a:r>
          </a:p>
          <a:p>
            <a:pPr marL="342900" indent="-342900"/>
            <a:r>
              <a:rPr lang="cs-CZ" sz="1400" dirty="0" smtClean="0"/>
              <a:t>      b/ der </a:t>
            </a:r>
            <a:r>
              <a:rPr lang="cs-CZ" sz="1400" dirty="0" err="1" smtClean="0"/>
              <a:t>erste</a:t>
            </a:r>
            <a:r>
              <a:rPr lang="cs-CZ" sz="1400" dirty="0" smtClean="0"/>
              <a:t> </a:t>
            </a:r>
            <a:r>
              <a:rPr lang="cs-CZ" sz="1400" dirty="0" err="1" smtClean="0"/>
              <a:t>Weltkrieg</a:t>
            </a:r>
            <a:r>
              <a:rPr lang="cs-CZ" sz="1400" dirty="0" smtClean="0"/>
              <a:t>                                                                     b/ </a:t>
            </a:r>
            <a:r>
              <a:rPr lang="cs-CZ" sz="1400" dirty="0" err="1" smtClean="0"/>
              <a:t>Handschuh</a:t>
            </a:r>
            <a:r>
              <a:rPr lang="cs-CZ" sz="1400" dirty="0" smtClean="0"/>
              <a:t> </a:t>
            </a:r>
          </a:p>
          <a:p>
            <a:pPr marL="342900" indent="-342900"/>
            <a:r>
              <a:rPr lang="cs-CZ" sz="1400" dirty="0" smtClean="0"/>
              <a:t>      c/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Französische</a:t>
            </a:r>
            <a:r>
              <a:rPr lang="cs-CZ" sz="1400" dirty="0" smtClean="0"/>
              <a:t> </a:t>
            </a:r>
            <a:r>
              <a:rPr lang="cs-CZ" sz="1400" dirty="0" err="1" smtClean="0"/>
              <a:t>Revolution</a:t>
            </a:r>
            <a:r>
              <a:rPr lang="cs-CZ" sz="1400" dirty="0" smtClean="0"/>
              <a:t>                                                      c/ </a:t>
            </a:r>
            <a:r>
              <a:rPr lang="cs-CZ" sz="1400" dirty="0" err="1" smtClean="0"/>
              <a:t>Erlkönig</a:t>
            </a:r>
            <a:endParaRPr lang="cs-CZ" sz="1400" dirty="0" smtClean="0"/>
          </a:p>
          <a:p>
            <a:pPr marL="342900" indent="-342900"/>
            <a:endParaRPr lang="cs-CZ" sz="1400" dirty="0" smtClean="0"/>
          </a:p>
          <a:p>
            <a:pPr marL="342900" indent="-342900">
              <a:buAutoNum type="arabicPeriod" startAt="2"/>
            </a:pPr>
            <a:r>
              <a:rPr lang="cs-CZ" sz="1400" dirty="0" err="1" smtClean="0"/>
              <a:t>Für</a:t>
            </a:r>
            <a:r>
              <a:rPr lang="cs-CZ" sz="1400" dirty="0" smtClean="0"/>
              <a:t> Romantik </a:t>
            </a:r>
            <a:r>
              <a:rPr lang="cs-CZ" sz="1400" dirty="0" err="1" smtClean="0"/>
              <a:t>ist</a:t>
            </a:r>
            <a:r>
              <a:rPr lang="cs-CZ" sz="1400" dirty="0" smtClean="0"/>
              <a:t> </a:t>
            </a:r>
            <a:r>
              <a:rPr lang="cs-CZ" sz="1400" dirty="0" err="1" smtClean="0"/>
              <a:t>typisch</a:t>
            </a:r>
            <a:r>
              <a:rPr lang="cs-CZ" sz="1400" dirty="0" smtClean="0"/>
              <a:t>                                                       6.  </a:t>
            </a:r>
            <a:r>
              <a:rPr lang="cs-CZ" sz="1400" dirty="0" err="1" smtClean="0"/>
              <a:t>Nobelpreisträger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a/ objektive </a:t>
            </a:r>
            <a:r>
              <a:rPr lang="cs-CZ" sz="1400" dirty="0" err="1" smtClean="0"/>
              <a:t>Wiedergabe</a:t>
            </a:r>
            <a:r>
              <a:rPr lang="cs-CZ" sz="1400" dirty="0" smtClean="0"/>
              <a:t> der </a:t>
            </a:r>
            <a:r>
              <a:rPr lang="cs-CZ" sz="1400" dirty="0" err="1" smtClean="0"/>
              <a:t>Wirklichkeit</a:t>
            </a:r>
            <a:r>
              <a:rPr lang="cs-CZ" sz="1400" dirty="0" smtClean="0"/>
              <a:t>                                  a/ H. </a:t>
            </a:r>
            <a:r>
              <a:rPr lang="cs-CZ" sz="1400" dirty="0" err="1" smtClean="0"/>
              <a:t>Heine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b/ </a:t>
            </a:r>
            <a:r>
              <a:rPr lang="cs-CZ" sz="1400" dirty="0" err="1" smtClean="0"/>
              <a:t>Ablehnung</a:t>
            </a:r>
            <a:r>
              <a:rPr lang="cs-CZ" sz="1400" dirty="0" smtClean="0"/>
              <a:t> </a:t>
            </a:r>
            <a:r>
              <a:rPr lang="cs-CZ" sz="1400" dirty="0" err="1" smtClean="0"/>
              <a:t>von</a:t>
            </a:r>
            <a:r>
              <a:rPr lang="cs-CZ" sz="1400" dirty="0" smtClean="0"/>
              <a:t> </a:t>
            </a:r>
            <a:r>
              <a:rPr lang="cs-CZ" sz="1400" dirty="0" err="1" smtClean="0"/>
              <a:t>Kirche</a:t>
            </a:r>
            <a:r>
              <a:rPr lang="cs-CZ" sz="1400" dirty="0" smtClean="0"/>
              <a:t>                                                              b/ G. </a:t>
            </a:r>
            <a:r>
              <a:rPr lang="cs-CZ" sz="1400" dirty="0" err="1" smtClean="0"/>
              <a:t>Hauptmann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c/  </a:t>
            </a:r>
            <a:r>
              <a:rPr lang="cs-CZ" sz="1400" dirty="0" err="1" smtClean="0"/>
              <a:t>Betonung</a:t>
            </a:r>
            <a:r>
              <a:rPr lang="cs-CZ" sz="1400" dirty="0" smtClean="0"/>
              <a:t> der </a:t>
            </a:r>
            <a:r>
              <a:rPr lang="cs-CZ" sz="1400" dirty="0" err="1" smtClean="0"/>
              <a:t>Phantasie</a:t>
            </a:r>
            <a:r>
              <a:rPr lang="cs-CZ" sz="1400" dirty="0" smtClean="0"/>
              <a:t>                                                           c/  E.T.A. Hoffmann   </a:t>
            </a:r>
          </a:p>
          <a:p>
            <a:pPr marL="342900" indent="-342900"/>
            <a:endParaRPr lang="cs-CZ" sz="1400" dirty="0" smtClean="0"/>
          </a:p>
          <a:p>
            <a:pPr marL="342900" indent="-342900">
              <a:buAutoNum type="arabicPeriod" startAt="3"/>
            </a:pPr>
            <a:r>
              <a:rPr lang="cs-CZ" sz="1400" dirty="0" err="1" smtClean="0"/>
              <a:t>Zur</a:t>
            </a:r>
            <a:r>
              <a:rPr lang="cs-CZ" sz="1400" dirty="0" smtClean="0"/>
              <a:t> Literatur des 19. </a:t>
            </a:r>
            <a:r>
              <a:rPr lang="cs-CZ" sz="1400" dirty="0" err="1" smtClean="0"/>
              <a:t>Jhs</a:t>
            </a:r>
            <a:r>
              <a:rPr lang="cs-CZ" sz="1400" dirty="0" smtClean="0"/>
              <a:t> </a:t>
            </a:r>
            <a:r>
              <a:rPr lang="cs-CZ" sz="1400" dirty="0" err="1" smtClean="0"/>
              <a:t>gehört</a:t>
            </a:r>
            <a:r>
              <a:rPr lang="cs-CZ" sz="1400" dirty="0" smtClean="0"/>
              <a:t> </a:t>
            </a:r>
            <a:r>
              <a:rPr lang="cs-CZ" sz="1400" dirty="0" err="1" smtClean="0"/>
              <a:t>nicht</a:t>
            </a:r>
            <a:r>
              <a:rPr lang="cs-CZ" sz="1400" dirty="0" smtClean="0"/>
              <a:t>                                  7.  </a:t>
            </a:r>
            <a:r>
              <a:rPr lang="cs-CZ" sz="1400" dirty="0" err="1" smtClean="0"/>
              <a:t>Nußknacker</a:t>
            </a:r>
            <a:r>
              <a:rPr lang="cs-CZ" sz="1400" dirty="0" smtClean="0"/>
              <a:t> </a:t>
            </a:r>
            <a:r>
              <a:rPr lang="cs-CZ" sz="1400" dirty="0" err="1" smtClean="0"/>
              <a:t>hat</a:t>
            </a:r>
            <a:r>
              <a:rPr lang="cs-CZ" sz="1400" dirty="0" smtClean="0"/>
              <a:t> </a:t>
            </a:r>
            <a:r>
              <a:rPr lang="cs-CZ" sz="1400" dirty="0" err="1" smtClean="0"/>
              <a:t>vertont</a:t>
            </a:r>
            <a:r>
              <a:rPr lang="cs-CZ" sz="1400" dirty="0" smtClean="0"/>
              <a:t> </a:t>
            </a:r>
          </a:p>
          <a:p>
            <a:pPr marL="342900" indent="-342900"/>
            <a:r>
              <a:rPr lang="cs-CZ" sz="1400" dirty="0" smtClean="0"/>
              <a:t>      a/ </a:t>
            </a:r>
            <a:r>
              <a:rPr lang="cs-CZ" sz="1400" dirty="0" err="1" smtClean="0"/>
              <a:t>Klassik</a:t>
            </a:r>
            <a:r>
              <a:rPr lang="cs-CZ" sz="1400" dirty="0" smtClean="0"/>
              <a:t>                                                                                          a/ Wagner</a:t>
            </a:r>
          </a:p>
          <a:p>
            <a:pPr marL="342900" indent="-342900"/>
            <a:r>
              <a:rPr lang="cs-CZ" sz="1400" dirty="0" smtClean="0"/>
              <a:t>      b/ Romantik                                                                                      b/ </a:t>
            </a:r>
            <a:r>
              <a:rPr lang="cs-CZ" sz="1400" dirty="0" err="1" smtClean="0"/>
              <a:t>Janatschek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c/ </a:t>
            </a:r>
            <a:r>
              <a:rPr lang="cs-CZ" sz="1400" dirty="0" err="1" smtClean="0"/>
              <a:t>Biedermaier</a:t>
            </a:r>
            <a:r>
              <a:rPr lang="cs-CZ" sz="1400" dirty="0" smtClean="0"/>
              <a:t>                                                                                  c/  </a:t>
            </a:r>
            <a:r>
              <a:rPr lang="cs-CZ" sz="1400" dirty="0" err="1" smtClean="0"/>
              <a:t>Tschaikovski</a:t>
            </a:r>
            <a:r>
              <a:rPr lang="cs-CZ" sz="1400" dirty="0" smtClean="0"/>
              <a:t> </a:t>
            </a:r>
          </a:p>
          <a:p>
            <a:pPr marL="342900" indent="-342900"/>
            <a:endParaRPr lang="cs-CZ" sz="1400" dirty="0" smtClean="0"/>
          </a:p>
          <a:p>
            <a:pPr marL="342900" indent="-342900">
              <a:buAutoNum type="arabicPeriod" startAt="4"/>
            </a:pPr>
            <a:r>
              <a:rPr lang="cs-CZ" sz="1400" dirty="0" err="1" smtClean="0"/>
              <a:t>Zu</a:t>
            </a:r>
            <a:r>
              <a:rPr lang="cs-CZ" sz="1400" dirty="0" smtClean="0"/>
              <a:t> </a:t>
            </a:r>
            <a:r>
              <a:rPr lang="cs-CZ" sz="1400" dirty="0" err="1" smtClean="0"/>
              <a:t>Autoren</a:t>
            </a:r>
            <a:r>
              <a:rPr lang="cs-CZ" sz="1400" dirty="0" smtClean="0"/>
              <a:t> </a:t>
            </a:r>
            <a:r>
              <a:rPr lang="cs-CZ" sz="1400" dirty="0" err="1" smtClean="0"/>
              <a:t>dieser</a:t>
            </a:r>
            <a:r>
              <a:rPr lang="cs-CZ" sz="1400" dirty="0" smtClean="0"/>
              <a:t> </a:t>
            </a:r>
            <a:r>
              <a:rPr lang="cs-CZ" sz="1400" dirty="0" err="1" smtClean="0"/>
              <a:t>Epoche</a:t>
            </a:r>
            <a:r>
              <a:rPr lang="cs-CZ" sz="1400" dirty="0" smtClean="0"/>
              <a:t> </a:t>
            </a:r>
            <a:r>
              <a:rPr lang="cs-CZ" sz="1400" dirty="0" err="1" smtClean="0"/>
              <a:t>gehört</a:t>
            </a:r>
            <a:r>
              <a:rPr lang="cs-CZ" sz="1400" dirty="0" smtClean="0"/>
              <a:t> </a:t>
            </a:r>
            <a:r>
              <a:rPr lang="cs-CZ" sz="1400" dirty="0" err="1" smtClean="0"/>
              <a:t>nicht</a:t>
            </a:r>
            <a:r>
              <a:rPr lang="cs-CZ" sz="1400" dirty="0" smtClean="0"/>
              <a:t>                               8. Richard Wagner </a:t>
            </a:r>
            <a:r>
              <a:rPr lang="cs-CZ" sz="1400" dirty="0" err="1" smtClean="0"/>
              <a:t>war</a:t>
            </a:r>
            <a:r>
              <a:rPr lang="cs-CZ" sz="1400" dirty="0" smtClean="0"/>
              <a:t> </a:t>
            </a:r>
            <a:r>
              <a:rPr lang="cs-CZ" sz="1400" dirty="0" err="1" smtClean="0"/>
              <a:t>nicht</a:t>
            </a:r>
            <a:r>
              <a:rPr lang="cs-CZ" sz="1400" dirty="0" smtClean="0"/>
              <a:t>                             </a:t>
            </a:r>
          </a:p>
          <a:p>
            <a:pPr marL="342900" indent="-342900"/>
            <a:r>
              <a:rPr lang="cs-CZ" sz="1400" dirty="0" smtClean="0"/>
              <a:t>      a/  Schiller                                                                                        a/ </a:t>
            </a:r>
            <a:r>
              <a:rPr lang="cs-CZ" sz="1400" dirty="0" err="1" smtClean="0"/>
              <a:t>Librettist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b/  </a:t>
            </a:r>
            <a:r>
              <a:rPr lang="cs-CZ" sz="1400" dirty="0" err="1" smtClean="0"/>
              <a:t>Heine</a:t>
            </a:r>
            <a:r>
              <a:rPr lang="cs-CZ" sz="1400" dirty="0" smtClean="0"/>
              <a:t>                                                                                           b/ Komponist </a:t>
            </a:r>
          </a:p>
          <a:p>
            <a:pPr marL="342900" indent="-342900"/>
            <a:r>
              <a:rPr lang="cs-CZ" sz="1400" dirty="0" smtClean="0"/>
              <a:t>      c/  </a:t>
            </a:r>
            <a:r>
              <a:rPr lang="cs-CZ" sz="1400" dirty="0" err="1" smtClean="0"/>
              <a:t>Grimm</a:t>
            </a:r>
            <a:r>
              <a:rPr lang="cs-CZ" sz="1400" dirty="0" smtClean="0"/>
              <a:t>                                                                                         c/  </a:t>
            </a:r>
            <a:r>
              <a:rPr lang="cs-CZ" sz="1400" dirty="0" err="1" smtClean="0"/>
              <a:t>Dichter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611560" y="4365104"/>
            <a:ext cx="3024336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67544" y="1340768"/>
            <a:ext cx="7560840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692696"/>
            <a:ext cx="3081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Historische</a:t>
            </a:r>
            <a:r>
              <a:rPr lang="cs-CZ" b="1" dirty="0" smtClean="0"/>
              <a:t> </a:t>
            </a:r>
            <a:r>
              <a:rPr lang="cs-CZ" b="1" dirty="0" err="1" smtClean="0"/>
              <a:t>Begebenheiten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76328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l. </a:t>
            </a:r>
            <a:r>
              <a:rPr lang="cs-CZ" dirty="0" err="1" smtClean="0">
                <a:solidFill>
                  <a:schemeClr val="bg1"/>
                </a:solidFill>
              </a:rPr>
              <a:t>Enttäuschung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über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die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Französische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Revolution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2. </a:t>
            </a:r>
            <a:r>
              <a:rPr lang="cs-CZ" dirty="0" err="1" smtClean="0">
                <a:solidFill>
                  <a:schemeClr val="bg1"/>
                </a:solidFill>
              </a:rPr>
              <a:t>Napoleonische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Kriege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3. </a:t>
            </a:r>
            <a:r>
              <a:rPr lang="cs-CZ" dirty="0" err="1" smtClean="0">
                <a:solidFill>
                  <a:schemeClr val="bg1"/>
                </a:solidFill>
              </a:rPr>
              <a:t>Zersplitterung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Deutschlands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4. </a:t>
            </a:r>
            <a:r>
              <a:rPr lang="cs-CZ" dirty="0" err="1" smtClean="0">
                <a:solidFill>
                  <a:schemeClr val="bg1"/>
                </a:solidFill>
              </a:rPr>
              <a:t>Strenge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Zensur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5. Absolutismus - </a:t>
            </a:r>
            <a:r>
              <a:rPr lang="cs-CZ" dirty="0" err="1" smtClean="0">
                <a:solidFill>
                  <a:schemeClr val="bg1"/>
                </a:solidFill>
              </a:rPr>
              <a:t>Metternich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6. Die </a:t>
            </a:r>
            <a:r>
              <a:rPr lang="cs-CZ" dirty="0" err="1" smtClean="0">
                <a:solidFill>
                  <a:schemeClr val="bg1"/>
                </a:solidFill>
              </a:rPr>
              <a:t>erfolglose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Revolution</a:t>
            </a:r>
            <a:r>
              <a:rPr lang="cs-CZ" dirty="0" smtClean="0">
                <a:solidFill>
                  <a:schemeClr val="bg1"/>
                </a:solidFill>
              </a:rPr>
              <a:t> 1848/1849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7. </a:t>
            </a:r>
            <a:r>
              <a:rPr lang="cs-CZ" dirty="0" err="1" smtClean="0">
                <a:solidFill>
                  <a:schemeClr val="bg1"/>
                </a:solidFill>
              </a:rPr>
              <a:t>Erfindungen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Entdeckungen</a:t>
            </a:r>
            <a:r>
              <a:rPr lang="cs-CZ" dirty="0" smtClean="0">
                <a:solidFill>
                  <a:schemeClr val="bg1"/>
                </a:solidFill>
              </a:rPr>
              <a:t> / </a:t>
            </a:r>
            <a:r>
              <a:rPr lang="cs-CZ" dirty="0" err="1" smtClean="0">
                <a:solidFill>
                  <a:schemeClr val="bg1"/>
                </a:solidFill>
              </a:rPr>
              <a:t>Elektrizität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Dieselmotor</a:t>
            </a:r>
            <a:r>
              <a:rPr lang="cs-CZ" dirty="0" smtClean="0">
                <a:solidFill>
                  <a:schemeClr val="bg1"/>
                </a:solidFill>
              </a:rPr>
              <a:t>, Telegrafie</a:t>
            </a:r>
            <a:r>
              <a:rPr lang="cs-CZ" dirty="0" smtClean="0"/>
              <a:t>……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861048"/>
            <a:ext cx="2714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Literarische</a:t>
            </a:r>
            <a:r>
              <a:rPr lang="cs-CZ" b="1" dirty="0" smtClean="0"/>
              <a:t> </a:t>
            </a:r>
            <a:r>
              <a:rPr lang="cs-CZ" b="1" dirty="0" err="1" smtClean="0"/>
              <a:t>Richtungen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437112"/>
            <a:ext cx="2689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a/ Romantik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b/ </a:t>
            </a:r>
            <a:r>
              <a:rPr lang="cs-CZ" dirty="0" err="1" smtClean="0">
                <a:solidFill>
                  <a:schemeClr val="bg1"/>
                </a:solidFill>
              </a:rPr>
              <a:t>Vormärzliteratur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c/  </a:t>
            </a:r>
            <a:r>
              <a:rPr lang="cs-CZ" dirty="0" err="1" smtClean="0">
                <a:solidFill>
                  <a:schemeClr val="bg1"/>
                </a:solidFill>
              </a:rPr>
              <a:t>Poetische</a:t>
            </a:r>
            <a:r>
              <a:rPr lang="cs-CZ" dirty="0" smtClean="0">
                <a:solidFill>
                  <a:schemeClr val="bg1"/>
                </a:solidFill>
              </a:rPr>
              <a:t> Realismus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d/  Naturalismus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4293096"/>
            <a:ext cx="260545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gehört</a:t>
            </a:r>
            <a:r>
              <a:rPr lang="cs-CZ" b="1" i="1" dirty="0" smtClean="0"/>
              <a:t> </a:t>
            </a:r>
            <a:r>
              <a:rPr lang="cs-CZ" b="1" i="1" dirty="0" err="1" smtClean="0"/>
              <a:t>zusammen</a:t>
            </a:r>
            <a:r>
              <a:rPr lang="cs-CZ" i="1" dirty="0" smtClean="0"/>
              <a:t>?</a:t>
            </a:r>
          </a:p>
          <a:p>
            <a:r>
              <a:rPr lang="cs-CZ" i="1" dirty="0" smtClean="0"/>
              <a:t> </a:t>
            </a:r>
          </a:p>
          <a:p>
            <a:r>
              <a:rPr lang="cs-CZ" i="1" dirty="0" smtClean="0"/>
              <a:t>Romantik</a:t>
            </a:r>
            <a:r>
              <a:rPr lang="cs-CZ" i="1" dirty="0" smtClean="0">
                <a:solidFill>
                  <a:srgbClr val="FF0000"/>
                </a:solidFill>
              </a:rPr>
              <a:t>1. 2.</a:t>
            </a:r>
            <a:endParaRPr lang="cs-CZ" i="1" dirty="0" smtClean="0"/>
          </a:p>
          <a:p>
            <a:r>
              <a:rPr lang="cs-CZ" i="1" dirty="0" err="1" smtClean="0"/>
              <a:t>Vormärzliteratur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3. 4. 5.</a:t>
            </a:r>
            <a:endParaRPr lang="cs-CZ" i="1" dirty="0" smtClean="0"/>
          </a:p>
          <a:p>
            <a:r>
              <a:rPr lang="cs-CZ" i="1" dirty="0" err="1" smtClean="0"/>
              <a:t>Poetische</a:t>
            </a:r>
            <a:r>
              <a:rPr lang="cs-CZ" i="1" dirty="0" smtClean="0"/>
              <a:t> Realismus </a:t>
            </a:r>
            <a:r>
              <a:rPr lang="cs-CZ" i="1" dirty="0" smtClean="0">
                <a:solidFill>
                  <a:srgbClr val="FF0000"/>
                </a:solidFill>
              </a:rPr>
              <a:t>6.</a:t>
            </a:r>
            <a:endParaRPr lang="cs-CZ" i="1" dirty="0" smtClean="0"/>
          </a:p>
          <a:p>
            <a:r>
              <a:rPr lang="cs-CZ" i="1" dirty="0" smtClean="0"/>
              <a:t>Naturalismus </a:t>
            </a:r>
            <a:r>
              <a:rPr lang="cs-CZ" i="1" dirty="0" smtClean="0">
                <a:solidFill>
                  <a:srgbClr val="FF0000"/>
                </a:solidFill>
              </a:rPr>
              <a:t>7.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548680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323528" y="4509120"/>
            <a:ext cx="3816424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995936" y="3356992"/>
            <a:ext cx="4824536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83568" y="1340768"/>
            <a:ext cx="6048672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260648"/>
            <a:ext cx="48151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Romantik</a:t>
            </a:r>
          </a:p>
          <a:p>
            <a:r>
              <a:rPr lang="cs-CZ" b="1" dirty="0" err="1" smtClean="0"/>
              <a:t>Vormärzliteratur</a:t>
            </a:r>
            <a:r>
              <a:rPr lang="cs-CZ" b="1" dirty="0" smtClean="0"/>
              <a:t>     . Biedermeier</a:t>
            </a:r>
          </a:p>
          <a:p>
            <a:r>
              <a:rPr lang="cs-CZ" b="1" dirty="0" smtClean="0"/>
              <a:t>                                    . </a:t>
            </a:r>
            <a:r>
              <a:rPr lang="cs-CZ" b="1" dirty="0" err="1" smtClean="0"/>
              <a:t>Junge</a:t>
            </a:r>
            <a:r>
              <a:rPr lang="cs-CZ" b="1" dirty="0" smtClean="0"/>
              <a:t> </a:t>
            </a:r>
            <a:r>
              <a:rPr lang="cs-CZ" b="1" dirty="0" err="1" smtClean="0"/>
              <a:t>Deutschland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581128"/>
            <a:ext cx="4392488" cy="1887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Konflikt </a:t>
            </a:r>
            <a:r>
              <a:rPr lang="cs-CZ" sz="1400" dirty="0" err="1" smtClean="0">
                <a:solidFill>
                  <a:schemeClr val="bg1"/>
                </a:solidFill>
              </a:rPr>
              <a:t>zwischen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Ideal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und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Wirklichkeit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Betonung</a:t>
            </a:r>
            <a:r>
              <a:rPr lang="cs-CZ" sz="1400" dirty="0" smtClean="0">
                <a:solidFill>
                  <a:schemeClr val="bg1"/>
                </a:solidFill>
              </a:rPr>
              <a:t> des </a:t>
            </a:r>
            <a:r>
              <a:rPr lang="cs-CZ" sz="1400" dirty="0" err="1" smtClean="0">
                <a:solidFill>
                  <a:schemeClr val="bg1"/>
                </a:solidFill>
              </a:rPr>
              <a:t>Christentums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Neigung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zur</a:t>
            </a:r>
            <a:r>
              <a:rPr lang="cs-CZ" sz="1400" dirty="0" smtClean="0">
                <a:solidFill>
                  <a:schemeClr val="bg1"/>
                </a:solidFill>
              </a:rPr>
              <a:t> Mystik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Liebe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zur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Natur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Betonung</a:t>
            </a:r>
            <a:r>
              <a:rPr lang="cs-CZ" sz="1400" dirty="0" smtClean="0">
                <a:solidFill>
                  <a:schemeClr val="bg1"/>
                </a:solidFill>
              </a:rPr>
              <a:t> der </a:t>
            </a:r>
            <a:r>
              <a:rPr lang="cs-CZ" sz="1400" dirty="0" err="1" smtClean="0">
                <a:solidFill>
                  <a:schemeClr val="bg1"/>
                </a:solidFill>
              </a:rPr>
              <a:t>Phantasie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Starke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Gefühle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 smtClean="0">
                <a:solidFill>
                  <a:schemeClr val="bg1"/>
                </a:solidFill>
              </a:rPr>
              <a:t>Aufmersamkeit</a:t>
            </a:r>
            <a:r>
              <a:rPr lang="cs-CZ" sz="1400" dirty="0" smtClean="0">
                <a:solidFill>
                  <a:schemeClr val="bg1"/>
                </a:solidFill>
              </a:rPr>
              <a:t> der Folklor </a:t>
            </a:r>
            <a:r>
              <a:rPr lang="cs-CZ" sz="1400" dirty="0" err="1" smtClean="0">
                <a:solidFill>
                  <a:schemeClr val="bg1"/>
                </a:solidFill>
              </a:rPr>
              <a:t>und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Geschichte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gewidmet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412776"/>
            <a:ext cx="1041028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smtClean="0">
                <a:solidFill>
                  <a:schemeClr val="bg1"/>
                </a:solidFill>
              </a:rPr>
              <a:t>Bedürfnis nach Ruhe &amp; Ordnung, privatem Glück &amp; innerem Frieden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 Resignation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Melancholie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Liebe zum Kleinen, zum Alltäglichen, zur Natur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Idylle</a:t>
            </a:r>
            <a:endParaRPr lang="de-DE" sz="1400" dirty="0" smtClean="0">
              <a:solidFill>
                <a:schemeClr val="bg1"/>
              </a:solidFill>
            </a:endParaRPr>
          </a:p>
          <a:p>
            <a:r>
              <a:rPr lang="de-DE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Familienleben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de-DE" sz="1400" dirty="0" smtClean="0">
                <a:solidFill>
                  <a:schemeClr val="bg1"/>
                </a:solidFill>
              </a:rPr>
              <a:t>Ideal des Schönen &amp; Guten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eine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harmonische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Welt</a:t>
            </a:r>
            <a:r>
              <a:rPr lang="de-DE" sz="1400" dirty="0" smtClean="0">
                <a:solidFill>
                  <a:schemeClr val="bg1"/>
                </a:solidFill>
              </a:rPr>
              <a:t> 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geographisch auf Österreich und Süddeutschland konzentriert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7" y="3284984"/>
            <a:ext cx="7826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smtClean="0">
                <a:solidFill>
                  <a:schemeClr val="bg1"/>
                </a:solidFill>
              </a:rPr>
              <a:t>Ablehnung von: Absolutismus, Kirche, Idealismus, 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Engagement für: Presse- &amp; Meinungsfreiheit, Sozialismus,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de-DE" sz="1400" dirty="0" smtClean="0">
                <a:solidFill>
                  <a:schemeClr val="bg1"/>
                </a:solidFill>
              </a:rPr>
              <a:t> Frauenemanzipation, freie Liebe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saloppe Sprache, kritisch, satirisch, provozierend</a:t>
            </a:r>
          </a:p>
          <a:p>
            <a:r>
              <a:rPr lang="de-DE" sz="1400" dirty="0" smtClean="0">
                <a:solidFill>
                  <a:schemeClr val="bg1"/>
                </a:solidFill>
              </a:rPr>
              <a:t>Gesellschafts- &amp; Sozialkritik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5085184"/>
            <a:ext cx="344838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Zu</a:t>
            </a:r>
            <a:r>
              <a:rPr lang="cs-CZ" b="1" i="1" dirty="0" smtClean="0"/>
              <a:t> </a:t>
            </a:r>
            <a:r>
              <a:rPr lang="cs-CZ" b="1" i="1" dirty="0" err="1" smtClean="0"/>
              <a:t>welcher</a:t>
            </a:r>
            <a:r>
              <a:rPr lang="cs-CZ" b="1" i="1" dirty="0" smtClean="0"/>
              <a:t> </a:t>
            </a:r>
            <a:r>
              <a:rPr lang="cs-CZ" b="1" i="1" dirty="0" err="1" smtClean="0"/>
              <a:t>Richtung</a:t>
            </a:r>
            <a:r>
              <a:rPr lang="cs-CZ" b="1" i="1" dirty="0" smtClean="0"/>
              <a:t> </a:t>
            </a:r>
            <a:r>
              <a:rPr lang="cs-CZ" b="1" i="1" dirty="0" err="1" smtClean="0"/>
              <a:t>gehört</a:t>
            </a:r>
            <a:r>
              <a:rPr lang="cs-CZ" b="1" i="1" dirty="0" smtClean="0"/>
              <a:t> </a:t>
            </a:r>
            <a:r>
              <a:rPr lang="cs-CZ" b="1" i="1" dirty="0" err="1" smtClean="0"/>
              <a:t>die</a:t>
            </a:r>
            <a:r>
              <a:rPr lang="cs-CZ" b="1" i="1" dirty="0" smtClean="0"/>
              <a:t> </a:t>
            </a:r>
          </a:p>
          <a:p>
            <a:r>
              <a:rPr lang="cs-CZ" b="1" i="1" dirty="0" smtClean="0"/>
              <a:t>Charakteristik?</a:t>
            </a:r>
          </a:p>
          <a:p>
            <a:r>
              <a:rPr lang="cs-CZ" b="1" i="1" dirty="0" smtClean="0"/>
              <a:t>1.  </a:t>
            </a:r>
            <a:r>
              <a:rPr lang="cs-CZ" b="1" i="1" dirty="0" smtClean="0">
                <a:solidFill>
                  <a:srgbClr val="FF0000"/>
                </a:solidFill>
              </a:rPr>
              <a:t>ROMANTIK</a:t>
            </a:r>
            <a:endParaRPr lang="cs-CZ" b="1" i="1" dirty="0" smtClean="0"/>
          </a:p>
          <a:p>
            <a:r>
              <a:rPr lang="cs-CZ" b="1" i="1" dirty="0" smtClean="0"/>
              <a:t>2.</a:t>
            </a:r>
            <a:r>
              <a:rPr lang="cs-CZ" b="1" i="1" dirty="0" smtClean="0">
                <a:solidFill>
                  <a:srgbClr val="FF0000"/>
                </a:solidFill>
              </a:rPr>
              <a:t>  BIEDERMEIER</a:t>
            </a:r>
            <a:endParaRPr lang="cs-CZ" b="1" i="1" dirty="0" smtClean="0"/>
          </a:p>
          <a:p>
            <a:r>
              <a:rPr lang="cs-CZ" b="1" i="1" dirty="0" smtClean="0"/>
              <a:t>3.  </a:t>
            </a:r>
            <a:r>
              <a:rPr lang="cs-CZ" b="1" i="1" dirty="0" smtClean="0">
                <a:solidFill>
                  <a:srgbClr val="FF0000"/>
                </a:solidFill>
              </a:rPr>
              <a:t>JUNGE DEUTSCHLAND</a:t>
            </a:r>
            <a:r>
              <a:rPr lang="cs-CZ" b="1" i="1" dirty="0" smtClean="0"/>
              <a:t> </a:t>
            </a:r>
            <a:endParaRPr lang="cs-CZ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14908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198884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35730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68144" y="404664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79512" y="3789040"/>
            <a:ext cx="4968552" cy="24482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419872" y="836712"/>
            <a:ext cx="4752528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908720"/>
            <a:ext cx="23439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Poetische</a:t>
            </a:r>
            <a:r>
              <a:rPr lang="cs-CZ" b="1" dirty="0" smtClean="0"/>
              <a:t> Realismus</a:t>
            </a:r>
          </a:p>
          <a:p>
            <a:r>
              <a:rPr lang="cs-CZ" b="1" dirty="0" smtClean="0"/>
              <a:t>Naturalismus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005064"/>
            <a:ext cx="4968552" cy="1887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chemeClr val="bg1"/>
                </a:solidFill>
              </a:rPr>
              <a:t>Wirklichtreue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Schilderung</a:t>
            </a:r>
            <a:r>
              <a:rPr lang="cs-CZ" sz="1600" dirty="0" smtClean="0">
                <a:solidFill>
                  <a:schemeClr val="bg1"/>
                </a:solidFill>
              </a:rPr>
              <a:t> des </a:t>
            </a:r>
            <a:r>
              <a:rPr lang="cs-CZ" sz="1600" dirty="0" err="1" smtClean="0">
                <a:solidFill>
                  <a:schemeClr val="bg1"/>
                </a:solidFill>
              </a:rPr>
              <a:t>Alltagslebens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Betonungs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desj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Details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Häufige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Themen</a:t>
            </a:r>
            <a:r>
              <a:rPr lang="cs-CZ" sz="1600" dirty="0" smtClean="0">
                <a:solidFill>
                  <a:schemeClr val="bg1"/>
                </a:solidFill>
              </a:rPr>
              <a:t> – </a:t>
            </a:r>
            <a:r>
              <a:rPr lang="cs-CZ" sz="1600" dirty="0" err="1" smtClean="0">
                <a:solidFill>
                  <a:schemeClr val="bg1"/>
                </a:solidFill>
              </a:rPr>
              <a:t>Liebe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Ehe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Familie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Landschaftsbeschreibung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Humor, </a:t>
            </a:r>
            <a:r>
              <a:rPr lang="cs-CZ" sz="1600" dirty="0" err="1" smtClean="0">
                <a:solidFill>
                  <a:schemeClr val="bg1"/>
                </a:solidFill>
              </a:rPr>
              <a:t>Mundarten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Gestallten</a:t>
            </a:r>
            <a:r>
              <a:rPr lang="cs-CZ" sz="1600" dirty="0" smtClean="0">
                <a:solidFill>
                  <a:schemeClr val="bg1"/>
                </a:solidFill>
              </a:rPr>
              <a:t> – </a:t>
            </a:r>
            <a:r>
              <a:rPr lang="cs-CZ" sz="1600" dirty="0" err="1" smtClean="0">
                <a:solidFill>
                  <a:schemeClr val="bg1"/>
                </a:solidFill>
              </a:rPr>
              <a:t>Bauern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Handwerker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Arbeiter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Frauen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Roman, </a:t>
            </a:r>
            <a:r>
              <a:rPr lang="cs-CZ" sz="1600" dirty="0" err="1" smtClean="0">
                <a:solidFill>
                  <a:schemeClr val="bg1"/>
                </a:solidFill>
              </a:rPr>
              <a:t>Novelle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 err="1" smtClean="0">
                <a:solidFill>
                  <a:schemeClr val="bg1"/>
                </a:solidFill>
              </a:rPr>
              <a:t>Ballade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1268760"/>
            <a:ext cx="453329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Objektive </a:t>
            </a:r>
            <a:r>
              <a:rPr lang="cs-CZ" sz="1600" dirty="0" err="1" smtClean="0">
                <a:solidFill>
                  <a:schemeClr val="bg1"/>
                </a:solidFill>
              </a:rPr>
              <a:t>Wiedergabe</a:t>
            </a:r>
            <a:r>
              <a:rPr lang="cs-CZ" sz="1600" dirty="0" smtClean="0">
                <a:solidFill>
                  <a:schemeClr val="bg1"/>
                </a:solidFill>
              </a:rPr>
              <a:t> der </a:t>
            </a:r>
            <a:r>
              <a:rPr lang="cs-CZ" sz="1600" dirty="0" err="1" smtClean="0">
                <a:solidFill>
                  <a:schemeClr val="bg1"/>
                </a:solidFill>
              </a:rPr>
              <a:t>Wirklichkeit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Orientierung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auf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das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großstädtische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Leben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Deformierung</a:t>
            </a:r>
            <a:r>
              <a:rPr lang="cs-CZ" sz="1600" dirty="0" smtClean="0">
                <a:solidFill>
                  <a:schemeClr val="bg1"/>
                </a:solidFill>
              </a:rPr>
              <a:t> des </a:t>
            </a:r>
            <a:r>
              <a:rPr lang="cs-CZ" sz="1600" dirty="0" err="1" smtClean="0">
                <a:solidFill>
                  <a:schemeClr val="bg1"/>
                </a:solidFill>
              </a:rPr>
              <a:t>Menschen</a:t>
            </a:r>
            <a:r>
              <a:rPr lang="cs-CZ" sz="1600" dirty="0" smtClean="0">
                <a:solidFill>
                  <a:schemeClr val="bg1"/>
                </a:solidFill>
              </a:rPr>
              <a:t> durch </a:t>
            </a:r>
            <a:r>
              <a:rPr lang="cs-CZ" sz="1600" dirty="0" err="1" smtClean="0">
                <a:solidFill>
                  <a:schemeClr val="bg1"/>
                </a:solidFill>
              </a:rPr>
              <a:t>die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Umwelt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Themen</a:t>
            </a:r>
            <a:r>
              <a:rPr lang="cs-CZ" sz="1600" dirty="0" smtClean="0">
                <a:solidFill>
                  <a:schemeClr val="bg1"/>
                </a:solidFill>
              </a:rPr>
              <a:t> – Alkoholismus, </a:t>
            </a:r>
            <a:r>
              <a:rPr lang="cs-CZ" sz="1600" dirty="0" err="1" smtClean="0">
                <a:solidFill>
                  <a:schemeClr val="bg1"/>
                </a:solidFill>
              </a:rPr>
              <a:t>Familienkonflikte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Alltagssprache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err="1" smtClean="0">
                <a:solidFill>
                  <a:schemeClr val="bg1"/>
                </a:solidFill>
              </a:rPr>
              <a:t>Dramen</a:t>
            </a:r>
            <a:r>
              <a:rPr lang="cs-CZ" sz="1600" dirty="0" smtClean="0">
                <a:solidFill>
                  <a:schemeClr val="bg1"/>
                </a:solidFill>
              </a:rPr>
              <a:t>, Lyrik, Roman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4509120"/>
            <a:ext cx="31582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gehört</a:t>
            </a:r>
            <a:r>
              <a:rPr lang="cs-CZ" b="1" i="1" dirty="0" smtClean="0"/>
              <a:t> </a:t>
            </a:r>
            <a:r>
              <a:rPr lang="cs-CZ" b="1" i="1" dirty="0" err="1" smtClean="0"/>
              <a:t>wozu</a:t>
            </a:r>
            <a:r>
              <a:rPr lang="cs-CZ" b="1" i="1" dirty="0" smtClean="0"/>
              <a:t>?</a:t>
            </a:r>
          </a:p>
          <a:p>
            <a:r>
              <a:rPr lang="cs-CZ" b="1" i="1" dirty="0" smtClean="0"/>
              <a:t> 1.</a:t>
            </a:r>
            <a:r>
              <a:rPr lang="cs-CZ" b="1" i="1" dirty="0" smtClean="0">
                <a:solidFill>
                  <a:srgbClr val="FF0000"/>
                </a:solidFill>
              </a:rPr>
              <a:t>NATURALISMUS</a:t>
            </a:r>
            <a:endParaRPr lang="cs-CZ" b="1" i="1" dirty="0" smtClean="0"/>
          </a:p>
          <a:p>
            <a:r>
              <a:rPr lang="cs-CZ" b="1" i="1" dirty="0" smtClean="0"/>
              <a:t> 2.</a:t>
            </a:r>
            <a:r>
              <a:rPr lang="cs-CZ" b="1" i="1" dirty="0" smtClean="0">
                <a:solidFill>
                  <a:srgbClr val="FF0000"/>
                </a:solidFill>
              </a:rPr>
              <a:t>POETISCHE REALISMUS</a:t>
            </a:r>
            <a:endParaRPr lang="cs-CZ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47667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350100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404664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4499992" y="1772816"/>
            <a:ext cx="4320480" cy="26642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83568" y="2060848"/>
            <a:ext cx="2664296" cy="15841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908720"/>
            <a:ext cx="4062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Autoren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literarische</a:t>
            </a:r>
            <a:r>
              <a:rPr lang="cs-CZ" b="1" dirty="0" smtClean="0"/>
              <a:t> </a:t>
            </a:r>
            <a:r>
              <a:rPr lang="cs-CZ" b="1" dirty="0" err="1" smtClean="0"/>
              <a:t>Richtungen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132856"/>
            <a:ext cx="22586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Romantik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Vormärzliteratur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Realismus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Naturalismus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2420888"/>
            <a:ext cx="415658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Gerhart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Hauptmann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Heinrich </a:t>
            </a:r>
            <a:r>
              <a:rPr lang="cs-CZ" dirty="0" err="1" smtClean="0">
                <a:solidFill>
                  <a:srgbClr val="FFFF00"/>
                </a:solidFill>
              </a:rPr>
              <a:t>Heine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Brüder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Grimm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Gottfried</a:t>
            </a:r>
            <a:r>
              <a:rPr lang="cs-CZ" dirty="0" smtClean="0">
                <a:solidFill>
                  <a:srgbClr val="FFFF00"/>
                </a:solidFill>
              </a:rPr>
              <a:t> Keller</a:t>
            </a: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Theodor </a:t>
            </a:r>
            <a:r>
              <a:rPr lang="cs-CZ" dirty="0" err="1" smtClean="0">
                <a:solidFill>
                  <a:srgbClr val="FFFF00"/>
                </a:solidFill>
              </a:rPr>
              <a:t>Storm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Ernst Theodor Amadeus Hoffmann</a:t>
            </a: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Richard Wagner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4509120"/>
            <a:ext cx="502734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/>
              <a:t>Verbinden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 </a:t>
            </a:r>
            <a:r>
              <a:rPr lang="cs-CZ" b="1" i="1" dirty="0" err="1" smtClean="0"/>
              <a:t>die</a:t>
            </a:r>
            <a:r>
              <a:rPr lang="cs-CZ" b="1" i="1" dirty="0" smtClean="0"/>
              <a:t> </a:t>
            </a:r>
            <a:r>
              <a:rPr lang="cs-CZ" b="1" i="1" dirty="0" err="1" smtClean="0"/>
              <a:t>Autoren</a:t>
            </a:r>
            <a:r>
              <a:rPr lang="cs-CZ" b="1" i="1" dirty="0" smtClean="0"/>
              <a:t> </a:t>
            </a:r>
            <a:r>
              <a:rPr lang="cs-CZ" b="1" i="1" dirty="0" err="1" smtClean="0"/>
              <a:t>mit</a:t>
            </a:r>
            <a:r>
              <a:rPr lang="cs-CZ" b="1" i="1" dirty="0" smtClean="0"/>
              <a:t> den </a:t>
            </a:r>
            <a:r>
              <a:rPr lang="cs-CZ" b="1" i="1" dirty="0" err="1" smtClean="0"/>
              <a:t>Richtungen</a:t>
            </a:r>
            <a:endParaRPr lang="cs-CZ" b="1" i="1" dirty="0" smtClean="0"/>
          </a:p>
          <a:p>
            <a:r>
              <a:rPr lang="cs-CZ" b="1" i="1" dirty="0" smtClean="0"/>
              <a:t>A </a:t>
            </a:r>
            <a:r>
              <a:rPr lang="cs-CZ" b="1" i="1" dirty="0" smtClean="0">
                <a:solidFill>
                  <a:srgbClr val="FF0000"/>
                </a:solidFill>
              </a:rPr>
              <a:t>4</a:t>
            </a:r>
            <a:endParaRPr lang="cs-CZ" b="1" i="1" dirty="0" smtClean="0"/>
          </a:p>
          <a:p>
            <a:r>
              <a:rPr lang="cs-CZ" b="1" i="1" dirty="0" smtClean="0"/>
              <a:t>B</a:t>
            </a:r>
            <a:r>
              <a:rPr lang="cs-CZ" b="1" i="1" dirty="0" smtClean="0">
                <a:solidFill>
                  <a:srgbClr val="FF0000"/>
                </a:solidFill>
              </a:rPr>
              <a:t> 2</a:t>
            </a:r>
            <a:endParaRPr lang="cs-CZ" b="1" i="1" dirty="0" smtClean="0"/>
          </a:p>
          <a:p>
            <a:r>
              <a:rPr lang="cs-CZ" b="1" i="1" dirty="0" smtClean="0"/>
              <a:t>C </a:t>
            </a:r>
            <a:r>
              <a:rPr lang="cs-CZ" b="1" i="1" dirty="0" smtClean="0">
                <a:solidFill>
                  <a:srgbClr val="FF0000"/>
                </a:solidFill>
              </a:rPr>
              <a:t>1</a:t>
            </a:r>
            <a:endParaRPr lang="cs-CZ" b="1" i="1" dirty="0" smtClean="0"/>
          </a:p>
          <a:p>
            <a:r>
              <a:rPr lang="cs-CZ" b="1" i="1" dirty="0" smtClean="0"/>
              <a:t>D </a:t>
            </a:r>
            <a:r>
              <a:rPr lang="cs-CZ" b="1" i="1" dirty="0" smtClean="0">
                <a:solidFill>
                  <a:srgbClr val="FF0000"/>
                </a:solidFill>
              </a:rPr>
              <a:t>3</a:t>
            </a:r>
            <a:endParaRPr lang="cs-CZ" b="1" i="1" dirty="0" smtClean="0"/>
          </a:p>
          <a:p>
            <a:r>
              <a:rPr lang="cs-CZ" b="1" i="1" dirty="0" smtClean="0"/>
              <a:t>E </a:t>
            </a:r>
            <a:r>
              <a:rPr lang="cs-CZ" b="1" i="1" dirty="0" smtClean="0">
                <a:solidFill>
                  <a:srgbClr val="FF0000"/>
                </a:solidFill>
              </a:rPr>
              <a:t> 3</a:t>
            </a:r>
            <a:endParaRPr lang="cs-CZ" b="1" i="1" dirty="0" smtClean="0"/>
          </a:p>
          <a:p>
            <a:r>
              <a:rPr lang="cs-CZ" b="1" i="1" dirty="0" smtClean="0"/>
              <a:t>F </a:t>
            </a:r>
            <a:r>
              <a:rPr lang="cs-CZ" b="1" i="1" dirty="0" smtClean="0">
                <a:solidFill>
                  <a:srgbClr val="FF0000"/>
                </a:solidFill>
              </a:rPr>
              <a:t>1</a:t>
            </a:r>
            <a:endParaRPr lang="cs-CZ" b="1" i="1" dirty="0" smtClean="0"/>
          </a:p>
          <a:p>
            <a:r>
              <a:rPr lang="cs-CZ" b="1" i="1" dirty="0" smtClean="0"/>
              <a:t>G.</a:t>
            </a:r>
            <a:r>
              <a:rPr lang="cs-CZ" b="1" i="1" dirty="0" smtClean="0">
                <a:solidFill>
                  <a:srgbClr val="FF0000"/>
                </a:solidFill>
              </a:rPr>
              <a:t>3</a:t>
            </a:r>
            <a:endParaRPr lang="cs-CZ" b="1" i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476672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995936" y="2780928"/>
            <a:ext cx="4320480" cy="25922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899592" y="1484784"/>
            <a:ext cx="2520280" cy="22322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836712"/>
            <a:ext cx="2328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Autoren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 </a:t>
            </a:r>
            <a:r>
              <a:rPr lang="cs-CZ" b="1" dirty="0" err="1" smtClean="0"/>
              <a:t>Werke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0808"/>
            <a:ext cx="25620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E.T.A. Hoffmann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Brüder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Grimm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Heinrich </a:t>
            </a:r>
            <a:r>
              <a:rPr lang="cs-CZ" dirty="0" err="1" smtClean="0">
                <a:solidFill>
                  <a:schemeClr val="bg1"/>
                </a:solidFill>
              </a:rPr>
              <a:t>Heine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Gottfried</a:t>
            </a:r>
            <a:r>
              <a:rPr lang="cs-CZ" dirty="0" smtClean="0">
                <a:solidFill>
                  <a:schemeClr val="bg1"/>
                </a:solidFill>
              </a:rPr>
              <a:t> Keller</a:t>
            </a: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Gerhart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Hauptmann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 Richard Wagner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2924944"/>
            <a:ext cx="399898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Die Weber</a:t>
            </a: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Kinder</a:t>
            </a:r>
            <a:r>
              <a:rPr lang="cs-CZ" dirty="0" smtClean="0">
                <a:solidFill>
                  <a:srgbClr val="FFFF00"/>
                </a:solidFill>
              </a:rPr>
              <a:t>-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Hausmärchen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Nußknacker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Mäusenkönig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Lorelai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Fräulein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von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Scudery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err="1" smtClean="0">
                <a:solidFill>
                  <a:srgbClr val="FFFF00"/>
                </a:solidFill>
              </a:rPr>
              <a:t>Deutschland</a:t>
            </a:r>
            <a:r>
              <a:rPr lang="cs-CZ" dirty="0" smtClean="0">
                <a:solidFill>
                  <a:srgbClr val="FFFF00"/>
                </a:solidFill>
              </a:rPr>
              <a:t>. </a:t>
            </a:r>
            <a:r>
              <a:rPr lang="cs-CZ" dirty="0" err="1" smtClean="0">
                <a:solidFill>
                  <a:srgbClr val="FFFF00"/>
                </a:solidFill>
              </a:rPr>
              <a:t>Ein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Wintermärchen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Romeo </a:t>
            </a:r>
            <a:r>
              <a:rPr lang="cs-CZ" dirty="0" err="1" smtClean="0">
                <a:solidFill>
                  <a:srgbClr val="FFFF00"/>
                </a:solidFill>
              </a:rPr>
              <a:t>und</a:t>
            </a:r>
            <a:r>
              <a:rPr lang="cs-CZ" dirty="0" smtClean="0">
                <a:solidFill>
                  <a:srgbClr val="FFFF00"/>
                </a:solidFill>
              </a:rPr>
              <a:t> Julie </a:t>
            </a:r>
            <a:r>
              <a:rPr lang="cs-CZ" dirty="0" err="1" smtClean="0">
                <a:solidFill>
                  <a:srgbClr val="FFFF00"/>
                </a:solidFill>
              </a:rPr>
              <a:t>auf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dem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Dorfe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UcPeriod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Tannhäuser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3789040"/>
            <a:ext cx="280038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/>
              <a:t>Und</a:t>
            </a:r>
            <a:r>
              <a:rPr lang="cs-CZ" b="1" i="1" dirty="0" smtClean="0"/>
              <a:t> </a:t>
            </a:r>
            <a:r>
              <a:rPr lang="cs-CZ" b="1" i="1" dirty="0" err="1" smtClean="0"/>
              <a:t>jetzt</a:t>
            </a:r>
            <a:r>
              <a:rPr lang="cs-CZ" b="1" i="1" dirty="0" smtClean="0"/>
              <a:t> </a:t>
            </a:r>
            <a:r>
              <a:rPr lang="cs-CZ" b="1" i="1" dirty="0" err="1" smtClean="0"/>
              <a:t>verbinden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endParaRPr lang="cs-CZ" b="1" i="1" dirty="0" smtClean="0"/>
          </a:p>
          <a:p>
            <a:r>
              <a:rPr lang="cs-CZ" b="1" i="1" dirty="0" err="1" smtClean="0"/>
              <a:t>die</a:t>
            </a:r>
            <a:r>
              <a:rPr lang="cs-CZ" b="1" i="1" dirty="0" smtClean="0"/>
              <a:t> </a:t>
            </a:r>
            <a:r>
              <a:rPr lang="cs-CZ" b="1" i="1" dirty="0" err="1" smtClean="0"/>
              <a:t>Autoren</a:t>
            </a:r>
            <a:r>
              <a:rPr lang="cs-CZ" b="1" i="1" dirty="0" smtClean="0"/>
              <a:t> </a:t>
            </a:r>
            <a:r>
              <a:rPr lang="cs-CZ" b="1" i="1" dirty="0" err="1" smtClean="0"/>
              <a:t>mit</a:t>
            </a:r>
            <a:r>
              <a:rPr lang="cs-CZ" b="1" i="1" dirty="0" smtClean="0"/>
              <a:t> </a:t>
            </a:r>
            <a:r>
              <a:rPr lang="cs-CZ" b="1" i="1" dirty="0" err="1" smtClean="0"/>
              <a:t>ihren</a:t>
            </a:r>
            <a:endParaRPr lang="cs-CZ" b="1" i="1" dirty="0" smtClean="0"/>
          </a:p>
          <a:p>
            <a:r>
              <a:rPr lang="cs-CZ" b="1" i="1" dirty="0" err="1" smtClean="0"/>
              <a:t>Werken</a:t>
            </a:r>
            <a:endParaRPr lang="cs-CZ" b="1" i="1" dirty="0" smtClean="0"/>
          </a:p>
          <a:p>
            <a:r>
              <a:rPr lang="cs-CZ" b="1" i="1" dirty="0" smtClean="0"/>
              <a:t>A.</a:t>
            </a:r>
            <a:r>
              <a:rPr lang="cs-CZ" b="1" i="1" dirty="0" smtClean="0">
                <a:solidFill>
                  <a:srgbClr val="FF0000"/>
                </a:solidFill>
              </a:rPr>
              <a:t>5</a:t>
            </a:r>
            <a:endParaRPr lang="cs-CZ" b="1" i="1" dirty="0" smtClean="0"/>
          </a:p>
          <a:p>
            <a:r>
              <a:rPr lang="cs-CZ" b="1" i="1" dirty="0" smtClean="0"/>
              <a:t>B.</a:t>
            </a:r>
            <a:r>
              <a:rPr lang="cs-CZ" b="1" i="1" dirty="0" smtClean="0">
                <a:solidFill>
                  <a:srgbClr val="FF0000"/>
                </a:solidFill>
              </a:rPr>
              <a:t>2</a:t>
            </a:r>
            <a:endParaRPr lang="cs-CZ" b="1" i="1" dirty="0" smtClean="0"/>
          </a:p>
          <a:p>
            <a:r>
              <a:rPr lang="cs-CZ" b="1" i="1" dirty="0" smtClean="0"/>
              <a:t>C.</a:t>
            </a:r>
            <a:r>
              <a:rPr lang="cs-CZ" b="1" i="1" dirty="0" smtClean="0">
                <a:solidFill>
                  <a:srgbClr val="FF0000"/>
                </a:solidFill>
              </a:rPr>
              <a:t>1</a:t>
            </a:r>
            <a:endParaRPr lang="cs-CZ" b="1" i="1" dirty="0" smtClean="0"/>
          </a:p>
          <a:p>
            <a:r>
              <a:rPr lang="cs-CZ" b="1" i="1" dirty="0" smtClean="0"/>
              <a:t>D.</a:t>
            </a:r>
            <a:r>
              <a:rPr lang="cs-CZ" b="1" i="1" dirty="0" smtClean="0">
                <a:solidFill>
                  <a:srgbClr val="FF0000"/>
                </a:solidFill>
              </a:rPr>
              <a:t>3</a:t>
            </a:r>
            <a:endParaRPr lang="cs-CZ" b="1" i="1" dirty="0" smtClean="0"/>
          </a:p>
          <a:p>
            <a:r>
              <a:rPr lang="cs-CZ" b="1" i="1" dirty="0" smtClean="0"/>
              <a:t>E.</a:t>
            </a:r>
            <a:r>
              <a:rPr lang="cs-CZ" b="1" i="1" dirty="0" smtClean="0">
                <a:solidFill>
                  <a:srgbClr val="FF0000"/>
                </a:solidFill>
              </a:rPr>
              <a:t>1</a:t>
            </a:r>
            <a:endParaRPr lang="cs-CZ" b="1" i="1" dirty="0" smtClean="0"/>
          </a:p>
          <a:p>
            <a:r>
              <a:rPr lang="cs-CZ" b="1" i="1" dirty="0" smtClean="0"/>
              <a:t>F.</a:t>
            </a:r>
            <a:r>
              <a:rPr lang="cs-CZ" b="1" i="1" dirty="0" smtClean="0">
                <a:solidFill>
                  <a:srgbClr val="FF0000"/>
                </a:solidFill>
              </a:rPr>
              <a:t>3</a:t>
            </a:r>
            <a:endParaRPr lang="cs-CZ" b="1" i="1" dirty="0" smtClean="0"/>
          </a:p>
          <a:p>
            <a:r>
              <a:rPr lang="cs-CZ" b="1" i="1" dirty="0" smtClean="0"/>
              <a:t>G.</a:t>
            </a:r>
            <a:r>
              <a:rPr lang="cs-CZ" b="1" i="1" dirty="0" smtClean="0">
                <a:solidFill>
                  <a:srgbClr val="FF0000"/>
                </a:solidFill>
              </a:rPr>
              <a:t>4</a:t>
            </a:r>
            <a:endParaRPr lang="cs-CZ" b="1" i="1" dirty="0" smtClean="0"/>
          </a:p>
          <a:p>
            <a:r>
              <a:rPr lang="cs-CZ" b="1" i="1" dirty="0" smtClean="0"/>
              <a:t>H.</a:t>
            </a:r>
            <a:r>
              <a:rPr lang="cs-CZ" b="1" i="1" dirty="0" smtClean="0">
                <a:solidFill>
                  <a:srgbClr val="FF0000"/>
                </a:solidFill>
              </a:rPr>
              <a:t>6</a:t>
            </a:r>
            <a:endParaRPr lang="cs-CZ" b="1" i="1" dirty="0" smtClean="0"/>
          </a:p>
          <a:p>
            <a:endParaRPr lang="cs-CZ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548680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2241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Lösen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den </a:t>
            </a:r>
            <a:r>
              <a:rPr lang="cs-CZ" b="1" dirty="0" err="1" smtClean="0"/>
              <a:t>Quiz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988840"/>
            <a:ext cx="8526758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Die Literatur in 19. Jh. </a:t>
            </a:r>
            <a:r>
              <a:rPr lang="cs-CZ" sz="1400" dirty="0" err="1" smtClean="0"/>
              <a:t>beeinflusste</a:t>
            </a:r>
            <a:r>
              <a:rPr lang="cs-CZ" sz="1400" dirty="0" smtClean="0"/>
              <a:t>                                      5.  H. </a:t>
            </a:r>
            <a:r>
              <a:rPr lang="cs-CZ" sz="1400" dirty="0" err="1" smtClean="0"/>
              <a:t>Heine</a:t>
            </a:r>
            <a:r>
              <a:rPr lang="cs-CZ" sz="1400" dirty="0" smtClean="0"/>
              <a:t> </a:t>
            </a:r>
            <a:r>
              <a:rPr lang="cs-CZ" sz="1400" dirty="0" err="1" smtClean="0"/>
              <a:t>hat</a:t>
            </a:r>
            <a:r>
              <a:rPr lang="cs-CZ" sz="1400" dirty="0" smtClean="0"/>
              <a:t> </a:t>
            </a:r>
            <a:r>
              <a:rPr lang="cs-CZ" sz="1400" dirty="0" err="1" smtClean="0"/>
              <a:t>geschrieben</a:t>
            </a:r>
            <a:endParaRPr lang="cs-CZ" sz="1400" dirty="0" smtClean="0"/>
          </a:p>
          <a:p>
            <a:pPr marL="342900" indent="-342900"/>
            <a:r>
              <a:rPr lang="cs-CZ" sz="1400" dirty="0" smtClean="0">
                <a:solidFill>
                  <a:srgbClr val="FF0000"/>
                </a:solidFill>
              </a:rPr>
              <a:t>      a/ </a:t>
            </a:r>
            <a:r>
              <a:rPr lang="cs-CZ" sz="1400" dirty="0" err="1" smtClean="0">
                <a:solidFill>
                  <a:srgbClr val="FF0000"/>
                </a:solidFill>
              </a:rPr>
              <a:t>die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Revolution</a:t>
            </a:r>
            <a:r>
              <a:rPr lang="cs-CZ" sz="1400" dirty="0" smtClean="0">
                <a:solidFill>
                  <a:srgbClr val="FF0000"/>
                </a:solidFill>
              </a:rPr>
              <a:t> in 1848                                                               a/  </a:t>
            </a:r>
            <a:r>
              <a:rPr lang="cs-CZ" sz="1400" dirty="0" err="1" smtClean="0">
                <a:solidFill>
                  <a:srgbClr val="FF0000"/>
                </a:solidFill>
              </a:rPr>
              <a:t>Lorelei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</a:p>
          <a:p>
            <a:pPr marL="342900" indent="-342900"/>
            <a:r>
              <a:rPr lang="cs-CZ" sz="1400" dirty="0" smtClean="0"/>
              <a:t>      b/ der </a:t>
            </a:r>
            <a:r>
              <a:rPr lang="cs-CZ" sz="1400" dirty="0" err="1" smtClean="0"/>
              <a:t>erste</a:t>
            </a:r>
            <a:r>
              <a:rPr lang="cs-CZ" sz="1400" dirty="0" smtClean="0"/>
              <a:t> </a:t>
            </a:r>
            <a:r>
              <a:rPr lang="cs-CZ" sz="1400" dirty="0" err="1" smtClean="0"/>
              <a:t>Weltkrieg</a:t>
            </a:r>
            <a:r>
              <a:rPr lang="cs-CZ" sz="1400" dirty="0" smtClean="0"/>
              <a:t>                                                                     b/ </a:t>
            </a:r>
            <a:r>
              <a:rPr lang="cs-CZ" sz="1400" dirty="0" err="1" smtClean="0"/>
              <a:t>Handschuh</a:t>
            </a:r>
            <a:r>
              <a:rPr lang="cs-CZ" sz="1400" dirty="0" smtClean="0"/>
              <a:t> </a:t>
            </a:r>
          </a:p>
          <a:p>
            <a:pPr marL="342900" indent="-342900"/>
            <a:r>
              <a:rPr lang="cs-CZ" sz="1400" dirty="0" smtClean="0"/>
              <a:t>      c/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Französische</a:t>
            </a:r>
            <a:r>
              <a:rPr lang="cs-CZ" sz="1400" dirty="0" smtClean="0"/>
              <a:t> </a:t>
            </a:r>
            <a:r>
              <a:rPr lang="cs-CZ" sz="1400" dirty="0" err="1" smtClean="0"/>
              <a:t>Revolution</a:t>
            </a:r>
            <a:r>
              <a:rPr lang="cs-CZ" sz="1400" dirty="0" smtClean="0"/>
              <a:t>                                                      c/ </a:t>
            </a:r>
            <a:r>
              <a:rPr lang="cs-CZ" sz="1400" dirty="0" err="1" smtClean="0"/>
              <a:t>Erlkönig</a:t>
            </a:r>
            <a:endParaRPr lang="cs-CZ" sz="1400" dirty="0" smtClean="0"/>
          </a:p>
          <a:p>
            <a:pPr marL="342900" indent="-342900"/>
            <a:endParaRPr lang="cs-CZ" sz="1400" dirty="0" smtClean="0"/>
          </a:p>
          <a:p>
            <a:pPr marL="342900" indent="-342900">
              <a:buAutoNum type="arabicPeriod" startAt="2"/>
            </a:pPr>
            <a:r>
              <a:rPr lang="cs-CZ" sz="1400" dirty="0" err="1" smtClean="0"/>
              <a:t>Für</a:t>
            </a:r>
            <a:r>
              <a:rPr lang="cs-CZ" sz="1400" dirty="0" smtClean="0"/>
              <a:t> Romantik </a:t>
            </a:r>
            <a:r>
              <a:rPr lang="cs-CZ" sz="1400" dirty="0" err="1" smtClean="0"/>
              <a:t>ist</a:t>
            </a:r>
            <a:r>
              <a:rPr lang="cs-CZ" sz="1400" dirty="0" smtClean="0"/>
              <a:t> </a:t>
            </a:r>
            <a:r>
              <a:rPr lang="cs-CZ" sz="1400" dirty="0" err="1" smtClean="0"/>
              <a:t>typisch</a:t>
            </a:r>
            <a:r>
              <a:rPr lang="cs-CZ" sz="1400" dirty="0" smtClean="0"/>
              <a:t>                                                       6.  </a:t>
            </a:r>
            <a:r>
              <a:rPr lang="cs-CZ" sz="1400" dirty="0" err="1" smtClean="0"/>
              <a:t>Nobelpreisträger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a/ objektive </a:t>
            </a:r>
            <a:r>
              <a:rPr lang="cs-CZ" sz="1400" dirty="0" err="1" smtClean="0"/>
              <a:t>Wiedergabe</a:t>
            </a:r>
            <a:r>
              <a:rPr lang="cs-CZ" sz="1400" dirty="0" smtClean="0"/>
              <a:t> der </a:t>
            </a:r>
            <a:r>
              <a:rPr lang="cs-CZ" sz="1400" dirty="0" err="1" smtClean="0"/>
              <a:t>Wirklichkeit</a:t>
            </a:r>
            <a:r>
              <a:rPr lang="cs-CZ" sz="1400" dirty="0" smtClean="0"/>
              <a:t>                                  a/ H. </a:t>
            </a:r>
            <a:r>
              <a:rPr lang="cs-CZ" sz="1400" dirty="0" err="1" smtClean="0"/>
              <a:t>Heine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b/ </a:t>
            </a:r>
            <a:r>
              <a:rPr lang="cs-CZ" sz="1400" dirty="0" err="1" smtClean="0"/>
              <a:t>Ablehnung</a:t>
            </a:r>
            <a:r>
              <a:rPr lang="cs-CZ" sz="1400" dirty="0" smtClean="0"/>
              <a:t> </a:t>
            </a:r>
            <a:r>
              <a:rPr lang="cs-CZ" sz="1400" dirty="0" err="1" smtClean="0"/>
              <a:t>von</a:t>
            </a:r>
            <a:r>
              <a:rPr lang="cs-CZ" sz="1400" dirty="0" smtClean="0"/>
              <a:t> </a:t>
            </a:r>
            <a:r>
              <a:rPr lang="cs-CZ" sz="1400" dirty="0" err="1" smtClean="0"/>
              <a:t>Kirche</a:t>
            </a:r>
            <a:r>
              <a:rPr lang="cs-CZ" sz="1400" dirty="0" smtClean="0"/>
              <a:t>                                                              </a:t>
            </a:r>
            <a:r>
              <a:rPr lang="cs-CZ" sz="1400" dirty="0" smtClean="0">
                <a:solidFill>
                  <a:srgbClr val="FF0000"/>
                </a:solidFill>
              </a:rPr>
              <a:t>b/ G. </a:t>
            </a:r>
            <a:r>
              <a:rPr lang="cs-CZ" sz="1400" dirty="0" err="1" smtClean="0">
                <a:solidFill>
                  <a:srgbClr val="FF0000"/>
                </a:solidFill>
              </a:rPr>
              <a:t>Hauptmann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endParaRPr lang="cs-CZ" sz="1400" dirty="0" smtClean="0"/>
          </a:p>
          <a:p>
            <a:pPr marL="342900" indent="-342900"/>
            <a:r>
              <a:rPr lang="cs-CZ" sz="1400" dirty="0" smtClean="0">
                <a:solidFill>
                  <a:srgbClr val="FF0000"/>
                </a:solidFill>
              </a:rPr>
              <a:t>      c/  </a:t>
            </a:r>
            <a:r>
              <a:rPr lang="cs-CZ" sz="1400" dirty="0" err="1" smtClean="0">
                <a:solidFill>
                  <a:srgbClr val="FF0000"/>
                </a:solidFill>
              </a:rPr>
              <a:t>Betonung</a:t>
            </a:r>
            <a:r>
              <a:rPr lang="cs-CZ" sz="1400" dirty="0" smtClean="0">
                <a:solidFill>
                  <a:srgbClr val="FF0000"/>
                </a:solidFill>
              </a:rPr>
              <a:t> der </a:t>
            </a:r>
            <a:r>
              <a:rPr lang="cs-CZ" sz="1400" dirty="0" err="1" smtClean="0">
                <a:solidFill>
                  <a:srgbClr val="FF0000"/>
                </a:solidFill>
              </a:rPr>
              <a:t>Phantasie</a:t>
            </a:r>
            <a:r>
              <a:rPr lang="cs-CZ" sz="1400" dirty="0" smtClean="0">
                <a:solidFill>
                  <a:srgbClr val="FF0000"/>
                </a:solidFill>
              </a:rPr>
              <a:t>                                                           </a:t>
            </a:r>
            <a:r>
              <a:rPr lang="cs-CZ" sz="1400" dirty="0" smtClean="0"/>
              <a:t>c/  E.T.A. Hoffmann   </a:t>
            </a:r>
          </a:p>
          <a:p>
            <a:pPr marL="342900" indent="-342900"/>
            <a:endParaRPr lang="cs-CZ" sz="1400" dirty="0" smtClean="0"/>
          </a:p>
          <a:p>
            <a:pPr marL="342900" indent="-342900">
              <a:buAutoNum type="arabicPeriod" startAt="3"/>
            </a:pPr>
            <a:r>
              <a:rPr lang="cs-CZ" sz="1400" dirty="0" err="1" smtClean="0"/>
              <a:t>Zur</a:t>
            </a:r>
            <a:r>
              <a:rPr lang="cs-CZ" sz="1400" dirty="0" smtClean="0"/>
              <a:t> Literatur des 19. </a:t>
            </a:r>
            <a:r>
              <a:rPr lang="cs-CZ" sz="1400" dirty="0" err="1" smtClean="0"/>
              <a:t>Jhs</a:t>
            </a:r>
            <a:r>
              <a:rPr lang="cs-CZ" sz="1400" dirty="0" smtClean="0"/>
              <a:t> </a:t>
            </a:r>
            <a:r>
              <a:rPr lang="cs-CZ" sz="1400" dirty="0" err="1" smtClean="0"/>
              <a:t>gehört</a:t>
            </a:r>
            <a:r>
              <a:rPr lang="cs-CZ" sz="1400" dirty="0" smtClean="0"/>
              <a:t> </a:t>
            </a:r>
            <a:r>
              <a:rPr lang="cs-CZ" sz="1400" dirty="0" err="1" smtClean="0"/>
              <a:t>nicht</a:t>
            </a:r>
            <a:r>
              <a:rPr lang="cs-CZ" sz="1400" dirty="0" smtClean="0"/>
              <a:t>                                  7.  </a:t>
            </a:r>
            <a:r>
              <a:rPr lang="cs-CZ" sz="1400" dirty="0" err="1" smtClean="0"/>
              <a:t>Nußknacker</a:t>
            </a:r>
            <a:r>
              <a:rPr lang="cs-CZ" sz="1400" dirty="0" smtClean="0"/>
              <a:t> </a:t>
            </a:r>
            <a:r>
              <a:rPr lang="cs-CZ" sz="1400" dirty="0" err="1" smtClean="0"/>
              <a:t>hat</a:t>
            </a:r>
            <a:r>
              <a:rPr lang="cs-CZ" sz="1400" dirty="0" smtClean="0"/>
              <a:t> </a:t>
            </a:r>
            <a:r>
              <a:rPr lang="cs-CZ" sz="1400" dirty="0" err="1" smtClean="0"/>
              <a:t>vertont</a:t>
            </a:r>
            <a:r>
              <a:rPr lang="cs-CZ" sz="1400" dirty="0" smtClean="0"/>
              <a:t> </a:t>
            </a:r>
          </a:p>
          <a:p>
            <a:pPr marL="342900" indent="-342900"/>
            <a:r>
              <a:rPr lang="cs-CZ" sz="1400" dirty="0" smtClean="0">
                <a:solidFill>
                  <a:srgbClr val="FF0000"/>
                </a:solidFill>
              </a:rPr>
              <a:t>      a/ </a:t>
            </a:r>
            <a:r>
              <a:rPr lang="cs-CZ" sz="1400" dirty="0" err="1" smtClean="0">
                <a:solidFill>
                  <a:srgbClr val="FF0000"/>
                </a:solidFill>
              </a:rPr>
              <a:t>Klassik</a:t>
            </a:r>
            <a:r>
              <a:rPr lang="cs-CZ" sz="1400" dirty="0" smtClean="0">
                <a:solidFill>
                  <a:srgbClr val="FF0000"/>
                </a:solidFill>
              </a:rPr>
              <a:t>                                                                                          </a:t>
            </a:r>
            <a:r>
              <a:rPr lang="cs-CZ" sz="1400" dirty="0" smtClean="0"/>
              <a:t>a/ Wagner</a:t>
            </a:r>
          </a:p>
          <a:p>
            <a:pPr marL="342900" indent="-342900"/>
            <a:r>
              <a:rPr lang="cs-CZ" sz="1400" dirty="0" smtClean="0"/>
              <a:t>      b/ Romantik                                                                                      b/ </a:t>
            </a:r>
            <a:r>
              <a:rPr lang="cs-CZ" sz="1400" dirty="0" err="1" smtClean="0"/>
              <a:t>Janatschek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c/ </a:t>
            </a:r>
            <a:r>
              <a:rPr lang="cs-CZ" sz="1400" dirty="0" err="1" smtClean="0"/>
              <a:t>Biedermaier</a:t>
            </a:r>
            <a:r>
              <a:rPr lang="cs-CZ" sz="1400" dirty="0" smtClean="0"/>
              <a:t>                                                                                  </a:t>
            </a:r>
            <a:r>
              <a:rPr lang="cs-CZ" sz="1400" dirty="0" smtClean="0">
                <a:solidFill>
                  <a:srgbClr val="FF0000"/>
                </a:solidFill>
              </a:rPr>
              <a:t>c/  </a:t>
            </a:r>
            <a:r>
              <a:rPr lang="cs-CZ" sz="1400" dirty="0" err="1" smtClean="0">
                <a:solidFill>
                  <a:srgbClr val="FF0000"/>
                </a:solidFill>
              </a:rPr>
              <a:t>Tschaikovski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</a:p>
          <a:p>
            <a:pPr marL="342900" indent="-342900"/>
            <a:endParaRPr lang="cs-CZ" sz="1400" dirty="0" smtClean="0"/>
          </a:p>
          <a:p>
            <a:pPr marL="342900" indent="-342900">
              <a:buAutoNum type="arabicPeriod" startAt="4"/>
            </a:pPr>
            <a:r>
              <a:rPr lang="cs-CZ" sz="1400" dirty="0" err="1" smtClean="0"/>
              <a:t>Zu</a:t>
            </a:r>
            <a:r>
              <a:rPr lang="cs-CZ" sz="1400" dirty="0" smtClean="0"/>
              <a:t> </a:t>
            </a:r>
            <a:r>
              <a:rPr lang="cs-CZ" sz="1400" dirty="0" err="1" smtClean="0"/>
              <a:t>Autoren</a:t>
            </a:r>
            <a:r>
              <a:rPr lang="cs-CZ" sz="1400" dirty="0" smtClean="0"/>
              <a:t> </a:t>
            </a:r>
            <a:r>
              <a:rPr lang="cs-CZ" sz="1400" dirty="0" err="1" smtClean="0"/>
              <a:t>dieser</a:t>
            </a:r>
            <a:r>
              <a:rPr lang="cs-CZ" sz="1400" dirty="0" smtClean="0"/>
              <a:t> </a:t>
            </a:r>
            <a:r>
              <a:rPr lang="cs-CZ" sz="1400" dirty="0" err="1" smtClean="0"/>
              <a:t>Epoche</a:t>
            </a:r>
            <a:r>
              <a:rPr lang="cs-CZ" sz="1400" dirty="0" smtClean="0"/>
              <a:t> </a:t>
            </a:r>
            <a:r>
              <a:rPr lang="cs-CZ" sz="1400" dirty="0" err="1" smtClean="0"/>
              <a:t>gehört</a:t>
            </a:r>
            <a:r>
              <a:rPr lang="cs-CZ" sz="1400" dirty="0" smtClean="0"/>
              <a:t> </a:t>
            </a:r>
            <a:r>
              <a:rPr lang="cs-CZ" sz="1400" dirty="0" err="1" smtClean="0"/>
              <a:t>nicht</a:t>
            </a:r>
            <a:r>
              <a:rPr lang="cs-CZ" sz="1400" dirty="0" smtClean="0"/>
              <a:t>                               8. Richard Wagner </a:t>
            </a:r>
            <a:r>
              <a:rPr lang="cs-CZ" sz="1400" dirty="0" err="1" smtClean="0"/>
              <a:t>war</a:t>
            </a:r>
            <a:r>
              <a:rPr lang="cs-CZ" sz="1400" dirty="0" smtClean="0"/>
              <a:t> </a:t>
            </a:r>
            <a:r>
              <a:rPr lang="cs-CZ" sz="1400" dirty="0" err="1" smtClean="0"/>
              <a:t>nicht</a:t>
            </a:r>
            <a:r>
              <a:rPr lang="cs-CZ" sz="1400" dirty="0" smtClean="0"/>
              <a:t>                             </a:t>
            </a:r>
          </a:p>
          <a:p>
            <a:pPr marL="342900" indent="-342900"/>
            <a:r>
              <a:rPr lang="cs-CZ" sz="1400" dirty="0" smtClean="0">
                <a:solidFill>
                  <a:srgbClr val="FF0000"/>
                </a:solidFill>
              </a:rPr>
              <a:t>      a/  Schiller                                                                                        </a:t>
            </a:r>
            <a:r>
              <a:rPr lang="cs-CZ" sz="1400" dirty="0" smtClean="0"/>
              <a:t>a/ </a:t>
            </a:r>
            <a:r>
              <a:rPr lang="cs-CZ" sz="1400" dirty="0" err="1" smtClean="0"/>
              <a:t>Librettist</a:t>
            </a:r>
            <a:endParaRPr lang="cs-CZ" sz="1400" dirty="0" smtClean="0"/>
          </a:p>
          <a:p>
            <a:pPr marL="342900" indent="-342900"/>
            <a:r>
              <a:rPr lang="cs-CZ" sz="1400" dirty="0" smtClean="0"/>
              <a:t>      b/  </a:t>
            </a:r>
            <a:r>
              <a:rPr lang="cs-CZ" sz="1400" dirty="0" err="1" smtClean="0"/>
              <a:t>Heine</a:t>
            </a:r>
            <a:r>
              <a:rPr lang="cs-CZ" sz="1400" dirty="0" smtClean="0"/>
              <a:t>                                                                                           b/ Komponist </a:t>
            </a:r>
          </a:p>
          <a:p>
            <a:pPr marL="342900" indent="-342900"/>
            <a:r>
              <a:rPr lang="cs-CZ" sz="1400" dirty="0" smtClean="0"/>
              <a:t>      c/  </a:t>
            </a:r>
            <a:r>
              <a:rPr lang="cs-CZ" sz="1400" dirty="0" err="1" smtClean="0"/>
              <a:t>Grimm</a:t>
            </a:r>
            <a:r>
              <a:rPr lang="cs-CZ" sz="1400" dirty="0" smtClean="0"/>
              <a:t>                                                                                         </a:t>
            </a:r>
            <a:r>
              <a:rPr lang="cs-CZ" sz="1400" dirty="0" smtClean="0">
                <a:solidFill>
                  <a:srgbClr val="FF0000"/>
                </a:solidFill>
              </a:rPr>
              <a:t>c/  </a:t>
            </a:r>
            <a:r>
              <a:rPr lang="cs-CZ" sz="1400" dirty="0" err="1" smtClean="0">
                <a:solidFill>
                  <a:srgbClr val="FF0000"/>
                </a:solidFill>
              </a:rPr>
              <a:t>Dichter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548680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Čerpáno z osobních materiálů autora.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197</TotalTime>
  <Words>1325</Words>
  <Application>Microsoft Office PowerPoint</Application>
  <PresentationFormat>Předvádění na obrazovce (4:3)</PresentationFormat>
  <Paragraphs>317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ŠABLONA DUM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25</cp:revision>
  <dcterms:created xsi:type="dcterms:W3CDTF">2013-05-08T06:06:11Z</dcterms:created>
  <dcterms:modified xsi:type="dcterms:W3CDTF">2013-07-14T17:41:13Z</dcterms:modified>
</cp:coreProperties>
</file>