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89" r:id="rId1"/>
  </p:sldMasterIdLst>
  <p:sldIdLst>
    <p:sldId id="260" r:id="rId2"/>
    <p:sldId id="264" r:id="rId3"/>
    <p:sldId id="257" r:id="rId4"/>
    <p:sldId id="276" r:id="rId5"/>
    <p:sldId id="277" r:id="rId6"/>
    <p:sldId id="278" r:id="rId7"/>
    <p:sldId id="270" r:id="rId8"/>
    <p:sldId id="28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7226"/>
    <a:srgbClr val="FAB9AC"/>
    <a:srgbClr val="F8A392"/>
    <a:srgbClr val="82C836"/>
    <a:srgbClr val="6BA42C"/>
    <a:srgbClr val="A0D565"/>
    <a:srgbClr val="B4DE86"/>
    <a:srgbClr val="37F78E"/>
    <a:srgbClr val="F13F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bg2">
                <a:lumMod val="75000"/>
              </a:schemeClr>
            </a:gs>
            <a:gs pos="30840">
              <a:srgbClr val="F8A392"/>
            </a:gs>
            <a:gs pos="53000">
              <a:schemeClr val="accent1">
                <a:lumMod val="60000"/>
                <a:lumOff val="40000"/>
              </a:schemeClr>
            </a:gs>
            <a:gs pos="78000">
              <a:schemeClr val="accent2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0" r:id="rId1"/>
    <p:sldLayoutId id="2147484191" r:id="rId2"/>
    <p:sldLayoutId id="2147484192" r:id="rId3"/>
    <p:sldLayoutId id="2147484193" r:id="rId4"/>
    <p:sldLayoutId id="2147484194" r:id="rId5"/>
    <p:sldLayoutId id="2147484195" r:id="rId6"/>
    <p:sldLayoutId id="2147484196" r:id="rId7"/>
    <p:sldLayoutId id="2147484197" r:id="rId8"/>
    <p:sldLayoutId id="2147484198" r:id="rId9"/>
    <p:sldLayoutId id="2147484199" r:id="rId10"/>
    <p:sldLayoutId id="2147484200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287524" y="1988840"/>
            <a:ext cx="8568952" cy="1008831"/>
          </a:xfrm>
        </p:spPr>
        <p:txBody>
          <a:bodyPr>
            <a:no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Literatura </a:t>
            </a:r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období romantismu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76350" y="3429000"/>
            <a:ext cx="6400800" cy="1944216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Základní škola a Mateřská škola Valašské Meziříčí, </a:t>
            </a:r>
            <a:r>
              <a:rPr lang="cs-CZ" dirty="0" err="1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Poličná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 276, okres Vsetín, příspěvková organizace</a:t>
            </a:r>
          </a:p>
          <a:p>
            <a:pPr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 projekt č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. </a:t>
            </a:r>
            <a:r>
              <a:rPr lang="en-GB" sz="1800" dirty="0" smtClean="0"/>
              <a:t>CZ.1.07/1.4.00/21.1504</a:t>
            </a:r>
            <a:endParaRPr lang="cs-CZ" sz="1800" dirty="0">
              <a:solidFill>
                <a:schemeClr val="bg2">
                  <a:lumMod val="10000"/>
                </a:schemeClr>
              </a:solidFill>
              <a:latin typeface="Constantia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Č. </a:t>
            </a:r>
            <a:r>
              <a:rPr lang="cs-CZ" dirty="0" err="1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DUMu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VY_32_INOVACE_ 48</a:t>
            </a:r>
            <a:endParaRPr lang="cs-CZ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dirty="0" err="1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Tématický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 celek: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Čtenářská gramotnost</a:t>
            </a:r>
            <a:endParaRPr lang="cs-CZ" dirty="0">
              <a:solidFill>
                <a:schemeClr val="bg2">
                  <a:lumMod val="10000"/>
                </a:schemeClr>
              </a:solidFill>
              <a:latin typeface="Constantia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Autor: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  <a:latin typeface="Constantia" pitchFamily="18" charset="0"/>
                <a:cs typeface="Arial" pitchFamily="34" charset="0"/>
              </a:rPr>
              <a:t>Božena Fajtová</a:t>
            </a:r>
            <a:endParaRPr lang="cs-CZ" dirty="0">
              <a:solidFill>
                <a:schemeClr val="bg2">
                  <a:lumMod val="10000"/>
                </a:schemeClr>
              </a:solidFill>
              <a:latin typeface="Constantia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683568" y="5517232"/>
            <a:ext cx="77768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>
                <a:latin typeface="Constantia" pitchFamily="18" charset="0"/>
              </a:rPr>
              <a:t>Anotace: </a:t>
            </a:r>
            <a:r>
              <a:rPr lang="cs-CZ" dirty="0" smtClean="0">
                <a:latin typeface="Constantia" pitchFamily="18" charset="0"/>
              </a:rPr>
              <a:t>Materiál je určen k práci s interaktivní tabulí, uvádí nejvýznamnější autory a přehled jejich díla, kvíz a jeho řešení.</a:t>
            </a:r>
            <a:endParaRPr lang="cs-CZ" dirty="0"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037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87524" y="529324"/>
            <a:ext cx="8496944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6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 spole</a:t>
            </a:r>
            <a:r>
              <a:rPr lang="cs-CZ" sz="5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sz="6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nosti</a:t>
            </a:r>
            <a:endParaRPr lang="cs-CZ" sz="60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395536" y="1772816"/>
            <a:ext cx="8280920" cy="38608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Clr>
                <a:schemeClr val="accent5">
                  <a:lumMod val="50000"/>
                </a:schemeClr>
              </a:buClr>
              <a:buSzPct val="80000"/>
            </a:pPr>
            <a:r>
              <a:rPr lang="cs-CZ" sz="3200" dirty="0" smtClean="0">
                <a:solidFill>
                  <a:schemeClr val="tx1"/>
                </a:solidFill>
                <a:latin typeface="Constantia" pitchFamily="18" charset="0"/>
              </a:rPr>
              <a:t>Velká francouzská revoluce nenaplnila naděje na nové uspořádání společnosti</a:t>
            </a:r>
          </a:p>
          <a:p>
            <a:pPr marL="0" indent="0">
              <a:buClr>
                <a:schemeClr val="accent5">
                  <a:lumMod val="50000"/>
                </a:schemeClr>
              </a:buClr>
              <a:buSzPct val="80000"/>
              <a:buNone/>
            </a:pPr>
            <a:endParaRPr lang="cs-CZ" sz="3200" dirty="0" smtClean="0">
              <a:solidFill>
                <a:schemeClr val="tx1"/>
              </a:solidFill>
              <a:latin typeface="Constantia" pitchFamily="18" charset="0"/>
            </a:endParaRPr>
          </a:p>
          <a:p>
            <a:pPr marL="457200" indent="-457200">
              <a:buClr>
                <a:schemeClr val="accent5">
                  <a:lumMod val="50000"/>
                </a:schemeClr>
              </a:buClr>
              <a:buSzPct val="80000"/>
            </a:pPr>
            <a:r>
              <a:rPr lang="cs-CZ" sz="3200" dirty="0" smtClean="0">
                <a:solidFill>
                  <a:schemeClr val="tx1"/>
                </a:solidFill>
                <a:latin typeface="Constantia" pitchFamily="18" charset="0"/>
              </a:rPr>
              <a:t>Nový směr klade důraz na citové prožitky (smutek, izolovanost, nepřizpůsobivost, svobodu (loupežníci, cikáni, piráti) a prostředí (zříceniny, moře, skaliska).</a:t>
            </a:r>
          </a:p>
          <a:p>
            <a:pPr marL="0" indent="0">
              <a:buClr>
                <a:schemeClr val="accent5">
                  <a:lumMod val="50000"/>
                </a:schemeClr>
              </a:buClr>
              <a:buSzPct val="80000"/>
              <a:buNone/>
            </a:pPr>
            <a:endParaRPr lang="cs-CZ" sz="3200" dirty="0" smtClean="0">
              <a:solidFill>
                <a:schemeClr val="tx1"/>
              </a:solidFill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23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064896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Rusko</a:t>
            </a:r>
            <a:endParaRPr lang="cs-CZ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80920" cy="4968552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cs-CZ" sz="2800" b="1" kern="1200" dirty="0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Alexandr Sergejevič Puškin</a:t>
            </a:r>
            <a:endParaRPr lang="cs-CZ" b="1" kern="1200" dirty="0" smtClean="0">
              <a:latin typeface="Constantia" pitchFamily="18" charset="0"/>
              <a:ea typeface="+mn-ea"/>
              <a:cs typeface="+mn-cs"/>
            </a:endParaRPr>
          </a:p>
          <a:p>
            <a:pPr marL="525780" indent="-457200"/>
            <a:r>
              <a:rPr lang="cs-CZ" sz="2800" b="1" kern="1200" dirty="0" err="1" smtClean="0">
                <a:latin typeface="Constantia" pitchFamily="18" charset="0"/>
                <a:ea typeface="+mn-ea"/>
                <a:cs typeface="+mn-cs"/>
              </a:rPr>
              <a:t>Bachčisarajská</a:t>
            </a:r>
            <a:r>
              <a:rPr lang="cs-CZ" sz="2800" b="1" kern="1200" dirty="0" smtClean="0">
                <a:latin typeface="Constantia" pitchFamily="18" charset="0"/>
                <a:ea typeface="+mn-ea"/>
                <a:cs typeface="+mn-cs"/>
              </a:rPr>
              <a:t> fontána</a:t>
            </a:r>
            <a:endParaRPr lang="cs-CZ" b="1" kern="1200" dirty="0" smtClean="0">
              <a:latin typeface="Constantia" pitchFamily="18" charset="0"/>
              <a:ea typeface="+mn-ea"/>
              <a:cs typeface="+mn-cs"/>
            </a:endParaRPr>
          </a:p>
          <a:p>
            <a:pPr marL="525780" indent="-457200"/>
            <a:r>
              <a:rPr lang="cs-CZ" sz="2800" b="1" kern="1200" dirty="0" smtClean="0">
                <a:latin typeface="Constantia" pitchFamily="18" charset="0"/>
                <a:ea typeface="+mn-ea"/>
                <a:cs typeface="+mn-cs"/>
              </a:rPr>
              <a:t>Evžen Oněgin </a:t>
            </a:r>
            <a:r>
              <a:rPr lang="cs-CZ" sz="2800" kern="1200" dirty="0" smtClean="0">
                <a:latin typeface="Constantia" pitchFamily="18" charset="0"/>
                <a:ea typeface="+mn-ea"/>
                <a:cs typeface="+mn-cs"/>
              </a:rPr>
              <a:t>(neopětuje lásku Taťány, zabije     v souboji přítele, po letech se do ní zamiluje, ale je odmítnut)</a:t>
            </a:r>
          </a:p>
          <a:p>
            <a:pPr marL="525780" indent="-457200"/>
            <a:r>
              <a:rPr lang="cs-CZ" b="1" kern="1200" dirty="0" smtClean="0">
                <a:latin typeface="Constantia" pitchFamily="18" charset="0"/>
                <a:ea typeface="+mn-ea"/>
                <a:cs typeface="+mn-cs"/>
              </a:rPr>
              <a:t>Piková dáma</a:t>
            </a:r>
          </a:p>
          <a:p>
            <a:pPr marL="68580" indent="0">
              <a:buNone/>
            </a:pPr>
            <a:endParaRPr lang="cs-CZ" sz="800" kern="1200" dirty="0" smtClean="0">
              <a:solidFill>
                <a:srgbClr val="002060"/>
              </a:solidFill>
              <a:latin typeface="Constantia" pitchFamily="18" charset="0"/>
              <a:ea typeface="+mn-ea"/>
              <a:cs typeface="+mn-cs"/>
            </a:endParaRPr>
          </a:p>
          <a:p>
            <a:pPr marL="68580" indent="0">
              <a:buNone/>
            </a:pPr>
            <a:endParaRPr lang="cs-CZ" sz="800" kern="1200" dirty="0">
              <a:solidFill>
                <a:srgbClr val="002060"/>
              </a:solidFill>
              <a:latin typeface="Constantia" pitchFamily="18" charset="0"/>
              <a:ea typeface="+mn-ea"/>
              <a:cs typeface="+mn-cs"/>
            </a:endParaRPr>
          </a:p>
          <a:p>
            <a:pPr marL="68580" indent="0">
              <a:buNone/>
            </a:pPr>
            <a:endParaRPr lang="cs-CZ" sz="800" kern="1200" dirty="0" smtClean="0">
              <a:solidFill>
                <a:srgbClr val="002060"/>
              </a:solidFill>
              <a:latin typeface="Constantia" pitchFamily="18" charset="0"/>
              <a:ea typeface="+mn-ea"/>
              <a:cs typeface="+mn-cs"/>
            </a:endParaRPr>
          </a:p>
          <a:p>
            <a:pPr marL="68580" indent="0">
              <a:buNone/>
            </a:pPr>
            <a:endParaRPr lang="cs-CZ" sz="800" kern="1200" dirty="0">
              <a:solidFill>
                <a:srgbClr val="002060"/>
              </a:solidFill>
              <a:latin typeface="Constantia" pitchFamily="18" charset="0"/>
              <a:ea typeface="+mn-ea"/>
              <a:cs typeface="+mn-cs"/>
            </a:endParaRPr>
          </a:p>
          <a:p>
            <a:pPr marL="68580" indent="0">
              <a:buNone/>
            </a:pPr>
            <a:endParaRPr lang="cs-CZ" sz="800" kern="1200" dirty="0" smtClean="0">
              <a:solidFill>
                <a:srgbClr val="002060"/>
              </a:solidFill>
              <a:latin typeface="Constantia" pitchFamily="18" charset="0"/>
              <a:ea typeface="+mn-ea"/>
              <a:cs typeface="+mn-cs"/>
            </a:endParaRPr>
          </a:p>
          <a:p>
            <a:pPr marL="68580" indent="0">
              <a:buNone/>
            </a:pPr>
            <a:endParaRPr lang="cs-CZ" sz="800" kern="1200" dirty="0">
              <a:solidFill>
                <a:srgbClr val="002060"/>
              </a:solidFill>
              <a:latin typeface="Constantia" pitchFamily="18" charset="0"/>
              <a:ea typeface="+mn-ea"/>
              <a:cs typeface="+mn-cs"/>
            </a:endParaRPr>
          </a:p>
          <a:p>
            <a:pPr marL="68580" indent="0">
              <a:buNone/>
            </a:pPr>
            <a:r>
              <a:rPr lang="cs-CZ" b="1" kern="1200" dirty="0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Michail </a:t>
            </a:r>
            <a:r>
              <a:rPr lang="cs-CZ" b="1" kern="1200" dirty="0" err="1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Jurjevič</a:t>
            </a:r>
            <a:r>
              <a:rPr lang="cs-CZ" b="1" kern="1200" dirty="0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 </a:t>
            </a:r>
            <a:r>
              <a:rPr lang="cs-CZ" b="1" kern="1200" dirty="0" err="1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Lermontov</a:t>
            </a:r>
            <a:endParaRPr lang="cs-CZ" sz="2800" b="1" kern="1200" dirty="0" smtClean="0">
              <a:latin typeface="Constantia" pitchFamily="18" charset="0"/>
              <a:ea typeface="+mn-ea"/>
              <a:cs typeface="+mn-cs"/>
            </a:endParaRPr>
          </a:p>
          <a:p>
            <a:pPr marL="525780" indent="-457200"/>
            <a:r>
              <a:rPr lang="cs-CZ" b="1" kern="1200" dirty="0" smtClean="0">
                <a:latin typeface="Constantia" pitchFamily="18" charset="0"/>
                <a:ea typeface="+mn-ea"/>
                <a:cs typeface="+mn-cs"/>
              </a:rPr>
              <a:t>Hrdina naší doby </a:t>
            </a:r>
            <a:r>
              <a:rPr lang="cs-CZ" kern="1200" dirty="0" smtClean="0">
                <a:latin typeface="Constantia" pitchFamily="18" charset="0"/>
                <a:ea typeface="+mn-ea"/>
                <a:cs typeface="+mn-cs"/>
              </a:rPr>
              <a:t>(postava zbytečného člověka </a:t>
            </a:r>
            <a:r>
              <a:rPr lang="cs-CZ" kern="1200" dirty="0" err="1" smtClean="0">
                <a:latin typeface="Constantia" pitchFamily="18" charset="0"/>
                <a:ea typeface="+mn-ea"/>
                <a:cs typeface="+mn-cs"/>
              </a:rPr>
              <a:t>Pečorina</a:t>
            </a:r>
            <a:r>
              <a:rPr lang="cs-CZ" kern="1200" dirty="0" smtClean="0">
                <a:latin typeface="Constantia" pitchFamily="18" charset="0"/>
                <a:ea typeface="+mn-ea"/>
                <a:cs typeface="+mn-cs"/>
              </a:rPr>
              <a:t>)</a:t>
            </a:r>
          </a:p>
          <a:p>
            <a:pPr marL="68580" indent="0">
              <a:buNone/>
            </a:pPr>
            <a:endParaRPr lang="cs-CZ" sz="2800" b="1" kern="1200" dirty="0" smtClean="0">
              <a:latin typeface="Constantia" pitchFamily="18" charset="0"/>
              <a:ea typeface="+mn-ea"/>
              <a:cs typeface="+mn-cs"/>
            </a:endParaRPr>
          </a:p>
          <a:p>
            <a:pPr marL="525780" indent="-457200"/>
            <a:endParaRPr lang="cs-CZ" sz="2800" kern="1200" dirty="0" smtClean="0">
              <a:latin typeface="Constanti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932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064896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Anglie</a:t>
            </a:r>
            <a:endParaRPr lang="cs-CZ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80920" cy="4824536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cs-CZ" b="1" kern="1200" dirty="0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George </a:t>
            </a:r>
            <a:r>
              <a:rPr lang="cs-CZ" b="1" kern="1200" dirty="0" err="1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Gordon</a:t>
            </a:r>
            <a:r>
              <a:rPr lang="cs-CZ" b="1" kern="1200" dirty="0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 Byron</a:t>
            </a:r>
          </a:p>
          <a:p>
            <a:pPr marL="525780" indent="-457200"/>
            <a:r>
              <a:rPr lang="cs-CZ" sz="2800" b="1" kern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  <a:ea typeface="+mn-ea"/>
                <a:cs typeface="+mn-cs"/>
              </a:rPr>
              <a:t>Childe</a:t>
            </a:r>
            <a:r>
              <a:rPr lang="cs-CZ" b="1" kern="1200" dirty="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  <a:ea typeface="+mn-ea"/>
                <a:cs typeface="+mn-cs"/>
              </a:rPr>
              <a:t> </a:t>
            </a:r>
            <a:r>
              <a:rPr lang="cs-CZ" b="1" kern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  <a:ea typeface="+mn-ea"/>
                <a:cs typeface="+mn-cs"/>
              </a:rPr>
              <a:t>Haroldova</a:t>
            </a:r>
            <a:r>
              <a:rPr lang="cs-CZ" b="1" kern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  <a:ea typeface="+mn-ea"/>
                <a:cs typeface="+mn-cs"/>
              </a:rPr>
              <a:t> pouť </a:t>
            </a:r>
            <a:r>
              <a:rPr lang="cs-CZ" kern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  <a:ea typeface="+mn-ea"/>
                <a:cs typeface="+mn-cs"/>
              </a:rPr>
              <a:t>(popis krajiny z cesty hlavního hrdiny)</a:t>
            </a:r>
          </a:p>
          <a:p>
            <a:pPr marL="68580" indent="0">
              <a:buNone/>
            </a:pPr>
            <a:endParaRPr lang="cs-CZ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Constantia" pitchFamily="18" charset="0"/>
              <a:ea typeface="+mn-ea"/>
              <a:cs typeface="+mn-cs"/>
            </a:endParaRPr>
          </a:p>
          <a:p>
            <a:pPr marL="68580" indent="0">
              <a:buNone/>
            </a:pPr>
            <a:endParaRPr lang="cs-CZ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Constantia" pitchFamily="18" charset="0"/>
              <a:ea typeface="+mn-ea"/>
              <a:cs typeface="+mn-cs"/>
            </a:endParaRPr>
          </a:p>
          <a:p>
            <a:pPr marL="525780" indent="-457200"/>
            <a:endParaRPr lang="cs-CZ" kern="1200" dirty="0">
              <a:solidFill>
                <a:schemeClr val="tx1">
                  <a:lumMod val="95000"/>
                  <a:lumOff val="5000"/>
                </a:schemeClr>
              </a:solidFill>
              <a:latin typeface="Constantia" pitchFamily="18" charset="0"/>
              <a:ea typeface="+mn-ea"/>
              <a:cs typeface="+mn-cs"/>
            </a:endParaRPr>
          </a:p>
          <a:p>
            <a:pPr marL="68580" indent="0">
              <a:buNone/>
            </a:pPr>
            <a:r>
              <a:rPr lang="cs-CZ" sz="2800" b="1" kern="1200" dirty="0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Walter </a:t>
            </a:r>
            <a:r>
              <a:rPr lang="cs-CZ" sz="2800" b="1" kern="1200" dirty="0" err="1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Scott</a:t>
            </a:r>
            <a:endParaRPr lang="cs-CZ" sz="2800" b="1" kern="1200" dirty="0" smtClean="0">
              <a:solidFill>
                <a:srgbClr val="C00000"/>
              </a:solidFill>
              <a:latin typeface="Constantia" pitchFamily="18" charset="0"/>
              <a:ea typeface="+mn-ea"/>
              <a:cs typeface="+mn-cs"/>
            </a:endParaRPr>
          </a:p>
          <a:p>
            <a:pPr marL="525780" indent="-457200"/>
            <a:r>
              <a:rPr lang="cs-CZ" b="1" kern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  <a:ea typeface="+mn-ea"/>
                <a:cs typeface="+mn-cs"/>
              </a:rPr>
              <a:t>Ivanhoe</a:t>
            </a:r>
            <a:r>
              <a:rPr lang="cs-CZ" kern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  <a:ea typeface="+mn-ea"/>
                <a:cs typeface="+mn-cs"/>
              </a:rPr>
              <a:t> (román z doby krále Richarda Lví srdce)</a:t>
            </a:r>
          </a:p>
          <a:p>
            <a:pPr marL="525780" indent="-457200"/>
            <a:r>
              <a:rPr lang="cs-CZ" b="1" kern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  <a:ea typeface="+mn-ea"/>
                <a:cs typeface="+mn-cs"/>
              </a:rPr>
              <a:t>Rob Roy </a:t>
            </a:r>
            <a:r>
              <a:rPr lang="cs-CZ" kern="1200" dirty="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</a:rPr>
              <a:t>(boj skotských horalů </a:t>
            </a:r>
            <a:r>
              <a:rPr lang="cs-CZ" kern="120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</a:rPr>
              <a:t>s </a:t>
            </a:r>
            <a:r>
              <a:rPr lang="cs-CZ" kern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</a:rPr>
              <a:t>A</a:t>
            </a:r>
            <a:r>
              <a:rPr lang="cs-CZ" kern="1200" smtClean="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</a:rPr>
              <a:t>ngličany</a:t>
            </a:r>
            <a:r>
              <a:rPr lang="cs-CZ" kern="1200" dirty="0">
                <a:solidFill>
                  <a:schemeClr val="tx1">
                    <a:lumMod val="95000"/>
                    <a:lumOff val="5000"/>
                  </a:schemeClr>
                </a:solidFill>
                <a:latin typeface="Constantia" pitchFamily="18" charset="0"/>
              </a:rPr>
              <a:t>)</a:t>
            </a:r>
          </a:p>
          <a:p>
            <a:pPr marL="525780" indent="-457200"/>
            <a:endParaRPr lang="cs-CZ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Constantia" pitchFamily="18" charset="0"/>
              <a:ea typeface="+mn-ea"/>
              <a:cs typeface="+mn-cs"/>
            </a:endParaRPr>
          </a:p>
          <a:p>
            <a:pPr marL="68580" indent="0">
              <a:buNone/>
            </a:pPr>
            <a:endParaRPr lang="cs-CZ" sz="2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Constanti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290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064896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</a:t>
            </a:r>
            <a:endParaRPr lang="cs-CZ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80920" cy="5256584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cs-CZ" b="1" kern="1200" dirty="0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Viktor Hugo</a:t>
            </a:r>
          </a:p>
          <a:p>
            <a:pPr marL="525780" indent="-457200"/>
            <a:r>
              <a:rPr lang="cs-CZ" b="1" kern="1200" dirty="0" smtClean="0">
                <a:latin typeface="Constantia" pitchFamily="18" charset="0"/>
                <a:ea typeface="+mn-ea"/>
                <a:cs typeface="+mn-cs"/>
              </a:rPr>
              <a:t>Chrám Matky boží v Paříži</a:t>
            </a:r>
            <a:r>
              <a:rPr lang="cs-CZ" kern="1200" dirty="0" smtClean="0">
                <a:latin typeface="Constantia" pitchFamily="18" charset="0"/>
                <a:ea typeface="+mn-ea"/>
                <a:cs typeface="+mn-cs"/>
              </a:rPr>
              <a:t> (láska hrbatého zvoníka k tanečnici)</a:t>
            </a:r>
          </a:p>
          <a:p>
            <a:pPr marL="525780" indent="-457200"/>
            <a:r>
              <a:rPr lang="cs-CZ" b="1" kern="1200" dirty="0" smtClean="0">
                <a:latin typeface="Constantia" pitchFamily="18" charset="0"/>
                <a:ea typeface="+mn-ea"/>
                <a:cs typeface="+mn-cs"/>
              </a:rPr>
              <a:t>Bídníci </a:t>
            </a:r>
            <a:r>
              <a:rPr lang="cs-CZ" kern="1200" dirty="0" smtClean="0">
                <a:latin typeface="Constantia" pitchFamily="18" charset="0"/>
                <a:ea typeface="+mn-ea"/>
                <a:cs typeface="+mn-cs"/>
              </a:rPr>
              <a:t>(příběh galejníka stíhaného policií, který ochraňuje sirotka)</a:t>
            </a:r>
          </a:p>
          <a:p>
            <a:pPr marL="525780" indent="-457200"/>
            <a:r>
              <a:rPr lang="cs-CZ" b="1" kern="1200" dirty="0" smtClean="0">
                <a:latin typeface="Constantia" pitchFamily="18" charset="0"/>
                <a:ea typeface="+mn-ea"/>
                <a:cs typeface="+mn-cs"/>
              </a:rPr>
              <a:t>Devadesát tři</a:t>
            </a:r>
            <a:r>
              <a:rPr lang="cs-CZ" kern="1200" dirty="0" smtClean="0">
                <a:latin typeface="Constantia" pitchFamily="18" charset="0"/>
                <a:ea typeface="+mn-ea"/>
                <a:cs typeface="+mn-cs"/>
              </a:rPr>
              <a:t> (příběh z Velké francouzské revoluce)</a:t>
            </a:r>
          </a:p>
          <a:p>
            <a:pPr marL="68580" indent="0">
              <a:buNone/>
            </a:pPr>
            <a:endParaRPr lang="cs-CZ" sz="1000" kern="1200" dirty="0">
              <a:latin typeface="Constantia" pitchFamily="18" charset="0"/>
              <a:ea typeface="+mn-ea"/>
              <a:cs typeface="+mn-cs"/>
            </a:endParaRPr>
          </a:p>
          <a:p>
            <a:pPr marL="68580" indent="0">
              <a:buNone/>
            </a:pPr>
            <a:r>
              <a:rPr lang="cs-CZ" b="1" kern="1200" dirty="0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Alexandre Dumas</a:t>
            </a:r>
          </a:p>
          <a:p>
            <a:pPr marL="525780" indent="-457200"/>
            <a:r>
              <a:rPr lang="cs-CZ" b="1" kern="1200" dirty="0" smtClean="0">
                <a:latin typeface="Constantia" pitchFamily="18" charset="0"/>
                <a:ea typeface="+mn-ea"/>
                <a:cs typeface="+mn-cs"/>
              </a:rPr>
              <a:t>Hrabě Monte Christo </a:t>
            </a:r>
          </a:p>
          <a:p>
            <a:pPr marL="525780" indent="-457200"/>
            <a:r>
              <a:rPr lang="cs-CZ" b="1" kern="1200" dirty="0" smtClean="0">
                <a:latin typeface="Constantia" pitchFamily="18" charset="0"/>
                <a:ea typeface="+mn-ea"/>
                <a:cs typeface="+mn-cs"/>
              </a:rPr>
              <a:t>Tři mušketýři</a:t>
            </a:r>
          </a:p>
          <a:p>
            <a:pPr marL="525780" indent="-457200"/>
            <a:r>
              <a:rPr lang="cs-CZ" b="1" kern="1200" dirty="0" smtClean="0">
                <a:latin typeface="Constantia" pitchFamily="18" charset="0"/>
                <a:ea typeface="+mn-ea"/>
                <a:cs typeface="+mn-cs"/>
              </a:rPr>
              <a:t>Černý tulipán</a:t>
            </a:r>
          </a:p>
        </p:txBody>
      </p:sp>
    </p:spTree>
    <p:extLst>
      <p:ext uri="{BB962C8B-B14F-4D97-AF65-F5344CB8AC3E}">
        <p14:creationId xmlns:p14="http://schemas.microsoft.com/office/powerpoint/2010/main" val="4223116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64896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Další auto</a:t>
            </a:r>
            <a:r>
              <a:rPr lang="cs-CZ" sz="5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</a:t>
            </a:r>
            <a:r>
              <a:rPr lang="cs-CZ" sz="6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63080" y="1196752"/>
            <a:ext cx="8280920" cy="4824536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cs-CZ" b="1" kern="1200" dirty="0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Edgar Allan </a:t>
            </a:r>
            <a:r>
              <a:rPr lang="cs-CZ" b="1" kern="1200" dirty="0" err="1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Poe</a:t>
            </a:r>
            <a:endParaRPr lang="cs-CZ" b="1" kern="1200" dirty="0" smtClean="0">
              <a:solidFill>
                <a:srgbClr val="C00000"/>
              </a:solidFill>
              <a:latin typeface="Constantia" pitchFamily="18" charset="0"/>
              <a:ea typeface="+mn-ea"/>
              <a:cs typeface="+mn-cs"/>
            </a:endParaRPr>
          </a:p>
          <a:p>
            <a:pPr marL="525780" indent="-457200"/>
            <a:r>
              <a:rPr lang="cs-CZ" kern="1200" dirty="0" smtClean="0">
                <a:latin typeface="Constantia" pitchFamily="18" charset="0"/>
                <a:ea typeface="+mn-ea"/>
                <a:cs typeface="+mn-cs"/>
              </a:rPr>
              <a:t>Havran </a:t>
            </a:r>
          </a:p>
          <a:p>
            <a:pPr marL="525780" indent="-457200"/>
            <a:r>
              <a:rPr lang="cs-CZ" kern="1200" dirty="0" smtClean="0">
                <a:latin typeface="Constantia" pitchFamily="18" charset="0"/>
                <a:ea typeface="+mn-ea"/>
                <a:cs typeface="+mn-cs"/>
              </a:rPr>
              <a:t>Jáma a kyvadlo</a:t>
            </a:r>
          </a:p>
          <a:p>
            <a:pPr marL="525780" indent="-457200"/>
            <a:r>
              <a:rPr lang="cs-CZ" kern="1200" dirty="0" smtClean="0">
                <a:latin typeface="Constantia" pitchFamily="18" charset="0"/>
                <a:ea typeface="+mn-ea"/>
                <a:cs typeface="+mn-cs"/>
              </a:rPr>
              <a:t>Černý kocour</a:t>
            </a:r>
          </a:p>
          <a:p>
            <a:pPr marL="525780" indent="-457200"/>
            <a:r>
              <a:rPr lang="cs-CZ" kern="1200" dirty="0" smtClean="0">
                <a:latin typeface="Constantia" pitchFamily="18" charset="0"/>
                <a:ea typeface="+mn-ea"/>
                <a:cs typeface="+mn-cs"/>
              </a:rPr>
              <a:t>Zlatý brouk</a:t>
            </a:r>
          </a:p>
          <a:p>
            <a:pPr marL="68580" indent="0">
              <a:buNone/>
            </a:pPr>
            <a:endParaRPr lang="cs-CZ" kern="1200" dirty="0">
              <a:latin typeface="Constantia" pitchFamily="18" charset="0"/>
              <a:ea typeface="+mn-ea"/>
              <a:cs typeface="+mn-cs"/>
            </a:endParaRPr>
          </a:p>
          <a:p>
            <a:pPr marL="68580" indent="0">
              <a:buNone/>
            </a:pPr>
            <a:r>
              <a:rPr lang="cs-CZ" b="1" kern="1200" dirty="0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Adam </a:t>
            </a:r>
            <a:r>
              <a:rPr lang="cs-CZ" b="1" kern="1200" dirty="0" err="1" smtClean="0">
                <a:solidFill>
                  <a:srgbClr val="C00000"/>
                </a:solidFill>
                <a:latin typeface="Constantia" pitchFamily="18" charset="0"/>
                <a:ea typeface="+mn-ea"/>
                <a:cs typeface="+mn-cs"/>
              </a:rPr>
              <a:t>Mickiewicz</a:t>
            </a:r>
            <a:endParaRPr lang="cs-CZ" b="1" kern="1200" dirty="0" smtClean="0">
              <a:solidFill>
                <a:srgbClr val="C00000"/>
              </a:solidFill>
              <a:latin typeface="Constantia" pitchFamily="18" charset="0"/>
              <a:ea typeface="+mn-ea"/>
              <a:cs typeface="+mn-cs"/>
            </a:endParaRPr>
          </a:p>
          <a:p>
            <a:pPr marL="525780" indent="-457200"/>
            <a:r>
              <a:rPr lang="cs-CZ" kern="1200" dirty="0" smtClean="0">
                <a:latin typeface="Constantia" pitchFamily="18" charset="0"/>
                <a:ea typeface="+mn-ea"/>
                <a:cs typeface="+mn-cs"/>
              </a:rPr>
              <a:t>Pan Tadeáš</a:t>
            </a:r>
          </a:p>
          <a:p>
            <a:pPr marL="525780" indent="-457200"/>
            <a:r>
              <a:rPr lang="cs-CZ" kern="1200" dirty="0" smtClean="0">
                <a:latin typeface="Constantia" pitchFamily="18" charset="0"/>
                <a:ea typeface="+mn-ea"/>
                <a:cs typeface="+mn-cs"/>
              </a:rPr>
              <a:t>Konrád Wallenrod</a:t>
            </a:r>
          </a:p>
          <a:p>
            <a:pPr marL="68580" indent="0">
              <a:buNone/>
            </a:pPr>
            <a:endParaRPr lang="cs-CZ" kern="1200" dirty="0" smtClean="0">
              <a:latin typeface="Constantia" pitchFamily="18" charset="0"/>
              <a:ea typeface="+mn-ea"/>
              <a:cs typeface="+mn-cs"/>
            </a:endParaRPr>
          </a:p>
          <a:p>
            <a:pPr marL="525780" indent="-457200"/>
            <a:endParaRPr lang="cs-CZ" kern="1200" dirty="0" smtClean="0">
              <a:latin typeface="Constanti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9046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63425" y="980727"/>
            <a:ext cx="2624399" cy="4824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Taťána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err="1" smtClean="0"/>
              <a:t>d´Artagnan</a:t>
            </a:r>
            <a:endParaRPr lang="cs-CZ" sz="2400" dirty="0"/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Mercedes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Rob Roy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Jean </a:t>
            </a:r>
            <a:r>
              <a:rPr lang="cs-CZ" sz="2400" dirty="0" err="1" smtClean="0"/>
              <a:t>Valjean</a:t>
            </a:r>
            <a:endParaRPr lang="cs-CZ" sz="2400" dirty="0" smtClean="0"/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Esmeralda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err="1" smtClean="0"/>
              <a:t>Pečorin</a:t>
            </a:r>
            <a:endParaRPr lang="cs-CZ" sz="2400" dirty="0"/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Athos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Edmond Dantes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Evžen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539552" y="332656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Přiřaďte postavu k autorovi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980728"/>
            <a:ext cx="4392488" cy="5309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M. J. </a:t>
            </a:r>
            <a:r>
              <a:rPr lang="cs-CZ" sz="2400" dirty="0" err="1" smtClean="0"/>
              <a:t>Lermontov</a:t>
            </a:r>
            <a:endParaRPr lang="cs-CZ" sz="2400" dirty="0" smtClean="0"/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endParaRPr lang="cs-CZ" sz="2400" dirty="0" smtClean="0"/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V. Hugo</a:t>
            </a:r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endParaRPr lang="cs-CZ" sz="2400" dirty="0" smtClean="0"/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A. S. Puškin</a:t>
            </a:r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endParaRPr lang="cs-CZ" sz="2400" dirty="0" smtClean="0"/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A. Dumas</a:t>
            </a:r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endParaRPr lang="cs-CZ" sz="2400" dirty="0" smtClean="0"/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W. </a:t>
            </a:r>
            <a:r>
              <a:rPr lang="cs-CZ" sz="2400" dirty="0" err="1" smtClean="0"/>
              <a:t>Scott</a:t>
            </a:r>
            <a:endParaRPr lang="cs-CZ" sz="2400" dirty="0" smtClean="0"/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endParaRPr lang="cs-CZ" sz="2400" dirty="0" smtClean="0"/>
          </a:p>
          <a:p>
            <a:pPr marL="342900" indent="-342900">
              <a:spcBef>
                <a:spcPts val="900"/>
              </a:spcBef>
              <a:buClr>
                <a:schemeClr val="accent4">
                  <a:lumMod val="75000"/>
                </a:schemeClr>
              </a:buClr>
              <a:buFont typeface="+mj-lt"/>
              <a:buAutoNum type="arabicPeriod"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34148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63425" y="980727"/>
            <a:ext cx="2624399" cy="4824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>
                <a:solidFill>
                  <a:srgbClr val="00B050"/>
                </a:solidFill>
              </a:rPr>
              <a:t>Taťána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err="1" smtClean="0">
                <a:solidFill>
                  <a:srgbClr val="FF0000"/>
                </a:solidFill>
              </a:rPr>
              <a:t>d´Artagnan</a:t>
            </a:r>
            <a:endParaRPr lang="cs-CZ" sz="2400" dirty="0">
              <a:solidFill>
                <a:srgbClr val="FF0000"/>
              </a:solidFill>
            </a:endParaRP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>
                <a:solidFill>
                  <a:srgbClr val="FF0000"/>
                </a:solidFill>
              </a:rPr>
              <a:t>Mercedes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Rob Roy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>
                <a:solidFill>
                  <a:srgbClr val="FA7226"/>
                </a:solidFill>
              </a:rPr>
              <a:t>Jean </a:t>
            </a:r>
            <a:r>
              <a:rPr lang="cs-CZ" sz="2400" dirty="0" err="1" smtClean="0">
                <a:solidFill>
                  <a:srgbClr val="FA7226"/>
                </a:solidFill>
              </a:rPr>
              <a:t>Valjean</a:t>
            </a:r>
            <a:endParaRPr lang="cs-CZ" sz="2400" dirty="0" smtClean="0">
              <a:solidFill>
                <a:srgbClr val="FA7226"/>
              </a:solidFill>
            </a:endParaRP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>
                <a:solidFill>
                  <a:srgbClr val="FA7226"/>
                </a:solidFill>
              </a:rPr>
              <a:t>Esmeralda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err="1" smtClean="0">
                <a:solidFill>
                  <a:srgbClr val="0070C0"/>
                </a:solidFill>
              </a:rPr>
              <a:t>Pečorin</a:t>
            </a:r>
            <a:endParaRPr lang="cs-CZ" sz="2400" dirty="0">
              <a:solidFill>
                <a:srgbClr val="0070C0"/>
              </a:solidFill>
            </a:endParaRP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>
                <a:solidFill>
                  <a:srgbClr val="FF0000"/>
                </a:solidFill>
              </a:rPr>
              <a:t>Athos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>
                <a:solidFill>
                  <a:srgbClr val="FF0000"/>
                </a:solidFill>
              </a:rPr>
              <a:t>Edmond Dantes</a:t>
            </a:r>
          </a:p>
          <a:p>
            <a:pPr algn="r"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>
                <a:solidFill>
                  <a:srgbClr val="00B050"/>
                </a:solidFill>
              </a:rPr>
              <a:t>Evžen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9552" y="332656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Řešení kvízu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980728"/>
            <a:ext cx="4392488" cy="5309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>
                <a:solidFill>
                  <a:srgbClr val="0070C0"/>
                </a:solidFill>
              </a:rPr>
              <a:t>M. J. </a:t>
            </a:r>
            <a:r>
              <a:rPr lang="cs-CZ" sz="2400" dirty="0" err="1" smtClean="0">
                <a:solidFill>
                  <a:srgbClr val="0070C0"/>
                </a:solidFill>
              </a:rPr>
              <a:t>Lermontov</a:t>
            </a:r>
            <a:endParaRPr lang="cs-CZ" sz="2400" dirty="0" smtClean="0">
              <a:solidFill>
                <a:srgbClr val="0070C0"/>
              </a:solidFill>
            </a:endParaRPr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endParaRPr lang="cs-CZ" sz="2400" dirty="0" smtClean="0"/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>
                <a:solidFill>
                  <a:srgbClr val="FA7226"/>
                </a:solidFill>
              </a:rPr>
              <a:t>V. Hugo</a:t>
            </a:r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endParaRPr lang="cs-CZ" sz="2400" dirty="0" smtClean="0"/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>
                <a:solidFill>
                  <a:srgbClr val="00B050"/>
                </a:solidFill>
              </a:rPr>
              <a:t>A. S. Puškin</a:t>
            </a:r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endParaRPr lang="cs-CZ" sz="2400" dirty="0" smtClean="0"/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>
                <a:solidFill>
                  <a:srgbClr val="FF0000"/>
                </a:solidFill>
              </a:rPr>
              <a:t>A. Dumas</a:t>
            </a:r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endParaRPr lang="cs-CZ" sz="2400" dirty="0" smtClean="0"/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r>
              <a:rPr lang="cs-CZ" sz="2400" dirty="0" smtClean="0"/>
              <a:t>W. </a:t>
            </a:r>
            <a:r>
              <a:rPr lang="cs-CZ" sz="2400" dirty="0" err="1" smtClean="0"/>
              <a:t>Scott</a:t>
            </a:r>
            <a:endParaRPr lang="cs-CZ" sz="2400" dirty="0" smtClean="0"/>
          </a:p>
          <a:p>
            <a:pPr>
              <a:spcBef>
                <a:spcPts val="900"/>
              </a:spcBef>
              <a:buClr>
                <a:schemeClr val="accent4">
                  <a:lumMod val="75000"/>
                </a:schemeClr>
              </a:buClr>
            </a:pPr>
            <a:endParaRPr lang="cs-CZ" sz="2400" dirty="0" smtClean="0"/>
          </a:p>
          <a:p>
            <a:pPr marL="342900" indent="-342900">
              <a:spcBef>
                <a:spcPts val="900"/>
              </a:spcBef>
              <a:buClr>
                <a:schemeClr val="accent4">
                  <a:lumMod val="75000"/>
                </a:schemeClr>
              </a:buClr>
              <a:buFont typeface="+mj-lt"/>
              <a:buAutoNum type="arabicPeriod"/>
            </a:pPr>
            <a:endParaRPr lang="cs-CZ" sz="2400" dirty="0" smtClean="0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2987824" y="1196752"/>
            <a:ext cx="1872208" cy="1944216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2987824" y="3140968"/>
            <a:ext cx="1872208" cy="2448272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987824" y="2708920"/>
            <a:ext cx="1872208" cy="237626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987824" y="1196752"/>
            <a:ext cx="1872208" cy="295232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2987824" y="1700808"/>
            <a:ext cx="1872208" cy="244827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2987824" y="2168860"/>
            <a:ext cx="1872208" cy="19802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2987824" y="4149080"/>
            <a:ext cx="1872208" cy="93610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2987824" y="2168860"/>
            <a:ext cx="1872208" cy="990110"/>
          </a:xfrm>
          <a:prstGeom prst="straightConnector1">
            <a:avLst/>
          </a:prstGeom>
          <a:ln w="38100">
            <a:solidFill>
              <a:srgbClr val="FA722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2987824" y="2168860"/>
            <a:ext cx="1872208" cy="1466441"/>
          </a:xfrm>
          <a:prstGeom prst="straightConnector1">
            <a:avLst/>
          </a:prstGeom>
          <a:ln w="38100">
            <a:solidFill>
              <a:srgbClr val="FA722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2987824" y="4149080"/>
            <a:ext cx="1872208" cy="46805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580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722</TotalTime>
  <Words>318</Words>
  <Application>Microsoft Office PowerPoint</Application>
  <PresentationFormat>Předvádění na obrazovce (4:3)</PresentationFormat>
  <Paragraphs>93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Carnival</vt:lpstr>
      <vt:lpstr>Literatura období romantismu</vt:lpstr>
      <vt:lpstr>Prezentace aplikace PowerPoint</vt:lpstr>
      <vt:lpstr>Rusko</vt:lpstr>
      <vt:lpstr>Anglie</vt:lpstr>
      <vt:lpstr>Francie</vt:lpstr>
      <vt:lpstr>Další autoři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VY_32_INOVACE_48 ČJ  Literatura období romantismu</dc:title>
  <dc:creator>Božena Fajtová</dc:creator>
  <cp:lastModifiedBy>12RM</cp:lastModifiedBy>
  <cp:revision>104</cp:revision>
  <dcterms:created xsi:type="dcterms:W3CDTF">2011-06-29T14:08:27Z</dcterms:created>
  <dcterms:modified xsi:type="dcterms:W3CDTF">2011-08-28T12:07:48Z</dcterms:modified>
</cp:coreProperties>
</file>