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sldIdLst>
    <p:sldId id="260" r:id="rId2"/>
    <p:sldId id="264" r:id="rId3"/>
    <p:sldId id="269" r:id="rId4"/>
    <p:sldId id="289" r:id="rId5"/>
    <p:sldId id="275" r:id="rId6"/>
    <p:sldId id="285" r:id="rId7"/>
    <p:sldId id="29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993"/>
    <a:srgbClr val="FFC58B"/>
    <a:srgbClr val="F5972F"/>
    <a:srgbClr val="F8B974"/>
    <a:srgbClr val="F7B163"/>
    <a:srgbClr val="ED5613"/>
    <a:srgbClr val="F3230D"/>
    <a:srgbClr val="FFF0E5"/>
    <a:srgbClr val="FEEED0"/>
    <a:srgbClr val="FEE5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4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11.9.2011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1115616" y="1916832"/>
            <a:ext cx="8784976" cy="1008831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Karel Havlíček Borovský</a:t>
            </a:r>
            <a:endParaRPr lang="cs-CZ" sz="6000" b="1" dirty="0" smtClean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r>
              <a:rPr lang="en-GB" dirty="0"/>
              <a:t> </a:t>
            </a:r>
            <a:r>
              <a:rPr lang="en-GB" dirty="0" smtClean="0">
                <a:solidFill>
                  <a:schemeClr val="tx1"/>
                </a:solidFill>
              </a:rPr>
              <a:t>CZ.1.07/1.4.00/21.1504</a:t>
            </a:r>
            <a:endParaRPr lang="cs-CZ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VY_32_INOVACE_ 54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stručný životopis spisovatele, přehled jeho díla, křížovku a její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6446" y="476672"/>
            <a:ext cx="7853986" cy="64807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5400" b="1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Karel Havlíček Borovský</a:t>
            </a:r>
            <a:endParaRPr lang="cs-CZ" sz="5400" b="1" dirty="0">
              <a:ln w="12700"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27982" y="980728"/>
            <a:ext cx="8636506" cy="58772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6">
                  <a:lumMod val="75000"/>
                </a:schemeClr>
              </a:buClr>
              <a:buSzPct val="80000"/>
              <a:buFont typeface="Wingdings 2" pitchFamily="18" charset="2"/>
              <a:buChar char=""/>
            </a:pPr>
            <a:r>
              <a:rPr lang="cs-CZ" sz="3200" b="1" dirty="0" smtClean="0">
                <a:solidFill>
                  <a:schemeClr val="tx1"/>
                </a:solidFill>
              </a:rPr>
              <a:t>1821  Borová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Vystudoval gymnázium; vstoupil do kněžského semináře, ze kterého byl vyloučen (nelíbilo se mu konzervativní protinárodní prostředí).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Pobýval v Rusku, působil jako vychovatel. Seznámil se  s poměry a byl z nich velmi zklamán (přiklonil se           k austroslavizmu).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 návratu působil jako novinář, byl jedním                     z organizátorů </a:t>
            </a:r>
            <a:r>
              <a:rPr lang="cs-CZ" sz="3200" dirty="0">
                <a:solidFill>
                  <a:schemeClr val="tx1"/>
                </a:solidFill>
              </a:rPr>
              <a:t>V</a:t>
            </a:r>
            <a:r>
              <a:rPr lang="cs-CZ" sz="3200" dirty="0" smtClean="0">
                <a:solidFill>
                  <a:schemeClr val="tx1"/>
                </a:solidFill>
              </a:rPr>
              <a:t>šeslovanského sjezdu, angažoval se      v politice, byl zvolen poslancem říšského sněmu.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Pro své radikální postoje nakonec zatčen a internován v Brixenu.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 návratu do Čech brzy umírá </a:t>
            </a:r>
            <a:r>
              <a:rPr lang="cs-CZ" sz="3200" dirty="0" smtClean="0">
                <a:solidFill>
                  <a:schemeClr val="tx1"/>
                </a:solidFill>
                <a:sym typeface="Wingdings"/>
              </a:rPr>
              <a:t> </a:t>
            </a:r>
            <a:r>
              <a:rPr lang="cs-CZ" sz="3200" b="1" dirty="0" smtClean="0">
                <a:solidFill>
                  <a:schemeClr val="tx1"/>
                </a:solidFill>
                <a:sym typeface="Wingdings"/>
              </a:rPr>
              <a:t>1856 </a:t>
            </a:r>
            <a:r>
              <a:rPr lang="cs-CZ" sz="3200" dirty="0" smtClean="0">
                <a:solidFill>
                  <a:schemeClr val="tx1"/>
                </a:solidFill>
                <a:sym typeface="Wingdings"/>
              </a:rPr>
              <a:t>v</a:t>
            </a:r>
            <a:r>
              <a:rPr lang="cs-CZ" sz="3200" b="1" dirty="0" smtClean="0">
                <a:solidFill>
                  <a:schemeClr val="tx1"/>
                </a:solidFill>
                <a:sym typeface="Wingdings"/>
              </a:rPr>
              <a:t> Praze</a:t>
            </a:r>
            <a:r>
              <a:rPr lang="cs-CZ" sz="3200" dirty="0" smtClean="0">
                <a:solidFill>
                  <a:schemeClr val="tx1"/>
                </a:solidFill>
                <a:sym typeface="Wingdings"/>
              </a:rPr>
              <a:t>.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  <a:sym typeface="Wingdings"/>
              </a:rPr>
              <a:t>Jeho pohřeb se stává manifestací.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Novinář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496944" cy="540060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Považován za zakladatele české žurnalistiky, vyjadřuje se k politickým otázkám. Ve svých článcích je velmi kritický (nepoctivost, nespravedlnost a zpátečnictví).</a:t>
            </a:r>
          </a:p>
          <a:p>
            <a:pPr marL="68580" indent="0">
              <a:buNone/>
            </a:pPr>
            <a:r>
              <a:rPr lang="cs-CZ" sz="3000" dirty="0" smtClean="0">
                <a:solidFill>
                  <a:schemeClr val="tx1"/>
                </a:solidFill>
              </a:rPr>
              <a:t>Všechny noviny, ve kterých působí, jsou postupně zakázány.</a:t>
            </a:r>
          </a:p>
          <a:p>
            <a:pPr marL="525780" indent="-457200"/>
            <a:r>
              <a:rPr lang="cs-CZ" sz="3000" b="1" dirty="0" smtClean="0">
                <a:solidFill>
                  <a:schemeClr val="tx1"/>
                </a:solidFill>
              </a:rPr>
              <a:t>Pražské noviny </a:t>
            </a:r>
            <a:r>
              <a:rPr lang="cs-CZ" sz="3000" dirty="0" smtClean="0">
                <a:solidFill>
                  <a:schemeClr val="tx1"/>
                </a:solidFill>
              </a:rPr>
              <a:t>(příloha Česká včela)</a:t>
            </a:r>
          </a:p>
          <a:p>
            <a:pPr marL="525780" indent="-457200"/>
            <a:r>
              <a:rPr lang="cs-CZ" sz="3000" b="1" dirty="0" smtClean="0">
                <a:solidFill>
                  <a:schemeClr val="tx1"/>
                </a:solidFill>
              </a:rPr>
              <a:t>Národní noviny </a:t>
            </a:r>
            <a:r>
              <a:rPr lang="cs-CZ" sz="3000" dirty="0" smtClean="0">
                <a:solidFill>
                  <a:schemeClr val="tx1"/>
                </a:solidFill>
              </a:rPr>
              <a:t>(rubrika Šotek)</a:t>
            </a:r>
          </a:p>
          <a:p>
            <a:pPr marL="525780" indent="-457200"/>
            <a:r>
              <a:rPr lang="cs-CZ" sz="3000" dirty="0">
                <a:solidFill>
                  <a:schemeClr val="tx1"/>
                </a:solidFill>
              </a:rPr>
              <a:t>č</a:t>
            </a:r>
            <a:r>
              <a:rPr lang="cs-CZ" sz="3000" dirty="0" smtClean="0">
                <a:solidFill>
                  <a:schemeClr val="tx1"/>
                </a:solidFill>
              </a:rPr>
              <a:t>asopis </a:t>
            </a:r>
            <a:r>
              <a:rPr lang="cs-CZ" sz="3000" b="1" dirty="0" smtClean="0">
                <a:solidFill>
                  <a:schemeClr val="tx1"/>
                </a:solidFill>
              </a:rPr>
              <a:t>Slovan</a:t>
            </a: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1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024744" cy="576064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Tvorba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400600"/>
          </a:xfrm>
        </p:spPr>
        <p:txBody>
          <a:bodyPr>
            <a:normAutofit/>
          </a:bodyPr>
          <a:lstStyle/>
          <a:p>
            <a:pPr marL="525780" indent="-457200">
              <a:buClr>
                <a:srgbClr val="C00000"/>
              </a:buClr>
              <a:buFont typeface="Wingdings" pitchFamily="2" charset="2"/>
              <a:buChar char=""/>
            </a:pPr>
            <a:r>
              <a:rPr lang="cs-CZ" sz="3000" dirty="0" smtClean="0">
                <a:solidFill>
                  <a:schemeClr val="tx1"/>
                </a:solidFill>
              </a:rPr>
              <a:t>    </a:t>
            </a:r>
            <a:r>
              <a:rPr lang="cs-CZ" sz="3000" b="1" dirty="0" smtClean="0">
                <a:solidFill>
                  <a:schemeClr val="tx1"/>
                </a:solidFill>
              </a:rPr>
              <a:t>Epigramy </a:t>
            </a:r>
            <a:r>
              <a:rPr lang="cs-CZ" sz="3000" dirty="0" smtClean="0">
                <a:solidFill>
                  <a:schemeClr val="tx1"/>
                </a:solidFill>
              </a:rPr>
              <a:t>– krátké veršované skladby s pointou (asi 200)</a:t>
            </a:r>
          </a:p>
          <a:p>
            <a:pPr marL="68580" indent="0">
              <a:buClr>
                <a:srgbClr val="C00000"/>
              </a:buClr>
              <a:buNone/>
            </a:pPr>
            <a:endParaRPr lang="cs-CZ" sz="800" b="1" dirty="0" smtClean="0">
              <a:solidFill>
                <a:schemeClr val="tx1"/>
              </a:solidFill>
            </a:endParaRP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"/>
            </a:pPr>
            <a:r>
              <a:rPr lang="cs-CZ" sz="3000" dirty="0" smtClean="0">
                <a:solidFill>
                  <a:schemeClr val="tx1"/>
                </a:solidFill>
              </a:rPr>
              <a:t>    </a:t>
            </a:r>
            <a:r>
              <a:rPr lang="cs-CZ" sz="3000" b="1" dirty="0" smtClean="0">
                <a:solidFill>
                  <a:schemeClr val="tx1"/>
                </a:solidFill>
              </a:rPr>
              <a:t>Obrazy z Ruska </a:t>
            </a:r>
            <a:r>
              <a:rPr lang="cs-CZ" sz="3000" dirty="0" smtClean="0">
                <a:solidFill>
                  <a:schemeClr val="tx1"/>
                </a:solidFill>
              </a:rPr>
              <a:t>– cestopis zaměřený na sociální poměry v Rusku, kritika </a:t>
            </a:r>
            <a:r>
              <a:rPr lang="cs-CZ" sz="3000" dirty="0">
                <a:solidFill>
                  <a:schemeClr val="tx1"/>
                </a:solidFill>
              </a:rPr>
              <a:t>r</a:t>
            </a:r>
            <a:r>
              <a:rPr lang="cs-CZ" sz="3000" dirty="0" smtClean="0">
                <a:solidFill>
                  <a:schemeClr val="tx1"/>
                </a:solidFill>
              </a:rPr>
              <a:t>uské církve a vyšší společnosti</a:t>
            </a:r>
          </a:p>
          <a:p>
            <a:pPr marL="68580" indent="0">
              <a:buClr>
                <a:srgbClr val="C00000"/>
              </a:buClr>
              <a:buNone/>
            </a:pPr>
            <a:endParaRPr lang="cs-CZ" sz="800" dirty="0" smtClean="0">
              <a:solidFill>
                <a:schemeClr val="tx1"/>
              </a:solidFill>
            </a:endParaRP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"/>
            </a:pPr>
            <a:r>
              <a:rPr lang="cs-CZ" sz="3000" b="1" dirty="0" smtClean="0">
                <a:solidFill>
                  <a:schemeClr val="tx1"/>
                </a:solidFill>
              </a:rPr>
              <a:t>    Tyrolské elegie </a:t>
            </a:r>
            <a:r>
              <a:rPr lang="cs-CZ" sz="3000" dirty="0" smtClean="0">
                <a:solidFill>
                  <a:schemeClr val="tx1"/>
                </a:solidFill>
              </a:rPr>
              <a:t>– popis zatčení a </a:t>
            </a:r>
            <a:r>
              <a:rPr lang="cs-CZ" sz="3000" smtClean="0">
                <a:solidFill>
                  <a:schemeClr val="tx1"/>
                </a:solidFill>
              </a:rPr>
              <a:t>integrace </a:t>
            </a:r>
            <a:r>
              <a:rPr lang="cs-CZ" sz="3000" smtClean="0">
                <a:solidFill>
                  <a:schemeClr val="tx1"/>
                </a:solidFill>
              </a:rPr>
              <a:t>       v </a:t>
            </a:r>
            <a:r>
              <a:rPr lang="cs-CZ" sz="3000" dirty="0" smtClean="0">
                <a:solidFill>
                  <a:schemeClr val="tx1"/>
                </a:solidFill>
              </a:rPr>
              <a:t>Brixenu, kritika policie </a:t>
            </a:r>
            <a:r>
              <a:rPr lang="cs-CZ" sz="3000" smtClean="0">
                <a:solidFill>
                  <a:schemeClr val="tx1"/>
                </a:solidFill>
              </a:rPr>
              <a:t>a jejích </a:t>
            </a:r>
            <a:r>
              <a:rPr lang="cs-CZ" sz="3000" dirty="0" smtClean="0">
                <a:solidFill>
                  <a:schemeClr val="tx1"/>
                </a:solidFill>
              </a:rPr>
              <a:t>praktik, státní moci</a:t>
            </a: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63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024744" cy="1152128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FF0000"/>
                </a:solidFill>
              </a:rPr>
              <a:t>Satira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3960440"/>
          </a:xfrm>
        </p:spPr>
        <p:txBody>
          <a:bodyPr>
            <a:normAutofit/>
          </a:bodyPr>
          <a:lstStyle/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tx1"/>
                </a:solidFill>
              </a:rPr>
              <a:t>   </a:t>
            </a:r>
            <a:r>
              <a:rPr lang="cs-CZ" sz="3000" dirty="0" smtClean="0">
                <a:solidFill>
                  <a:schemeClr val="tx1"/>
                </a:solidFill>
              </a:rPr>
              <a:t> </a:t>
            </a:r>
            <a:r>
              <a:rPr lang="cs-CZ" sz="3000" b="1" dirty="0" smtClean="0">
                <a:solidFill>
                  <a:schemeClr val="tx1"/>
                </a:solidFill>
              </a:rPr>
              <a:t>Král Lávra</a:t>
            </a:r>
            <a:r>
              <a:rPr lang="cs-CZ" sz="3000" dirty="0" smtClean="0">
                <a:solidFill>
                  <a:schemeClr val="tx1"/>
                </a:solidFill>
              </a:rPr>
              <a:t> – alegorie; stará irská pověst zobrazuje české prostředí; hloupost panovníka (</a:t>
            </a:r>
            <a:r>
              <a:rPr lang="cs-CZ" sz="3000" dirty="0">
                <a:solidFill>
                  <a:schemeClr val="tx1"/>
                </a:solidFill>
              </a:rPr>
              <a:t>o</a:t>
            </a:r>
            <a:r>
              <a:rPr lang="cs-CZ" sz="3000" dirty="0" smtClean="0">
                <a:solidFill>
                  <a:schemeClr val="tx1"/>
                </a:solidFill>
              </a:rPr>
              <a:t>slí uši) je veřejným tajemstvím, kritika krutosti systému</a:t>
            </a:r>
          </a:p>
          <a:p>
            <a:pPr marL="525780" indent="-457200">
              <a:buClr>
                <a:srgbClr val="C00000"/>
              </a:buClr>
              <a:buFont typeface="Wingdings" pitchFamily="2" charset="2"/>
              <a:buChar char="&amp;"/>
            </a:pPr>
            <a:r>
              <a:rPr lang="cs-CZ" sz="3000" b="1" dirty="0">
                <a:solidFill>
                  <a:schemeClr val="tx1"/>
                </a:solidFill>
              </a:rPr>
              <a:t> </a:t>
            </a:r>
            <a:r>
              <a:rPr lang="cs-CZ" sz="3000" b="1" dirty="0" smtClean="0">
                <a:solidFill>
                  <a:schemeClr val="tx1"/>
                </a:solidFill>
              </a:rPr>
              <a:t>   Křest svatého Vladimíra </a:t>
            </a:r>
            <a:r>
              <a:rPr lang="cs-CZ" sz="3000" dirty="0" smtClean="0">
                <a:solidFill>
                  <a:schemeClr val="tx1"/>
                </a:solidFill>
              </a:rPr>
              <a:t>– pohanský bůh Perun odmítá poslechnout cara a je za to utopen, vysmívá se církvi, státní moci, absolutismu</a:t>
            </a:r>
            <a:endParaRPr lang="cs-CZ" sz="3600" b="1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77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36710"/>
            <a:ext cx="5760640" cy="57400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Místo internace</a:t>
            </a:r>
            <a:endParaRPr lang="cs-CZ" sz="2600" dirty="0"/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Slovanský bůh hromu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Ruský duchovní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Periodikum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Škola pro kněze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Užitečný hmyz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Církevní obřad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Ruský panovník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Osten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Orgány sluchu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Rodiště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Příslušník národa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5752" y="260647"/>
            <a:ext cx="8404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Křížovka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4837639"/>
              </p:ext>
            </p:extLst>
          </p:nvPr>
        </p:nvGraphicFramePr>
        <p:xfrm>
          <a:off x="4355976" y="881614"/>
          <a:ext cx="3672408" cy="56502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9051"/>
                <a:gridCol w="459051"/>
                <a:gridCol w="459051"/>
                <a:gridCol w="459051"/>
                <a:gridCol w="459051"/>
                <a:gridCol w="459051"/>
                <a:gridCol w="459051"/>
                <a:gridCol w="459051"/>
              </a:tblGrid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904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836710"/>
            <a:ext cx="5760640" cy="57400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Místo internace</a:t>
            </a:r>
            <a:endParaRPr lang="cs-CZ" sz="2600" dirty="0"/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Slovanský bůh hromu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Ruský duchovní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Periodikum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Škola pro kněze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Užitečný hmyz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Církevní obřad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Ruský panovník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Osten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Orgány sluchu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Rodiště</a:t>
            </a:r>
          </a:p>
          <a:p>
            <a:pPr marL="342900" indent="-342900">
              <a:spcBef>
                <a:spcPts val="600"/>
              </a:spcBef>
              <a:buClr>
                <a:schemeClr val="bg2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Příslušník národa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15752" y="260647"/>
            <a:ext cx="8404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Řešení</a:t>
            </a:r>
            <a:endParaRPr lang="cs-CZ" sz="2400" b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501523"/>
              </p:ext>
            </p:extLst>
          </p:nvPr>
        </p:nvGraphicFramePr>
        <p:xfrm>
          <a:off x="4355976" y="881614"/>
          <a:ext cx="3672408" cy="565022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9051"/>
                <a:gridCol w="459051"/>
                <a:gridCol w="459051"/>
                <a:gridCol w="459051"/>
                <a:gridCol w="459051"/>
                <a:gridCol w="459051"/>
                <a:gridCol w="459051"/>
                <a:gridCol w="459051"/>
              </a:tblGrid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B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R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I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X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P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R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U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P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O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P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O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V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I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Y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S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M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I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Á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Ř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V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Č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L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A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K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Ř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E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S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T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C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A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R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T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R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U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>
                          <a:effectLst/>
                        </a:rPr>
                        <a:t>Š</a:t>
                      </a:r>
                      <a:endParaRPr lang="cs-CZ" sz="2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I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B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O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R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O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V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Á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70852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S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L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O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V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A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u="none" strike="noStrike" dirty="0">
                          <a:effectLst/>
                        </a:rPr>
                        <a:t>N</a:t>
                      </a:r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210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849</TotalTime>
  <Words>427</Words>
  <Application>Microsoft Office PowerPoint</Application>
  <PresentationFormat>Předvádění na obrazovce (4:3)</PresentationFormat>
  <Paragraphs>114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Thermal</vt:lpstr>
      <vt:lpstr>Karel Havlíček Borovský</vt:lpstr>
      <vt:lpstr>Prezentace aplikace PowerPoint</vt:lpstr>
      <vt:lpstr>Novinář</vt:lpstr>
      <vt:lpstr>Tvorba</vt:lpstr>
      <vt:lpstr>Satira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VY_32_INOVACE_54 ČJ  Karel Havlíček Borovský</dc:title>
  <dc:creator>Božena Fajtová</dc:creator>
  <cp:lastModifiedBy>12RM</cp:lastModifiedBy>
  <cp:revision>150</cp:revision>
  <dcterms:created xsi:type="dcterms:W3CDTF">2011-06-29T14:08:27Z</dcterms:created>
  <dcterms:modified xsi:type="dcterms:W3CDTF">2011-09-11T19:20:45Z</dcterms:modified>
</cp:coreProperties>
</file>