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8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948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465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920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844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154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623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57659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862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35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114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745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BB947E-5EAA-4630-919B-982D3F44B517}" type="datetimeFigureOut">
              <a:rPr lang="cs-CZ" smtClean="0"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0A05C-ED1A-42D0-A74A-5867978A60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15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20700" y="980728"/>
            <a:ext cx="7772400" cy="2448272"/>
          </a:xfrm>
        </p:spPr>
        <p:txBody>
          <a:bodyPr>
            <a:noAutofit/>
          </a:bodyPr>
          <a:lstStyle/>
          <a:p>
            <a:r>
              <a:rPr lang="cs-CZ" dirty="0" smtClean="0"/>
              <a:t>VĚTNÉ ČLENY 7- 9</a:t>
            </a:r>
            <a:br>
              <a:rPr lang="cs-CZ" dirty="0" smtClean="0"/>
            </a:br>
            <a:r>
              <a:rPr lang="cs-CZ" b="1" u="sng" dirty="0">
                <a:solidFill>
                  <a:srgbClr val="FF0066"/>
                </a:solidFill>
              </a:rPr>
              <a:t>PŘÍVLASTEK</a:t>
            </a:r>
            <a:br>
              <a:rPr lang="cs-CZ" b="1" u="sng" dirty="0">
                <a:solidFill>
                  <a:srgbClr val="FF0066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06450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/>
              <a:t>VY_32_INOVACE_X-C-13</a:t>
            </a:r>
          </a:p>
        </p:txBody>
      </p:sp>
    </p:spTree>
    <p:extLst>
      <p:ext uri="{BB962C8B-B14F-4D97-AF65-F5344CB8AC3E}">
        <p14:creationId xmlns:p14="http://schemas.microsoft.com/office/powerpoint/2010/main" val="118846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1656183"/>
          </a:xfrm>
        </p:spPr>
        <p:txBody>
          <a:bodyPr/>
          <a:lstStyle/>
          <a:p>
            <a:r>
              <a:rPr lang="cs-CZ" dirty="0" smtClean="0"/>
              <a:t>ROZVÍJEJÍCÍ VĚTNÉ ČLENY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212976"/>
            <a:ext cx="6400800" cy="2425824"/>
          </a:xfrm>
        </p:spPr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0066"/>
                </a:solidFill>
              </a:rPr>
              <a:t>PŘÍVLASTEK</a:t>
            </a:r>
            <a:endParaRPr lang="cs-CZ" sz="5400" b="1" u="sng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434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66"/>
                </a:solidFill>
              </a:rPr>
              <a:t>Přívlastek</a:t>
            </a:r>
            <a:endParaRPr lang="cs-CZ" b="1" u="sng" dirty="0">
              <a:solidFill>
                <a:srgbClr val="FF0066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66"/>
                </a:solidFill>
              </a:rPr>
              <a:t>Značka PK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rozvíjející větný člen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ptáme se </a:t>
            </a:r>
            <a:r>
              <a:rPr lang="cs-CZ" b="1" dirty="0" smtClean="0">
                <a:solidFill>
                  <a:srgbClr val="FF0066"/>
                </a:solidFill>
              </a:rPr>
              <a:t>jaký? jaká? jaké?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rozvíjí </a:t>
            </a:r>
            <a:r>
              <a:rPr lang="cs-CZ" b="1" u="sng" dirty="0" smtClean="0">
                <a:solidFill>
                  <a:srgbClr val="FF0066"/>
                </a:solidFill>
              </a:rPr>
              <a:t>podstatné jméno</a:t>
            </a:r>
            <a:r>
              <a:rPr lang="cs-CZ" dirty="0" smtClean="0"/>
              <a:t>, popř. zájmeno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je vyjádřen přídavným nebo podstatným </a:t>
            </a:r>
            <a:r>
              <a:rPr lang="cs-CZ" b="1" dirty="0" smtClean="0">
                <a:solidFill>
                  <a:srgbClr val="FF0066"/>
                </a:solidFill>
              </a:rPr>
              <a:t>jménem, zájmenem, číslovkou či infinitivem</a:t>
            </a:r>
            <a:endParaRPr lang="cs-CZ" b="1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871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rgbClr val="FF0066"/>
                </a:solidFill>
              </a:rPr>
              <a:t>Přívlastek – druhy I</a:t>
            </a:r>
            <a:endParaRPr lang="cs-CZ" b="1" i="1" u="sng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i="1" u="sng" dirty="0" smtClean="0">
                <a:solidFill>
                  <a:srgbClr val="FF6600"/>
                </a:solidFill>
              </a:rPr>
              <a:t> </a:t>
            </a:r>
            <a:r>
              <a:rPr lang="cs-CZ" sz="3600" b="1" i="1" u="sng" dirty="0" smtClean="0">
                <a:solidFill>
                  <a:srgbClr val="FF6600"/>
                </a:solidFill>
              </a:rPr>
              <a:t>Shodný PK</a:t>
            </a:r>
          </a:p>
          <a:p>
            <a:pPr marL="0" indent="0">
              <a:buNone/>
            </a:pPr>
            <a:r>
              <a:rPr lang="cs-CZ" dirty="0" smtClean="0"/>
              <a:t>      - </a:t>
            </a:r>
            <a:r>
              <a:rPr lang="cs-CZ" b="1" dirty="0" smtClean="0">
                <a:solidFill>
                  <a:srgbClr val="FF0066"/>
                </a:solidFill>
              </a:rPr>
              <a:t>shoduje s podstatným jménem v rodě, pádě i čísle</a:t>
            </a:r>
            <a:r>
              <a:rPr lang="cs-CZ" dirty="0" smtClean="0"/>
              <a:t>, většinou stojí před podstatným jménem;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 </a:t>
            </a:r>
            <a:r>
              <a:rPr lang="cs-CZ" b="1" i="1" dirty="0" smtClean="0">
                <a:solidFill>
                  <a:srgbClr val="FF6600"/>
                </a:solidFill>
              </a:rPr>
              <a:t>bývá vyjádřen přídavným jménem, zájmenem, číslovkou</a:t>
            </a:r>
          </a:p>
          <a:p>
            <a:pPr marL="0" indent="0">
              <a:buNone/>
            </a:pPr>
            <a:endParaRPr lang="cs-CZ" b="1" i="1" dirty="0" smtClean="0">
              <a:solidFill>
                <a:srgbClr val="FF66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Př.</a:t>
            </a:r>
            <a:r>
              <a:rPr lang="cs-CZ" dirty="0" smtClean="0">
                <a:solidFill>
                  <a:srgbClr val="FF6600"/>
                </a:solidFill>
              </a:rPr>
              <a:t>  </a:t>
            </a:r>
            <a:r>
              <a:rPr lang="cs-CZ" b="1" i="1" dirty="0" smtClean="0">
                <a:solidFill>
                  <a:srgbClr val="FF6600"/>
                </a:solidFill>
              </a:rPr>
              <a:t>Teplý</a:t>
            </a:r>
            <a:r>
              <a:rPr lang="cs-CZ" dirty="0" smtClean="0"/>
              <a:t> čaj,  </a:t>
            </a:r>
            <a:r>
              <a:rPr lang="cs-CZ" b="1" i="1" dirty="0" smtClean="0">
                <a:solidFill>
                  <a:srgbClr val="FF6600"/>
                </a:solidFill>
              </a:rPr>
              <a:t>Alíkova </a:t>
            </a:r>
            <a:r>
              <a:rPr lang="cs-CZ" dirty="0" smtClean="0"/>
              <a:t>bouda,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i="1" dirty="0">
                <a:solidFill>
                  <a:srgbClr val="FF6600"/>
                </a:solidFill>
              </a:rPr>
              <a:t>naši</a:t>
            </a:r>
            <a:r>
              <a:rPr lang="cs-CZ" dirty="0"/>
              <a:t> </a:t>
            </a:r>
            <a:r>
              <a:rPr lang="cs-CZ" dirty="0" smtClean="0"/>
              <a:t>kamarádi, </a:t>
            </a:r>
            <a:r>
              <a:rPr lang="cs-CZ" b="1" i="1" dirty="0" smtClean="0">
                <a:solidFill>
                  <a:srgbClr val="FF6600"/>
                </a:solidFill>
              </a:rPr>
              <a:t>tři</a:t>
            </a:r>
            <a:r>
              <a:rPr lang="cs-CZ" dirty="0" smtClean="0"/>
              <a:t> běžci</a:t>
            </a:r>
          </a:p>
          <a:p>
            <a:pPr marL="0" indent="0">
              <a:buNone/>
            </a:pPr>
            <a:endParaRPr lang="cs-CZ" b="1" i="1" u="sng" dirty="0">
              <a:solidFill>
                <a:srgbClr val="FF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3415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>
                <a:solidFill>
                  <a:srgbClr val="FF0066"/>
                </a:solidFill>
              </a:rPr>
              <a:t>Přívlastek </a:t>
            </a:r>
            <a:r>
              <a:rPr lang="cs-CZ" b="1" i="1" u="sng" dirty="0" smtClean="0">
                <a:solidFill>
                  <a:srgbClr val="FF0066"/>
                </a:solidFill>
              </a:rPr>
              <a:t>– druhy 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 startAt="2"/>
            </a:pPr>
            <a:r>
              <a:rPr lang="cs-CZ" sz="3600" b="1" i="1" u="sng" dirty="0">
                <a:solidFill>
                  <a:srgbClr val="FF6600"/>
                </a:solidFill>
              </a:rPr>
              <a:t>Neshodný PK</a:t>
            </a:r>
          </a:p>
          <a:p>
            <a:pPr marL="0" indent="0">
              <a:buNone/>
            </a:pPr>
            <a:r>
              <a:rPr lang="cs-CZ" dirty="0">
                <a:solidFill>
                  <a:srgbClr val="FF6600"/>
                </a:solidFill>
              </a:rPr>
              <a:t>      </a:t>
            </a:r>
            <a:r>
              <a:rPr lang="cs-CZ" dirty="0"/>
              <a:t>-</a:t>
            </a:r>
            <a:r>
              <a:rPr lang="cs-CZ" dirty="0">
                <a:solidFill>
                  <a:srgbClr val="FF6600"/>
                </a:solidFill>
              </a:rPr>
              <a:t> </a:t>
            </a:r>
            <a:r>
              <a:rPr lang="cs-CZ" dirty="0"/>
              <a:t>neshoduje se s podstatným jménem v rodě, pádě ani čísle, stojí za podstatným </a:t>
            </a:r>
            <a:r>
              <a:rPr lang="cs-CZ" dirty="0" smtClean="0"/>
              <a:t>jménem;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</a:t>
            </a:r>
            <a:r>
              <a:rPr lang="cs-CZ" b="1" i="1" dirty="0" smtClean="0">
                <a:solidFill>
                  <a:srgbClr val="FF6600"/>
                </a:solidFill>
              </a:rPr>
              <a:t>bývá vyjádřen podstatným jménem, infinitivem, neohebným slovním druhem</a:t>
            </a:r>
          </a:p>
          <a:p>
            <a:pPr marL="0" indent="0">
              <a:buNone/>
            </a:pPr>
            <a:endParaRPr lang="cs-CZ" b="1" i="1" dirty="0" smtClean="0">
              <a:solidFill>
                <a:srgbClr val="FF66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Př.  Cesta </a:t>
            </a:r>
            <a:r>
              <a:rPr lang="cs-CZ" b="1" i="1" dirty="0" smtClean="0">
                <a:solidFill>
                  <a:srgbClr val="FF6600"/>
                </a:solidFill>
              </a:rPr>
              <a:t>domů</a:t>
            </a:r>
            <a:r>
              <a:rPr lang="cs-CZ" dirty="0" smtClean="0"/>
              <a:t>, snaha </a:t>
            </a:r>
            <a:r>
              <a:rPr lang="cs-CZ" b="1" i="1" dirty="0" smtClean="0">
                <a:solidFill>
                  <a:srgbClr val="FF6600"/>
                </a:solidFill>
              </a:rPr>
              <a:t>zaujmout</a:t>
            </a:r>
            <a:r>
              <a:rPr lang="cs-CZ" dirty="0" smtClean="0"/>
              <a:t>, návrat </a:t>
            </a:r>
            <a:r>
              <a:rPr lang="cs-CZ" b="1" i="1" dirty="0" smtClean="0">
                <a:solidFill>
                  <a:srgbClr val="FF6600"/>
                </a:solidFill>
              </a:rPr>
              <a:t>ze školy</a:t>
            </a:r>
            <a:r>
              <a:rPr lang="cs-CZ" dirty="0" smtClean="0"/>
              <a:t>, návštěva </a:t>
            </a:r>
            <a:r>
              <a:rPr lang="cs-CZ" b="1" i="1" dirty="0" smtClean="0">
                <a:solidFill>
                  <a:srgbClr val="FF6600"/>
                </a:solidFill>
              </a:rPr>
              <a:t>u nás</a:t>
            </a:r>
            <a:endParaRPr lang="cs-CZ" b="1" i="1" dirty="0">
              <a:solidFill>
                <a:srgbClr val="FF6600"/>
              </a:solidFill>
            </a:endParaRPr>
          </a:p>
          <a:p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118196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>
                <a:solidFill>
                  <a:srgbClr val="FF0066"/>
                </a:solidFill>
              </a:rPr>
              <a:t>Přívlastek – druhy </a:t>
            </a:r>
            <a:r>
              <a:rPr lang="cs-CZ" b="1" i="1" u="sng" dirty="0" smtClean="0">
                <a:solidFill>
                  <a:srgbClr val="FF0066"/>
                </a:solidFill>
              </a:rPr>
              <a:t>II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b="1" i="1" u="sng" dirty="0" smtClean="0">
                <a:solidFill>
                  <a:srgbClr val="008000"/>
                </a:solidFill>
              </a:rPr>
              <a:t>Těsný PK</a:t>
            </a:r>
          </a:p>
          <a:p>
            <a:pPr marL="0" indent="0">
              <a:buNone/>
            </a:pPr>
            <a:r>
              <a:rPr lang="cs-CZ" dirty="0" smtClean="0"/>
              <a:t>      - </a:t>
            </a:r>
            <a:r>
              <a:rPr lang="cs-CZ" b="1" i="1" dirty="0" smtClean="0">
                <a:solidFill>
                  <a:srgbClr val="FF0066"/>
                </a:solidFill>
              </a:rPr>
              <a:t>omezuje význam </a:t>
            </a:r>
            <a:r>
              <a:rPr lang="cs-CZ" dirty="0" smtClean="0"/>
              <a:t>podstatného jména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</a:t>
            </a:r>
            <a:r>
              <a:rPr lang="cs-CZ" dirty="0"/>
              <a:t>tento přívlastek </a:t>
            </a:r>
            <a:r>
              <a:rPr lang="cs-CZ" b="1" i="1" dirty="0" smtClean="0">
                <a:solidFill>
                  <a:srgbClr val="FF0066"/>
                </a:solidFill>
              </a:rPr>
              <a:t>nelze z věty vypustit</a:t>
            </a:r>
          </a:p>
          <a:p>
            <a:pPr marL="0" indent="0">
              <a:buNone/>
            </a:pPr>
            <a:endParaRPr lang="cs-CZ" b="1" i="1" dirty="0" smtClean="0">
              <a:solidFill>
                <a:srgbClr val="FF0066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Př.  Rád čtu </a:t>
            </a:r>
            <a:r>
              <a:rPr lang="cs-CZ" u="sng" dirty="0" smtClean="0"/>
              <a:t>knihy </a:t>
            </a:r>
            <a:r>
              <a:rPr lang="cs-CZ" b="1" i="1" dirty="0" smtClean="0">
                <a:solidFill>
                  <a:srgbClr val="008000"/>
                </a:solidFill>
              </a:rPr>
              <a:t>zabývající se </a:t>
            </a:r>
            <a:r>
              <a:rPr lang="cs-CZ" b="1" i="1" dirty="0">
                <a:solidFill>
                  <a:srgbClr val="008000"/>
                </a:solidFill>
              </a:rPr>
              <a:t>ž</a:t>
            </a:r>
            <a:r>
              <a:rPr lang="cs-CZ" b="1" i="1" dirty="0" smtClean="0">
                <a:solidFill>
                  <a:srgbClr val="008000"/>
                </a:solidFill>
              </a:rPr>
              <a:t>ivotem divokých zvířat.</a:t>
            </a:r>
          </a:p>
          <a:p>
            <a:pPr marL="0" indent="0">
              <a:buNone/>
            </a:pPr>
            <a:r>
              <a:rPr lang="cs-CZ" b="1" i="1" dirty="0">
                <a:solidFill>
                  <a:srgbClr val="008000"/>
                </a:solidFill>
              </a:rPr>
              <a:t> </a:t>
            </a:r>
            <a:r>
              <a:rPr lang="cs-CZ" b="1" i="1" dirty="0" smtClean="0">
                <a:solidFill>
                  <a:srgbClr val="008000"/>
                </a:solidFill>
              </a:rPr>
              <a:t>      </a:t>
            </a:r>
            <a:r>
              <a:rPr lang="cs-CZ" dirty="0" smtClean="0"/>
              <a:t>Na našem území se dochovalo několik </a:t>
            </a:r>
            <a:r>
              <a:rPr lang="cs-CZ" u="sng" dirty="0" smtClean="0"/>
              <a:t>památek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008000"/>
                </a:solidFill>
              </a:rPr>
              <a:t>postavených v románském stylu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54168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>
                <a:solidFill>
                  <a:srgbClr val="FF0066"/>
                </a:solidFill>
              </a:rPr>
              <a:t>Přívlastek – druhy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rgbClr val="008000"/>
                </a:solidFill>
              </a:rPr>
              <a:t>2.  </a:t>
            </a:r>
            <a:r>
              <a:rPr lang="cs-CZ" b="1" i="1" u="sng" dirty="0">
                <a:solidFill>
                  <a:srgbClr val="008000"/>
                </a:solidFill>
              </a:rPr>
              <a:t>Volný PK</a:t>
            </a:r>
          </a:p>
          <a:p>
            <a:pPr marL="0" indent="0">
              <a:buNone/>
            </a:pPr>
            <a:r>
              <a:rPr lang="cs-CZ" dirty="0">
                <a:solidFill>
                  <a:srgbClr val="008000"/>
                </a:solidFill>
              </a:rPr>
              <a:t>       </a:t>
            </a:r>
            <a:r>
              <a:rPr lang="cs-CZ" dirty="0"/>
              <a:t>- </a:t>
            </a:r>
            <a:r>
              <a:rPr lang="cs-CZ" b="1" i="1" dirty="0">
                <a:solidFill>
                  <a:srgbClr val="FF0066"/>
                </a:solidFill>
              </a:rPr>
              <a:t>podává </a:t>
            </a:r>
            <a:r>
              <a:rPr lang="cs-CZ" b="1" i="1" dirty="0" smtClean="0">
                <a:solidFill>
                  <a:srgbClr val="FF0066"/>
                </a:solidFill>
              </a:rPr>
              <a:t>jen bližší </a:t>
            </a:r>
            <a:r>
              <a:rPr lang="cs-CZ" b="1" i="1" dirty="0">
                <a:solidFill>
                  <a:srgbClr val="FF0066"/>
                </a:solidFill>
              </a:rPr>
              <a:t>vysvětlení, které lze z věty vypustit</a:t>
            </a:r>
            <a:r>
              <a:rPr lang="cs-CZ" dirty="0"/>
              <a:t>, aniž by se změnil smysl sdělení</a:t>
            </a:r>
          </a:p>
          <a:p>
            <a:pPr marL="0" indent="0">
              <a:buNone/>
            </a:pPr>
            <a:r>
              <a:rPr lang="cs-CZ" dirty="0"/>
              <a:t>       - většinou stojí za podstatným jménem a </a:t>
            </a:r>
            <a:r>
              <a:rPr lang="cs-CZ" b="1" i="1" dirty="0">
                <a:solidFill>
                  <a:srgbClr val="FF0066"/>
                </a:solidFill>
              </a:rPr>
              <a:t>odděluje se čárkami z obou </a:t>
            </a:r>
            <a:r>
              <a:rPr lang="cs-CZ" b="1" i="1" dirty="0" smtClean="0">
                <a:solidFill>
                  <a:srgbClr val="FF0066"/>
                </a:solidFill>
              </a:rPr>
              <a:t>stran</a:t>
            </a:r>
          </a:p>
          <a:p>
            <a:pPr marL="0" indent="0">
              <a:buNone/>
            </a:pPr>
            <a:endParaRPr lang="cs-CZ" b="1" i="1" dirty="0" smtClean="0">
              <a:solidFill>
                <a:srgbClr val="FF0066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Př. Tatínek zaparkoval naše </a:t>
            </a:r>
            <a:r>
              <a:rPr lang="cs-CZ" u="sng" dirty="0" smtClean="0"/>
              <a:t>auto</a:t>
            </a:r>
            <a:r>
              <a:rPr lang="cs-CZ" b="1" i="1" dirty="0" smtClean="0">
                <a:solidFill>
                  <a:srgbClr val="008000"/>
                </a:solidFill>
              </a:rPr>
              <a:t>, zablácené po dlouhé cestě,</a:t>
            </a:r>
            <a:r>
              <a:rPr lang="cs-CZ" dirty="0" smtClean="0"/>
              <a:t> přímo před naším domem.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Jeho </a:t>
            </a:r>
            <a:r>
              <a:rPr lang="cs-CZ" u="sng" dirty="0" smtClean="0"/>
              <a:t>pes</a:t>
            </a:r>
            <a:r>
              <a:rPr lang="cs-CZ" b="1" i="1" dirty="0" smtClean="0">
                <a:solidFill>
                  <a:srgbClr val="008000"/>
                </a:solidFill>
              </a:rPr>
              <a:t>, cítící teplo lidské dlaně, </a:t>
            </a:r>
            <a:r>
              <a:rPr lang="cs-CZ" dirty="0" smtClean="0"/>
              <a:t>se začal lísat.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61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>
                <a:solidFill>
                  <a:srgbClr val="FF0066"/>
                </a:solidFill>
              </a:rPr>
              <a:t>Přívlastek – druhy </a:t>
            </a:r>
            <a:r>
              <a:rPr lang="cs-CZ" b="1" i="1" u="sng" dirty="0" smtClean="0">
                <a:solidFill>
                  <a:srgbClr val="FF0066"/>
                </a:solidFill>
              </a:rPr>
              <a:t>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b="1" i="1" u="sng" dirty="0" smtClean="0">
                <a:solidFill>
                  <a:srgbClr val="00B0F0"/>
                </a:solidFill>
              </a:rPr>
              <a:t>Postupně</a:t>
            </a:r>
            <a:r>
              <a:rPr lang="cs-CZ" b="1" i="1" u="sng" dirty="0" smtClean="0"/>
              <a:t> </a:t>
            </a:r>
            <a:r>
              <a:rPr lang="cs-CZ" b="1" i="1" u="sng" dirty="0" smtClean="0">
                <a:solidFill>
                  <a:srgbClr val="00B0F0"/>
                </a:solidFill>
              </a:rPr>
              <a:t>rozvíjející PK</a:t>
            </a:r>
          </a:p>
          <a:p>
            <a:pPr marL="0" indent="0">
              <a:buNone/>
            </a:pPr>
            <a:r>
              <a:rPr lang="cs-CZ" dirty="0" smtClean="0"/>
              <a:t>      - </a:t>
            </a:r>
            <a:r>
              <a:rPr lang="cs-CZ" b="1" i="1" dirty="0" smtClean="0">
                <a:solidFill>
                  <a:srgbClr val="FF0066"/>
                </a:solidFill>
              </a:rPr>
              <a:t>spojení podstatného jména a přívlastku je rozvíjeno</a:t>
            </a:r>
            <a:r>
              <a:rPr lang="cs-CZ" dirty="0" smtClean="0"/>
              <a:t> a upřesněno  </a:t>
            </a:r>
            <a:r>
              <a:rPr lang="cs-CZ" b="1" i="1" dirty="0" smtClean="0">
                <a:solidFill>
                  <a:srgbClr val="FF0066"/>
                </a:solidFill>
              </a:rPr>
              <a:t>dalším přívlastkem</a:t>
            </a:r>
            <a:r>
              <a:rPr lang="cs-CZ" dirty="0" smtClean="0"/>
              <a:t>;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- </a:t>
            </a:r>
            <a:r>
              <a:rPr lang="cs-CZ" b="1" i="1" dirty="0" smtClean="0">
                <a:solidFill>
                  <a:srgbClr val="FF0066"/>
                </a:solidFill>
              </a:rPr>
              <a:t>mezi přívlastky nelze vložit spojku „a“ ani psát čárku</a:t>
            </a:r>
          </a:p>
          <a:p>
            <a:pPr marL="0" indent="0">
              <a:buNone/>
            </a:pPr>
            <a:endParaRPr lang="cs-CZ" b="1" i="1" dirty="0" smtClean="0">
              <a:solidFill>
                <a:srgbClr val="FF0066"/>
              </a:solidFill>
            </a:endParaRPr>
          </a:p>
          <a:p>
            <a:pPr marL="0" indent="0">
              <a:buNone/>
            </a:pPr>
            <a:r>
              <a:rPr lang="cs-CZ" dirty="0" smtClean="0"/>
              <a:t>Př. </a:t>
            </a:r>
            <a:r>
              <a:rPr lang="cs-CZ" b="1" i="1" dirty="0" smtClean="0">
                <a:solidFill>
                  <a:srgbClr val="00B0F0"/>
                </a:solidFill>
              </a:rPr>
              <a:t>ty dva mohutné </a:t>
            </a:r>
            <a:r>
              <a:rPr lang="cs-CZ" dirty="0" smtClean="0"/>
              <a:t>stromy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i="1" dirty="0" smtClean="0">
                <a:solidFill>
                  <a:srgbClr val="00B0F0"/>
                </a:solidFill>
              </a:rPr>
              <a:t>moderní automobilová </a:t>
            </a:r>
            <a:r>
              <a:rPr lang="cs-CZ" dirty="0" smtClean="0"/>
              <a:t>doprava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i="1" dirty="0" smtClean="0">
                <a:solidFill>
                  <a:srgbClr val="00B0F0"/>
                </a:solidFill>
              </a:rPr>
              <a:t>všichni mí </a:t>
            </a:r>
            <a:r>
              <a:rPr lang="cs-CZ" dirty="0" smtClean="0"/>
              <a:t>přátelé</a:t>
            </a:r>
          </a:p>
          <a:p>
            <a:pPr marL="0" indent="0">
              <a:buNone/>
            </a:pPr>
            <a:endParaRPr lang="cs-CZ" b="1" i="1" u="sng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5769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>
                <a:solidFill>
                  <a:srgbClr val="FF0066"/>
                </a:solidFill>
              </a:rPr>
              <a:t>Přívlastek – druhy </a:t>
            </a:r>
            <a:r>
              <a:rPr lang="cs-CZ" b="1" i="1" u="sng" dirty="0" smtClean="0">
                <a:solidFill>
                  <a:srgbClr val="FF0066"/>
                </a:solidFill>
              </a:rPr>
              <a:t>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91264" cy="4497363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 startAt="2"/>
            </a:pPr>
            <a:r>
              <a:rPr lang="cs-CZ" b="1" i="1" u="sng" dirty="0" smtClean="0">
                <a:solidFill>
                  <a:srgbClr val="00B0F0"/>
                </a:solidFill>
              </a:rPr>
              <a:t>Několikanásobný PK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</a:t>
            </a:r>
            <a:r>
              <a:rPr lang="cs-CZ" b="1" i="1" dirty="0" smtClean="0">
                <a:solidFill>
                  <a:srgbClr val="FF0066"/>
                </a:solidFill>
              </a:rPr>
              <a:t>více přívlastků ze stejné významové řady </a:t>
            </a:r>
            <a:r>
              <a:rPr lang="cs-CZ" dirty="0" smtClean="0"/>
              <a:t>(např. barva) rozvíjí jedno podstatné jméno;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</a:t>
            </a:r>
            <a:r>
              <a:rPr lang="cs-CZ" b="1" i="1" dirty="0" smtClean="0">
                <a:solidFill>
                  <a:srgbClr val="FF0066"/>
                </a:solidFill>
              </a:rPr>
              <a:t>mezi přívlastky lze vkládat spojky i čárky </a:t>
            </a:r>
            <a:r>
              <a:rPr lang="cs-CZ" dirty="0" smtClean="0"/>
              <a:t>(čárky se většinou nepíší před spojkami „a, i, ani, či, nebo“)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Př. </a:t>
            </a:r>
            <a:r>
              <a:rPr lang="cs-CZ" b="1" i="1" dirty="0" smtClean="0">
                <a:solidFill>
                  <a:srgbClr val="00B0F0"/>
                </a:solidFill>
              </a:rPr>
              <a:t>Zatažená, olověná </a:t>
            </a:r>
            <a:r>
              <a:rPr lang="cs-CZ" dirty="0" smtClean="0"/>
              <a:t>obloha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i="1" dirty="0" smtClean="0">
                <a:solidFill>
                  <a:srgbClr val="00B0F0"/>
                </a:solidFill>
              </a:rPr>
              <a:t>moje </a:t>
            </a:r>
            <a:r>
              <a:rPr lang="cs-CZ" b="1" i="1" u="sng" dirty="0" smtClean="0">
                <a:solidFill>
                  <a:srgbClr val="00B0F0"/>
                </a:solidFill>
              </a:rPr>
              <a:t>a</a:t>
            </a:r>
            <a:r>
              <a:rPr lang="cs-CZ" b="1" i="1" dirty="0" smtClean="0">
                <a:solidFill>
                  <a:srgbClr val="00B0F0"/>
                </a:solidFill>
              </a:rPr>
              <a:t> tvoje </a:t>
            </a:r>
            <a:r>
              <a:rPr lang="cs-CZ" dirty="0" smtClean="0"/>
              <a:t>sestra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b="1" i="1" dirty="0" smtClean="0">
                <a:solidFill>
                  <a:srgbClr val="00B0F0"/>
                </a:solidFill>
              </a:rPr>
              <a:t>obtížná</a:t>
            </a:r>
            <a:r>
              <a:rPr lang="cs-CZ" b="1" i="1" u="sng" dirty="0" smtClean="0">
                <a:solidFill>
                  <a:srgbClr val="00B0F0"/>
                </a:solidFill>
              </a:rPr>
              <a:t>, ale </a:t>
            </a:r>
            <a:r>
              <a:rPr lang="cs-CZ" b="1" i="1" dirty="0" smtClean="0">
                <a:solidFill>
                  <a:srgbClr val="00B0F0"/>
                </a:solidFill>
              </a:rPr>
              <a:t>zajímavá </a:t>
            </a:r>
            <a:r>
              <a:rPr lang="cs-CZ" dirty="0" smtClean="0"/>
              <a:t>práce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6988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METODICKÉ POZNÁMKY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Využití jako prezentace pro 6. nebo 7. ročník </a:t>
            </a:r>
            <a:r>
              <a:rPr lang="cs-CZ"/>
              <a:t>– </a:t>
            </a:r>
            <a:r>
              <a:rPr lang="cs-CZ" smtClean="0"/>
              <a:t>rozvíjející  </a:t>
            </a:r>
            <a:r>
              <a:rPr lang="cs-CZ"/>
              <a:t>větné </a:t>
            </a:r>
            <a:r>
              <a:rPr lang="cs-CZ" smtClean="0"/>
              <a:t>členy - PK</a:t>
            </a:r>
            <a:endParaRPr lang="cs-CZ" dirty="0"/>
          </a:p>
          <a:p>
            <a:r>
              <a:rPr lang="cs-CZ" dirty="0"/>
              <a:t>Využití jako opakování pro vyšší ročníky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746106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403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VĚTNÉ ČLENY 7- 9 PŘÍVLASTEK  </vt:lpstr>
      <vt:lpstr>ROZVÍJEJÍCÍ VĚTNÉ ČLENY</vt:lpstr>
      <vt:lpstr>Přívlastek</vt:lpstr>
      <vt:lpstr>Přívlastek – druhy I</vt:lpstr>
      <vt:lpstr>Přívlastek – druhy I</vt:lpstr>
      <vt:lpstr>Přívlastek – druhy II</vt:lpstr>
      <vt:lpstr>Přívlastek – druhy II</vt:lpstr>
      <vt:lpstr>Přívlastek – druhy III</vt:lpstr>
      <vt:lpstr>Přívlastek – druhy III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Krejčíková</dc:creator>
  <cp:lastModifiedBy>Renata Krejčíková</cp:lastModifiedBy>
  <cp:revision>15</cp:revision>
  <dcterms:created xsi:type="dcterms:W3CDTF">2011-06-17T16:33:25Z</dcterms:created>
  <dcterms:modified xsi:type="dcterms:W3CDTF">2012-11-17T23:05:10Z</dcterms:modified>
</cp:coreProperties>
</file>