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9" r:id="rId2"/>
    <p:sldId id="271" r:id="rId3"/>
    <p:sldId id="256" r:id="rId4"/>
    <p:sldId id="275" r:id="rId5"/>
    <p:sldId id="257" r:id="rId6"/>
    <p:sldId id="258" r:id="rId7"/>
    <p:sldId id="259" r:id="rId8"/>
    <p:sldId id="263" r:id="rId9"/>
    <p:sldId id="261" r:id="rId10"/>
    <p:sldId id="260" r:id="rId11"/>
    <p:sldId id="277" r:id="rId12"/>
    <p:sldId id="264" r:id="rId13"/>
    <p:sldId id="262" r:id="rId14"/>
    <p:sldId id="265" r:id="rId15"/>
    <p:sldId id="276" r:id="rId16"/>
    <p:sldId id="266" r:id="rId17"/>
    <p:sldId id="268" r:id="rId18"/>
    <p:sldId id="272" r:id="rId19"/>
    <p:sldId id="274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49387-66BA-4336-9FEC-DAD2E9F17544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CCE02F-E3EA-4652-9298-B177E8C9C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57820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97944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08158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44804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71085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34690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62207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90326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12711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878682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45653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83713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75CDAF-C4F0-43BC-B549-0C3498782C30}" type="datetimeFigureOut">
              <a:rPr lang="en-GB" smtClean="0"/>
              <a:pPr/>
              <a:t>15/07/2013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66F56-0848-45B9-A235-40379160EE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52957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715014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VY_32_INOVACE_04C_15_The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War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Independence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11.7.2O13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92593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5436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cs-CZ" sz="2400" dirty="0" smtClean="0"/>
              <a:t>Materiál je určen žákům úrovně A2, B1.</a:t>
            </a:r>
          </a:p>
          <a:p>
            <a:r>
              <a:rPr lang="cs-CZ" sz="2400" dirty="0" smtClean="0"/>
              <a:t>Časově je koncipován na jednu vyučovací hodinu.</a:t>
            </a:r>
          </a:p>
          <a:p>
            <a:r>
              <a:rPr lang="cs-CZ" sz="2400" dirty="0" smtClean="0"/>
              <a:t>Jeho obsah je určen k přehlednému výkladu o jedné ze základních etap dějin Spojených států.</a:t>
            </a:r>
          </a:p>
          <a:p>
            <a:r>
              <a:rPr lang="cs-CZ" sz="2400" dirty="0" smtClean="0"/>
              <a:t>Cílem prezentace je připravit žáky na souvislý projev na dějepisné téma a doplnit jim jak faktografické znalosti, tak odpovídající </a:t>
            </a:r>
            <a:r>
              <a:rPr lang="cs-CZ" sz="2400" dirty="0" err="1" smtClean="0"/>
              <a:t>tématickou</a:t>
            </a:r>
            <a:r>
              <a:rPr lang="cs-CZ" sz="2400" dirty="0" smtClean="0"/>
              <a:t> slovní zásobu.</a:t>
            </a:r>
          </a:p>
          <a:p>
            <a:r>
              <a:rPr lang="cs-CZ" sz="2400" dirty="0" smtClean="0"/>
              <a:t>DUM navazuje na předchozí a uvozuje následující </a:t>
            </a:r>
            <a:r>
              <a:rPr lang="cs-CZ" sz="2400" dirty="0" err="1" smtClean="0"/>
              <a:t>DUMy</a:t>
            </a:r>
            <a:r>
              <a:rPr lang="cs-CZ" sz="2400" dirty="0" smtClean="0"/>
              <a:t> v sadě.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3 – 15: Studenti sledují prezentaci a výklad vyučujícího a píší si poznámky do sešitů.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16 – 17: Studenti pomocí digitálního pera </a:t>
            </a:r>
            <a:r>
              <a:rPr lang="cs-CZ" sz="2400" dirty="0" err="1" smtClean="0"/>
              <a:t>Qdraw</a:t>
            </a:r>
            <a:r>
              <a:rPr lang="cs-CZ" sz="2400" dirty="0" smtClean="0"/>
              <a:t> vpisují pojmy do tabulky podle zadaných úkolů.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smtClean="0"/>
              <a:t>18 -19: </a:t>
            </a:r>
            <a:r>
              <a:rPr lang="cs-CZ" sz="2400" dirty="0" smtClean="0"/>
              <a:t>podle pokynu v záhlaví snímku, studenti buď digitálním perem </a:t>
            </a:r>
            <a:r>
              <a:rPr lang="cs-CZ" sz="2400" dirty="0" err="1" smtClean="0"/>
              <a:t>Qdraw</a:t>
            </a:r>
            <a:r>
              <a:rPr lang="cs-CZ" sz="2400" dirty="0" smtClean="0"/>
              <a:t> nebo fixou, doplňují spojnice mezi správnými údaji</a:t>
            </a:r>
            <a:r>
              <a:rPr lang="cs-CZ" sz="2400" dirty="0"/>
              <a:t> do promítnuté digitální tabulky</a:t>
            </a:r>
            <a:r>
              <a:rPr lang="cs-CZ" sz="2400" dirty="0" smtClean="0"/>
              <a:t>. Svou volbu doprovázejí komentáři v anglickém jazyce, a upevňují si tak slovní zásobu.</a:t>
            </a:r>
          </a:p>
          <a:p>
            <a:r>
              <a:rPr lang="cs-CZ" sz="2400" dirty="0" smtClean="0"/>
              <a:t>Cílem obou aktivit je shrnout a zopakovat fakta a zároveň aktivizovat žáky.</a:t>
            </a:r>
          </a:p>
          <a:p>
            <a:r>
              <a:rPr lang="cs-CZ" sz="2400" dirty="0" smtClean="0"/>
              <a:t>Materiál je určen k interaktivní výuce.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="" xmlns:p14="http://schemas.microsoft.com/office/powerpoint/2010/main" val="73893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Independence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 w="28575"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1775 - 1783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6482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>
                <a:latin typeface="Arial Black" pitchFamily="34" charset="0"/>
              </a:rPr>
              <a:t>Early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600" dirty="0" err="1" smtClean="0">
                <a:latin typeface="Arial Black" pitchFamily="34" charset="0"/>
              </a:rPr>
              <a:t>beginning</a:t>
            </a:r>
            <a:endParaRPr lang="en-GB" sz="36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1492 – </a:t>
            </a:r>
            <a:r>
              <a:rPr lang="cs-CZ" sz="2800" dirty="0" err="1" smtClean="0"/>
              <a:t>Christopher</a:t>
            </a:r>
            <a:r>
              <a:rPr lang="cs-CZ" sz="2800" dirty="0" smtClean="0"/>
              <a:t> </a:t>
            </a:r>
            <a:r>
              <a:rPr lang="cs-CZ" sz="2800" dirty="0" err="1" smtClean="0"/>
              <a:t>Columbus</a:t>
            </a:r>
            <a:endParaRPr lang="cs-CZ" sz="2800" dirty="0" smtClean="0"/>
          </a:p>
          <a:p>
            <a:r>
              <a:rPr lang="cs-CZ" sz="2800" dirty="0" smtClean="0"/>
              <a:t>1584 – </a:t>
            </a:r>
            <a:r>
              <a:rPr lang="cs-CZ" sz="2800" dirty="0" err="1" smtClean="0"/>
              <a:t>Virginia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1607 – </a:t>
            </a:r>
            <a:r>
              <a:rPr lang="cs-CZ" sz="2800" dirty="0" err="1" smtClean="0"/>
              <a:t>Jamestown</a:t>
            </a:r>
            <a:endParaRPr lang="cs-CZ" sz="2800" dirty="0" smtClean="0"/>
          </a:p>
          <a:p>
            <a:r>
              <a:rPr lang="cs-CZ" sz="2800" dirty="0" smtClean="0"/>
              <a:t>1620 – </a:t>
            </a:r>
            <a:r>
              <a:rPr lang="cs-CZ" sz="2800" b="1" dirty="0" err="1" smtClean="0"/>
              <a:t>Pilgrim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Fathers</a:t>
            </a:r>
            <a:r>
              <a:rPr lang="cs-CZ" sz="2800" b="1" dirty="0" smtClean="0"/>
              <a:t> – </a:t>
            </a:r>
            <a:r>
              <a:rPr lang="cs-CZ" sz="2800" b="1" dirty="0" err="1" smtClean="0"/>
              <a:t>Mayflower</a:t>
            </a:r>
            <a:r>
              <a:rPr lang="cs-CZ" sz="2800" b="1" dirty="0" smtClean="0"/>
              <a:t> - Plymouth</a:t>
            </a:r>
            <a:endParaRPr lang="en-GB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Map of 13 </a:t>
            </a:r>
            <a:r>
              <a:rPr lang="cs-CZ" dirty="0" err="1" smtClean="0">
                <a:latin typeface="Arial Black" pitchFamily="34" charset="0"/>
              </a:rPr>
              <a:t>colonies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2400" dirty="0" smtClean="0">
                <a:latin typeface="Arial Black" pitchFamily="34" charset="0"/>
              </a:rPr>
              <a:t>13 </a:t>
            </a:r>
            <a:r>
              <a:rPr lang="cs-CZ" sz="2400" dirty="0" err="1" smtClean="0">
                <a:latin typeface="Arial Black" pitchFamily="34" charset="0"/>
              </a:rPr>
              <a:t>Colonies</a:t>
            </a:r>
            <a:r>
              <a:rPr lang="cs-CZ" sz="2400" dirty="0" smtClean="0">
                <a:latin typeface="Arial Black" pitchFamily="34" charset="0"/>
              </a:rPr>
              <a:t> in </a:t>
            </a:r>
            <a:r>
              <a:rPr lang="cs-CZ" sz="2400" dirty="0" err="1" smtClean="0">
                <a:latin typeface="Arial Black" pitchFamily="34" charset="0"/>
              </a:rPr>
              <a:t>America</a:t>
            </a:r>
            <a:endParaRPr lang="en-GB" sz="2400" dirty="0">
              <a:latin typeface="Arial Black" pitchFamily="34" charset="0"/>
            </a:endParaRPr>
          </a:p>
        </p:txBody>
      </p:sp>
      <p:pic>
        <p:nvPicPr>
          <p:cNvPr id="1027" name="Picture 3" descr="K:\800px-British_colonies_1763-76_shepherd192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102" y="2276872"/>
            <a:ext cx="4240962" cy="2952328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H="1">
            <a:off x="2195736" y="3212976"/>
            <a:ext cx="2808312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33085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17th – 18th </a:t>
            </a:r>
            <a:r>
              <a:rPr lang="cs-CZ" sz="3600" b="1" dirty="0" err="1" smtClean="0"/>
              <a:t>centuries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situation</a:t>
            </a:r>
            <a:r>
              <a:rPr lang="cs-CZ" sz="2800" dirty="0" smtClean="0"/>
              <a:t> </a:t>
            </a:r>
            <a:r>
              <a:rPr lang="cs-CZ" sz="2800" dirty="0" err="1" smtClean="0"/>
              <a:t>changed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n</a:t>
            </a:r>
            <a:r>
              <a:rPr lang="cs-CZ" sz="2800" dirty="0" err="1" smtClean="0"/>
              <a:t>ew</a:t>
            </a:r>
            <a:r>
              <a:rPr lang="cs-CZ" sz="2800" dirty="0" smtClean="0"/>
              <a:t> </a:t>
            </a:r>
            <a:r>
              <a:rPr lang="cs-CZ" sz="2800" dirty="0" err="1" smtClean="0"/>
              <a:t>generation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colonists</a:t>
            </a:r>
            <a:endParaRPr lang="cs-CZ" sz="2800" dirty="0" smtClean="0"/>
          </a:p>
          <a:p>
            <a:r>
              <a:rPr lang="cs-CZ" sz="2800" dirty="0" err="1"/>
              <a:t>n</a:t>
            </a:r>
            <a:r>
              <a:rPr lang="cs-CZ" sz="2800" dirty="0" err="1" smtClean="0"/>
              <a:t>ew</a:t>
            </a:r>
            <a:r>
              <a:rPr lang="cs-CZ" sz="2800" dirty="0" smtClean="0"/>
              <a:t>  </a:t>
            </a:r>
            <a:r>
              <a:rPr lang="cs-CZ" sz="2800" dirty="0" err="1" smtClean="0"/>
              <a:t>nation</a:t>
            </a:r>
            <a:r>
              <a:rPr lang="cs-CZ" sz="2800" dirty="0" smtClean="0"/>
              <a:t>: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Americans</a:t>
            </a:r>
            <a:endParaRPr lang="cs-CZ" sz="2800" b="1" dirty="0" smtClean="0"/>
          </a:p>
          <a:p>
            <a:r>
              <a:rPr lang="cs-CZ" sz="2800" b="1" dirty="0" err="1"/>
              <a:t>o</a:t>
            </a:r>
            <a:r>
              <a:rPr lang="cs-CZ" sz="2800" b="1" dirty="0" err="1" smtClean="0"/>
              <a:t>ppressive</a:t>
            </a:r>
            <a:r>
              <a:rPr lang="cs-CZ" sz="2800" dirty="0" smtClean="0"/>
              <a:t> </a:t>
            </a:r>
            <a:r>
              <a:rPr lang="cs-CZ" sz="2800" dirty="0" err="1" smtClean="0"/>
              <a:t>conditions</a:t>
            </a:r>
            <a:r>
              <a:rPr lang="cs-CZ" sz="2800" dirty="0" smtClean="0"/>
              <a:t> and </a:t>
            </a:r>
            <a:r>
              <a:rPr lang="cs-CZ" sz="2800" dirty="0" err="1" smtClean="0"/>
              <a:t>limits</a:t>
            </a:r>
            <a:r>
              <a:rPr lang="cs-CZ" sz="2800" dirty="0" smtClean="0"/>
              <a:t> (from </a:t>
            </a:r>
            <a:r>
              <a:rPr lang="cs-CZ" sz="2800" dirty="0" err="1" smtClean="0"/>
              <a:t>Britain</a:t>
            </a:r>
            <a:r>
              <a:rPr lang="cs-CZ" sz="2800" dirty="0" smtClean="0"/>
              <a:t>)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igh </a:t>
            </a:r>
            <a:r>
              <a:rPr lang="cs-CZ" sz="2800" b="1" dirty="0" err="1" smtClean="0"/>
              <a:t>taxes</a:t>
            </a:r>
            <a:r>
              <a:rPr lang="cs-CZ" sz="2800" b="1" dirty="0" smtClean="0"/>
              <a:t> to paralyse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rising</a:t>
            </a:r>
            <a:r>
              <a:rPr lang="cs-CZ" sz="2800" dirty="0" smtClean="0"/>
              <a:t> </a:t>
            </a:r>
            <a:r>
              <a:rPr lang="cs-CZ" sz="2800" dirty="0" err="1" smtClean="0"/>
              <a:t>colonial</a:t>
            </a:r>
            <a:r>
              <a:rPr lang="cs-CZ" sz="2800" dirty="0" smtClean="0"/>
              <a:t> </a:t>
            </a:r>
            <a:r>
              <a:rPr lang="cs-CZ" sz="2800" dirty="0" err="1" smtClean="0"/>
              <a:t>industry</a:t>
            </a:r>
            <a:endParaRPr lang="cs-CZ" sz="2800" dirty="0" smtClean="0"/>
          </a:p>
          <a:p>
            <a:r>
              <a:rPr lang="cs-CZ" sz="2800" dirty="0" smtClean="0"/>
              <a:t>(</a:t>
            </a:r>
            <a:r>
              <a:rPr lang="cs-CZ" sz="2800" dirty="0" err="1" smtClean="0"/>
              <a:t>tea</a:t>
            </a:r>
            <a:r>
              <a:rPr lang="cs-CZ" sz="2800" dirty="0" smtClean="0"/>
              <a:t>,</a:t>
            </a:r>
            <a:r>
              <a:rPr lang="cs-CZ" sz="2800" dirty="0" err="1" smtClean="0"/>
              <a:t>glass</a:t>
            </a:r>
            <a:r>
              <a:rPr lang="cs-CZ" sz="2800" dirty="0" smtClean="0"/>
              <a:t>, </a:t>
            </a:r>
            <a:r>
              <a:rPr lang="cs-CZ" sz="2800" dirty="0" err="1" smtClean="0"/>
              <a:t>newspaper</a:t>
            </a:r>
            <a:r>
              <a:rPr lang="cs-CZ" sz="2800" dirty="0" smtClean="0"/>
              <a:t>…)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(No </a:t>
            </a:r>
            <a:r>
              <a:rPr lang="cs-CZ" sz="2800" dirty="0" err="1" smtClean="0">
                <a:solidFill>
                  <a:srgbClr val="FF0000"/>
                </a:solidFill>
              </a:rPr>
              <a:t>Taxation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without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Representation</a:t>
            </a:r>
            <a:r>
              <a:rPr lang="cs-CZ" sz="2800" dirty="0" smtClean="0">
                <a:solidFill>
                  <a:srgbClr val="FF0000"/>
                </a:solidFill>
              </a:rPr>
              <a:t>!)</a:t>
            </a:r>
          </a:p>
          <a:p>
            <a:endParaRPr lang="en-GB" sz="2800" b="1" dirty="0"/>
          </a:p>
        </p:txBody>
      </p:sp>
    </p:spTree>
    <p:extLst>
      <p:ext uri="{BB962C8B-B14F-4D97-AF65-F5344CB8AC3E}">
        <p14:creationId xmlns="" xmlns:p14="http://schemas.microsoft.com/office/powerpoint/2010/main" val="229013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err="1" smtClean="0">
                <a:latin typeface="Arial Black" pitchFamily="34" charset="0"/>
              </a:rPr>
              <a:t>How</a:t>
            </a:r>
            <a:r>
              <a:rPr lang="cs-CZ" sz="3600" b="1" dirty="0" smtClean="0">
                <a:latin typeface="Arial Black" pitchFamily="34" charset="0"/>
              </a:rPr>
              <a:t> to </a:t>
            </a:r>
            <a:r>
              <a:rPr lang="cs-CZ" sz="3600" b="1" dirty="0" err="1" smtClean="0">
                <a:latin typeface="Arial Black" pitchFamily="34" charset="0"/>
              </a:rPr>
              <a:t>begin</a:t>
            </a:r>
            <a:r>
              <a:rPr lang="cs-CZ" sz="3600" b="1" dirty="0" smtClean="0">
                <a:latin typeface="Arial Black" pitchFamily="34" charset="0"/>
              </a:rPr>
              <a:t>?</a:t>
            </a:r>
            <a:endParaRPr lang="en-GB" sz="3600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1773</a:t>
            </a:r>
            <a:r>
              <a:rPr lang="cs-CZ" sz="2800" dirty="0" smtClean="0"/>
              <a:t> – </a:t>
            </a:r>
            <a:r>
              <a:rPr lang="cs-CZ" sz="2800" b="1" dirty="0" smtClean="0"/>
              <a:t>Boston </a:t>
            </a:r>
            <a:r>
              <a:rPr lang="cs-CZ" sz="2800" b="1" dirty="0" err="1" smtClean="0"/>
              <a:t>Tea</a:t>
            </a:r>
            <a:r>
              <a:rPr lang="cs-CZ" sz="2800" b="1" dirty="0" smtClean="0"/>
              <a:t> Party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1774</a:t>
            </a:r>
            <a:r>
              <a:rPr lang="cs-CZ" sz="2800" dirty="0" smtClean="0"/>
              <a:t> – </a:t>
            </a:r>
            <a:r>
              <a:rPr lang="cs-CZ" sz="2800" b="1" dirty="0" smtClean="0"/>
              <a:t>1st </a:t>
            </a:r>
            <a:r>
              <a:rPr lang="cs-CZ" sz="2800" b="1" dirty="0" err="1" smtClean="0"/>
              <a:t>Continental</a:t>
            </a:r>
            <a:r>
              <a:rPr lang="cs-CZ" sz="2800" b="1" dirty="0" smtClean="0"/>
              <a:t> </a:t>
            </a:r>
            <a:r>
              <a:rPr lang="cs-CZ" sz="2800" b="1" dirty="0" err="1"/>
              <a:t>C</a:t>
            </a:r>
            <a:r>
              <a:rPr lang="cs-CZ" sz="2800" b="1" dirty="0" err="1" smtClean="0"/>
              <a:t>ongress</a:t>
            </a:r>
            <a:r>
              <a:rPr lang="cs-CZ" sz="2800" b="1" dirty="0" smtClean="0"/>
              <a:t> in Philadelphia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1775</a:t>
            </a:r>
            <a:r>
              <a:rPr lang="cs-CZ" sz="2800" dirty="0" smtClean="0"/>
              <a:t> – </a:t>
            </a:r>
            <a:r>
              <a:rPr lang="cs-CZ" sz="2800" b="1" dirty="0" smtClean="0"/>
              <a:t>2nd Continental </a:t>
            </a:r>
            <a:r>
              <a:rPr lang="cs-CZ" sz="2800" b="1" dirty="0" err="1" smtClean="0"/>
              <a:t>Congress</a:t>
            </a:r>
            <a:r>
              <a:rPr lang="cs-CZ" sz="2800" b="1" dirty="0" smtClean="0"/>
              <a:t> in Philadelphia</a:t>
            </a:r>
          </a:p>
          <a:p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American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Continental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Army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b="1" dirty="0" smtClean="0"/>
              <a:t>George Washington </a:t>
            </a:r>
            <a:r>
              <a:rPr lang="cs-CZ" sz="2800" dirty="0" smtClean="0"/>
              <a:t>– </a:t>
            </a:r>
            <a:r>
              <a:rPr lang="cs-CZ" sz="2800" dirty="0" err="1" smtClean="0"/>
              <a:t>commander</a:t>
            </a:r>
            <a:r>
              <a:rPr lang="cs-CZ" sz="2800" dirty="0" smtClean="0"/>
              <a:t> in </a:t>
            </a:r>
            <a:r>
              <a:rPr lang="cs-CZ" sz="2800" dirty="0" err="1" smtClean="0"/>
              <a:t>chief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1st </a:t>
            </a:r>
            <a:r>
              <a:rPr lang="cs-CZ" sz="2800" b="1" dirty="0" err="1" smtClean="0"/>
              <a:t>shots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Concord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Lexington</a:t>
            </a:r>
            <a:endParaRPr lang="cs-CZ" sz="2800" dirty="0" smtClean="0"/>
          </a:p>
        </p:txBody>
      </p:sp>
    </p:spTree>
    <p:extLst>
      <p:ext uri="{BB962C8B-B14F-4D97-AF65-F5344CB8AC3E}">
        <p14:creationId xmlns="" xmlns:p14="http://schemas.microsoft.com/office/powerpoint/2010/main" val="258473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Arial Black" pitchFamily="34" charset="0"/>
              </a:rPr>
              <a:t>George Washington</a:t>
            </a:r>
            <a:endParaRPr lang="en-GB" sz="3600" dirty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- </a:t>
            </a:r>
            <a:r>
              <a:rPr lang="cs-CZ" sz="2400" dirty="0" err="1" smtClean="0"/>
              <a:t>Commander</a:t>
            </a:r>
            <a:r>
              <a:rPr lang="cs-CZ" sz="2400" dirty="0" smtClean="0"/>
              <a:t> of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American</a:t>
            </a:r>
            <a:r>
              <a:rPr lang="cs-CZ" sz="2400" dirty="0" smtClean="0"/>
              <a:t> </a:t>
            </a:r>
            <a:r>
              <a:rPr lang="cs-CZ" sz="2400" dirty="0" err="1" smtClean="0"/>
              <a:t>Continental</a:t>
            </a:r>
            <a:r>
              <a:rPr lang="cs-CZ" sz="2400" dirty="0" smtClean="0"/>
              <a:t> </a:t>
            </a:r>
            <a:r>
              <a:rPr lang="cs-CZ" sz="2400" dirty="0" err="1" smtClean="0"/>
              <a:t>Army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</a:t>
            </a:r>
            <a:r>
              <a:rPr lang="cs-CZ" sz="2400" dirty="0" smtClean="0"/>
              <a:t>1st president of </a:t>
            </a:r>
            <a:r>
              <a:rPr lang="cs-CZ" sz="2400" dirty="0" err="1" smtClean="0"/>
              <a:t>The</a:t>
            </a:r>
            <a:r>
              <a:rPr lang="cs-CZ" sz="2400" dirty="0" smtClean="0"/>
              <a:t> USA</a:t>
            </a:r>
            <a:endParaRPr lang="en-GB" sz="2400" dirty="0"/>
          </a:p>
        </p:txBody>
      </p:sp>
      <p:pic>
        <p:nvPicPr>
          <p:cNvPr id="3074" name="Picture 2" descr="K:\501px-Gilbert_Stuart_Williamstown_Portrait_of_George_Washington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045" y="1772816"/>
            <a:ext cx="3264891" cy="4032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37700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>
                <a:latin typeface="Arial Black" pitchFamily="34" charset="0"/>
              </a:rPr>
              <a:t>Conditions</a:t>
            </a:r>
            <a:r>
              <a:rPr lang="cs-CZ" b="1" dirty="0" smtClean="0">
                <a:latin typeface="Arial Black" pitchFamily="34" charset="0"/>
              </a:rPr>
              <a:t> </a:t>
            </a:r>
            <a:r>
              <a:rPr lang="cs-CZ" b="1" dirty="0" err="1" smtClean="0">
                <a:latin typeface="Arial Black" pitchFamily="34" charset="0"/>
              </a:rPr>
              <a:t>of</a:t>
            </a:r>
            <a:r>
              <a:rPr lang="cs-CZ" b="1" dirty="0" smtClean="0">
                <a:latin typeface="Arial Black" pitchFamily="34" charset="0"/>
              </a:rPr>
              <a:t> </a:t>
            </a:r>
            <a:r>
              <a:rPr lang="cs-CZ" b="1" dirty="0" err="1" smtClean="0">
                <a:latin typeface="Arial Black" pitchFamily="34" charset="0"/>
              </a:rPr>
              <a:t>the</a:t>
            </a:r>
            <a:r>
              <a:rPr lang="cs-CZ" b="1" dirty="0" smtClean="0">
                <a:latin typeface="Arial Black" pitchFamily="34" charset="0"/>
              </a:rPr>
              <a:t> </a:t>
            </a:r>
            <a:r>
              <a:rPr lang="cs-CZ" b="1" dirty="0" err="1" smtClean="0">
                <a:latin typeface="Arial Black" pitchFamily="34" charset="0"/>
              </a:rPr>
              <a:t>enemies</a:t>
            </a:r>
            <a:endParaRPr lang="en-GB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96855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England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professional</a:t>
            </a:r>
            <a:r>
              <a:rPr lang="cs-CZ" sz="2800" dirty="0" smtClean="0"/>
              <a:t> </a:t>
            </a:r>
            <a:r>
              <a:rPr lang="cs-CZ" sz="2800" dirty="0" err="1" smtClean="0"/>
              <a:t>soldiers</a:t>
            </a:r>
            <a:r>
              <a:rPr lang="cs-CZ" sz="2800" dirty="0" smtClean="0"/>
              <a:t>, </a:t>
            </a:r>
            <a:r>
              <a:rPr lang="cs-CZ" sz="2800" dirty="0" err="1" smtClean="0"/>
              <a:t>trained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X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Colonists</a:t>
            </a:r>
            <a:r>
              <a:rPr lang="cs-CZ" sz="2800" dirty="0" smtClean="0"/>
              <a:t> –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experience</a:t>
            </a:r>
            <a:r>
              <a:rPr lang="cs-CZ" sz="2800" dirty="0" smtClean="0"/>
              <a:t>, </a:t>
            </a:r>
            <a:r>
              <a:rPr lang="cs-CZ" sz="2800" dirty="0" err="1" smtClean="0"/>
              <a:t>war</a:t>
            </a:r>
            <a:r>
              <a:rPr lang="cs-CZ" sz="2800" dirty="0" smtClean="0"/>
              <a:t> on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land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pPr>
              <a:buNone/>
            </a:pPr>
            <a:r>
              <a:rPr lang="cs-CZ" sz="2800" dirty="0" smtClean="0"/>
              <a:t>  - </a:t>
            </a:r>
            <a:r>
              <a:rPr lang="cs-CZ" sz="2800" dirty="0" err="1" smtClean="0"/>
              <a:t>colonial</a:t>
            </a:r>
            <a:r>
              <a:rPr lang="cs-CZ" sz="2800" dirty="0" smtClean="0"/>
              <a:t> </a:t>
            </a:r>
            <a:r>
              <a:rPr lang="cs-CZ" sz="2800" dirty="0" err="1" smtClean="0"/>
              <a:t>army</a:t>
            </a:r>
            <a:r>
              <a:rPr lang="cs-CZ" sz="2800" dirty="0" smtClean="0"/>
              <a:t> – </a:t>
            </a:r>
            <a:r>
              <a:rPr lang="cs-CZ" sz="2800" b="1" dirty="0" err="1" smtClean="0"/>
              <a:t>losers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at</a:t>
            </a:r>
            <a:r>
              <a:rPr lang="cs-CZ" sz="2800" b="1" dirty="0" smtClean="0"/>
              <a:t> he </a:t>
            </a:r>
            <a:r>
              <a:rPr lang="cs-CZ" sz="2800" b="1" dirty="0" err="1" smtClean="0"/>
              <a:t>beginnng</a:t>
            </a:r>
            <a:r>
              <a:rPr lang="cs-CZ" sz="2800" b="1" dirty="0" smtClean="0"/>
              <a:t>, fading      </a:t>
            </a:r>
            <a:r>
              <a:rPr lang="cs-CZ" sz="2800" b="1" dirty="0" err="1" smtClean="0"/>
              <a:t>courage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looking</a:t>
            </a:r>
            <a:r>
              <a:rPr lang="cs-CZ" sz="2800" b="1" dirty="0" smtClean="0"/>
              <a:t> for help in </a:t>
            </a:r>
            <a:r>
              <a:rPr lang="cs-CZ" sz="2800" b="1" dirty="0" err="1" smtClean="0"/>
              <a:t>Europe</a:t>
            </a:r>
            <a:endParaRPr lang="cs-CZ" sz="2800" b="1" dirty="0" smtClean="0"/>
          </a:p>
          <a:p>
            <a:endParaRPr lang="cs-CZ" sz="2800" dirty="0"/>
          </a:p>
          <a:p>
            <a:pPr>
              <a:buNone/>
            </a:pPr>
            <a:r>
              <a:rPr lang="cs-CZ" sz="2800" dirty="0" smtClean="0"/>
              <a:t>  (France – La </a:t>
            </a:r>
            <a:r>
              <a:rPr lang="cs-CZ" sz="2800" dirty="0" err="1" smtClean="0"/>
              <a:t>Fayette</a:t>
            </a:r>
            <a:r>
              <a:rPr lang="cs-CZ" sz="2800" dirty="0" smtClean="0"/>
              <a:t>, 18 </a:t>
            </a:r>
            <a:r>
              <a:rPr lang="cs-CZ" sz="2800" dirty="0" err="1" smtClean="0"/>
              <a:t>years</a:t>
            </a:r>
            <a:r>
              <a:rPr lang="cs-CZ" sz="2800" dirty="0" smtClean="0"/>
              <a:t> </a:t>
            </a:r>
            <a:r>
              <a:rPr lang="cs-CZ" sz="2800" dirty="0" err="1" smtClean="0"/>
              <a:t>out</a:t>
            </a:r>
            <a:r>
              <a:rPr lang="cs-CZ" sz="2800" dirty="0" smtClean="0"/>
              <a:t>)</a:t>
            </a:r>
          </a:p>
          <a:p>
            <a:endParaRPr lang="cs-CZ" sz="2800" dirty="0"/>
          </a:p>
          <a:p>
            <a:pPr>
              <a:buNone/>
            </a:pPr>
            <a:r>
              <a:rPr lang="cs-CZ" sz="2800" dirty="0" smtClean="0"/>
              <a:t>  - part of a  </a:t>
            </a:r>
            <a:r>
              <a:rPr lang="cs-CZ" sz="2800" dirty="0" err="1" smtClean="0"/>
              <a:t>coalition</a:t>
            </a:r>
            <a:r>
              <a:rPr lang="cs-CZ" sz="2800" dirty="0" smtClean="0"/>
              <a:t> </a:t>
            </a:r>
            <a:r>
              <a:rPr lang="cs-CZ" sz="2800" dirty="0" err="1" smtClean="0"/>
              <a:t>war</a:t>
            </a:r>
            <a:r>
              <a:rPr lang="cs-CZ" sz="2800" dirty="0" smtClean="0"/>
              <a:t> in </a:t>
            </a:r>
            <a:r>
              <a:rPr lang="cs-CZ" sz="2800" dirty="0" err="1" smtClean="0"/>
              <a:t>Europe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76911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 Black" pitchFamily="34" charset="0"/>
              </a:rPr>
              <a:t>New and independent </a:t>
            </a:r>
            <a:r>
              <a:rPr lang="cs-CZ" b="1" dirty="0" err="1" smtClean="0">
                <a:latin typeface="Arial Black" pitchFamily="34" charset="0"/>
              </a:rPr>
              <a:t>state</a:t>
            </a:r>
            <a:endParaRPr lang="en-GB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4th July 1776 – </a:t>
            </a:r>
            <a:r>
              <a:rPr lang="cs-CZ" sz="2800" b="1" dirty="0" err="1" smtClean="0">
                <a:solidFill>
                  <a:srgbClr val="FF0000"/>
                </a:solidFill>
              </a:rPr>
              <a:t>Declaration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Independence</a:t>
            </a:r>
            <a:endParaRPr lang="en-GB" sz="2800" b="1" dirty="0" smtClean="0">
              <a:solidFill>
                <a:srgbClr val="FF0000"/>
              </a:solidFill>
            </a:endParaRPr>
          </a:p>
          <a:p>
            <a:endParaRPr lang="cs-CZ" sz="2800" b="1" dirty="0" smtClean="0"/>
          </a:p>
          <a:p>
            <a:r>
              <a:rPr lang="cs-CZ" sz="2800" b="1" dirty="0" smtClean="0"/>
              <a:t>(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Independence</a:t>
            </a:r>
            <a:r>
              <a:rPr lang="cs-CZ" sz="2800" b="1" dirty="0" smtClean="0"/>
              <a:t> 4/7)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new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aim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people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fighting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war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err="1"/>
              <a:t>t</a:t>
            </a:r>
            <a:r>
              <a:rPr lang="cs-CZ" sz="2800" dirty="0" err="1" smtClean="0"/>
              <a:t>he</a:t>
            </a:r>
            <a:r>
              <a:rPr lang="cs-CZ" sz="2800" dirty="0" smtClean="0"/>
              <a:t> </a:t>
            </a:r>
            <a:r>
              <a:rPr lang="cs-CZ" sz="2800" dirty="0" err="1" smtClean="0"/>
              <a:t>way</a:t>
            </a:r>
            <a:r>
              <a:rPr lang="cs-CZ" sz="2800" dirty="0" smtClean="0"/>
              <a:t> </a:t>
            </a:r>
            <a:r>
              <a:rPr lang="cs-CZ" sz="2800" dirty="0" err="1" smtClean="0"/>
              <a:t>how</a:t>
            </a:r>
            <a:r>
              <a:rPr lang="cs-CZ" sz="2800" dirty="0" smtClean="0"/>
              <a:t> to </a:t>
            </a:r>
            <a:r>
              <a:rPr lang="cs-CZ" sz="2800" dirty="0" err="1" smtClean="0"/>
              <a:t>encourage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colonial</a:t>
            </a:r>
            <a:r>
              <a:rPr lang="cs-CZ" sz="2800" dirty="0" smtClean="0"/>
              <a:t> </a:t>
            </a:r>
            <a:r>
              <a:rPr lang="cs-CZ" sz="2800" dirty="0" err="1" smtClean="0"/>
              <a:t>army</a:t>
            </a:r>
            <a:endParaRPr lang="cs-CZ" sz="2800" dirty="0" smtClean="0"/>
          </a:p>
          <a:p>
            <a:r>
              <a:rPr lang="cs-CZ" sz="2800" dirty="0" smtClean="0"/>
              <a:t>5 </a:t>
            </a:r>
            <a:r>
              <a:rPr lang="cs-CZ" sz="2800" dirty="0" err="1" smtClean="0"/>
              <a:t>names</a:t>
            </a:r>
            <a:r>
              <a:rPr lang="cs-CZ" sz="2800" dirty="0" smtClean="0"/>
              <a:t> of </a:t>
            </a:r>
            <a:r>
              <a:rPr lang="cs-CZ" sz="2800" dirty="0" err="1" smtClean="0"/>
              <a:t>creators</a:t>
            </a:r>
            <a:r>
              <a:rPr lang="cs-CZ" sz="2800" dirty="0" smtClean="0"/>
              <a:t>: T. </a:t>
            </a:r>
            <a:r>
              <a:rPr lang="cs-CZ" sz="2800" dirty="0" err="1" smtClean="0"/>
              <a:t>Jefferson</a:t>
            </a:r>
            <a:r>
              <a:rPr lang="cs-CZ" sz="2800" dirty="0" smtClean="0"/>
              <a:t>, </a:t>
            </a:r>
            <a:r>
              <a:rPr lang="cs-CZ" sz="2800" dirty="0" err="1" smtClean="0"/>
              <a:t>J.Adams</a:t>
            </a:r>
            <a:r>
              <a:rPr lang="cs-CZ" sz="2800" dirty="0" smtClean="0"/>
              <a:t>, </a:t>
            </a:r>
            <a:r>
              <a:rPr lang="cs-CZ" sz="2800" dirty="0" err="1" smtClean="0"/>
              <a:t>B.Franklin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smtClean="0"/>
              <a:t>                                          R. </a:t>
            </a:r>
            <a:r>
              <a:rPr lang="cs-CZ" sz="2800" dirty="0" err="1" smtClean="0"/>
              <a:t>Livingston</a:t>
            </a:r>
            <a:r>
              <a:rPr lang="cs-CZ" sz="2800" dirty="0" smtClean="0"/>
              <a:t>, R. </a:t>
            </a:r>
            <a:r>
              <a:rPr lang="cs-CZ" sz="2800" dirty="0" err="1" smtClean="0"/>
              <a:t>Sherman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                   </a:t>
            </a:r>
            <a:endParaRPr lang="en-GB" sz="2800" dirty="0"/>
          </a:p>
        </p:txBody>
      </p:sp>
    </p:spTree>
    <p:extLst>
      <p:ext uri="{BB962C8B-B14F-4D97-AF65-F5344CB8AC3E}">
        <p14:creationId xmlns="" xmlns:p14="http://schemas.microsoft.com/office/powerpoint/2010/main" val="424630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>
                <a:latin typeface="Arial Black" pitchFamily="34" charset="0"/>
              </a:rPr>
              <a:t>The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600" dirty="0" err="1" smtClean="0">
                <a:latin typeface="Arial Black" pitchFamily="34" charset="0"/>
              </a:rPr>
              <a:t>original</a:t>
            </a:r>
            <a:r>
              <a:rPr lang="cs-CZ" sz="3600" dirty="0" smtClean="0">
                <a:latin typeface="Arial Black" pitchFamily="34" charset="0"/>
              </a:rPr>
              <a:t> text</a:t>
            </a:r>
            <a:endParaRPr lang="en-GB" sz="3600" dirty="0">
              <a:latin typeface="Arial Black" pitchFamily="34" charset="0"/>
            </a:endParaRPr>
          </a:p>
        </p:txBody>
      </p:sp>
      <p:pic>
        <p:nvPicPr>
          <p:cNvPr id="5122" name="Picture 2" descr="K:\505px-Us_declaration_independenc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71660"/>
            <a:ext cx="4248472" cy="50392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>
                <a:latin typeface="Arial Black" pitchFamily="34" charset="0"/>
              </a:rPr>
              <a:t>Thomas </a:t>
            </a:r>
            <a:r>
              <a:rPr lang="cs-CZ" sz="3600" dirty="0" err="1" smtClean="0">
                <a:latin typeface="Arial Black" pitchFamily="34" charset="0"/>
              </a:rPr>
              <a:t>Jefferson</a:t>
            </a:r>
            <a:endParaRPr lang="en-GB" sz="3600" dirty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- </a:t>
            </a:r>
            <a:r>
              <a:rPr lang="cs-CZ" dirty="0" err="1" smtClean="0"/>
              <a:t>wrote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of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declaration</a:t>
            </a:r>
            <a:endParaRPr lang="cs-CZ" dirty="0" smtClean="0"/>
          </a:p>
          <a:p>
            <a:r>
              <a:rPr lang="cs-CZ" dirty="0" smtClean="0"/>
              <a:t>- 3rd president of </a:t>
            </a:r>
            <a:r>
              <a:rPr lang="cs-CZ" dirty="0" err="1" smtClean="0"/>
              <a:t>the</a:t>
            </a:r>
            <a:r>
              <a:rPr lang="cs-CZ" dirty="0" smtClean="0"/>
              <a:t> USA</a:t>
            </a:r>
            <a:endParaRPr lang="en-GB" dirty="0"/>
          </a:p>
        </p:txBody>
      </p:sp>
      <p:pic>
        <p:nvPicPr>
          <p:cNvPr id="2050" name="Picture 2" descr="K:\526px-Thomas_Jefferson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9307" y="1600200"/>
            <a:ext cx="3974385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7139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>
                <a:latin typeface="Arial Black" pitchFamily="34" charset="0"/>
              </a:rPr>
              <a:t>Conclusion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of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war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800" b="1" dirty="0" smtClean="0"/>
              <a:t>1777</a:t>
            </a:r>
            <a:r>
              <a:rPr lang="cs-CZ" sz="2800" dirty="0" smtClean="0"/>
              <a:t> </a:t>
            </a:r>
            <a:r>
              <a:rPr lang="cs-CZ" sz="2800" b="1" dirty="0" err="1" smtClean="0"/>
              <a:t>critical</a:t>
            </a:r>
            <a:r>
              <a:rPr lang="cs-CZ" sz="2800" dirty="0" smtClean="0"/>
              <a:t> </a:t>
            </a:r>
            <a:r>
              <a:rPr lang="cs-CZ" sz="2800" dirty="0" err="1" smtClean="0"/>
              <a:t>situation</a:t>
            </a:r>
            <a:r>
              <a:rPr lang="cs-CZ" sz="2800" dirty="0" smtClean="0"/>
              <a:t> for </a:t>
            </a:r>
            <a:r>
              <a:rPr lang="cs-CZ" sz="2800" dirty="0" err="1" smtClean="0"/>
              <a:t>colonial</a:t>
            </a:r>
            <a:r>
              <a:rPr lang="cs-CZ" sz="2800" dirty="0" smtClean="0"/>
              <a:t> </a:t>
            </a:r>
            <a:r>
              <a:rPr lang="cs-CZ" sz="2800" dirty="0" err="1" smtClean="0"/>
              <a:t>army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Philadelphia </a:t>
            </a:r>
            <a:r>
              <a:rPr lang="cs-CZ" sz="2800" dirty="0" err="1" smtClean="0"/>
              <a:t>edangered</a:t>
            </a: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    !!! 1777 </a:t>
            </a:r>
            <a:r>
              <a:rPr lang="cs-CZ" sz="2800" dirty="0" smtClean="0"/>
              <a:t>- 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battle</a:t>
            </a:r>
            <a:r>
              <a:rPr lang="cs-CZ" sz="2800" b="1" dirty="0" smtClean="0"/>
              <a:t> of </a:t>
            </a:r>
            <a:r>
              <a:rPr lang="cs-CZ" sz="2800" b="1" dirty="0" err="1" smtClean="0"/>
              <a:t>Saratoga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                   -  </a:t>
            </a:r>
            <a:r>
              <a:rPr lang="cs-CZ" sz="2800" dirty="0" err="1" smtClean="0"/>
              <a:t>turning</a:t>
            </a:r>
            <a:r>
              <a:rPr lang="cs-CZ" sz="2800" dirty="0" smtClean="0"/>
              <a:t> point of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war</a:t>
            </a:r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    1781</a:t>
            </a:r>
            <a:r>
              <a:rPr lang="cs-CZ" sz="2800" dirty="0" smtClean="0"/>
              <a:t> – Lord </a:t>
            </a:r>
            <a:r>
              <a:rPr lang="cs-CZ" sz="2800" dirty="0" err="1" smtClean="0"/>
              <a:t>Cornwallis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surrendered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Yorktown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1783</a:t>
            </a:r>
            <a:r>
              <a:rPr lang="cs-CZ" sz="2800" b="1" dirty="0" smtClean="0"/>
              <a:t> </a:t>
            </a:r>
            <a:r>
              <a:rPr lang="cs-CZ" sz="2800" dirty="0" smtClean="0"/>
              <a:t>-  </a:t>
            </a:r>
            <a:r>
              <a:rPr lang="cs-CZ" sz="2800" b="1" dirty="0" smtClean="0"/>
              <a:t>George III</a:t>
            </a:r>
            <a:r>
              <a:rPr lang="cs-CZ" sz="2800" dirty="0" smtClean="0"/>
              <a:t> </a:t>
            </a:r>
            <a:r>
              <a:rPr lang="cs-CZ" sz="2800" dirty="0" err="1" smtClean="0"/>
              <a:t>signed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peace</a:t>
            </a:r>
            <a:r>
              <a:rPr lang="cs-CZ" sz="2800" dirty="0" smtClean="0"/>
              <a:t> </a:t>
            </a:r>
            <a:r>
              <a:rPr lang="cs-CZ" sz="2800" dirty="0" err="1" smtClean="0"/>
              <a:t>treaty</a:t>
            </a:r>
            <a:r>
              <a:rPr lang="cs-CZ" sz="2800" dirty="0" smtClean="0"/>
              <a:t> = </a:t>
            </a:r>
            <a:r>
              <a:rPr lang="cs-CZ" sz="2800" dirty="0" err="1" smtClean="0"/>
              <a:t>American</a:t>
            </a:r>
            <a:r>
              <a:rPr lang="cs-CZ" sz="2800" dirty="0" smtClean="0"/>
              <a:t> </a:t>
            </a:r>
            <a:r>
              <a:rPr lang="cs-CZ" sz="2800" dirty="0" err="1" smtClean="0"/>
              <a:t>colonies</a:t>
            </a:r>
            <a:r>
              <a:rPr lang="cs-CZ" sz="2800" dirty="0" smtClean="0"/>
              <a:t> </a:t>
            </a:r>
            <a:r>
              <a:rPr lang="cs-CZ" sz="2800" dirty="0" err="1" smtClean="0"/>
              <a:t>became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independent</a:t>
            </a:r>
          </a:p>
        </p:txBody>
      </p:sp>
    </p:spTree>
    <p:extLst>
      <p:ext uri="{BB962C8B-B14F-4D97-AF65-F5344CB8AC3E}">
        <p14:creationId xmlns="" xmlns:p14="http://schemas.microsoft.com/office/powerpoint/2010/main" val="218105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American</a:t>
            </a:r>
            <a:r>
              <a:rPr lang="cs-CZ" sz="4000" dirty="0" smtClean="0">
                <a:latin typeface="Arial Black" pitchFamily="34" charset="0"/>
              </a:rPr>
              <a:t> </a:t>
            </a:r>
            <a:r>
              <a:rPr lang="cs-CZ" sz="4000" dirty="0" err="1" smtClean="0">
                <a:latin typeface="Arial Black" pitchFamily="34" charset="0"/>
              </a:rPr>
              <a:t>constitution</a:t>
            </a:r>
            <a:endParaRPr lang="en-GB" sz="4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1787,</a:t>
            </a:r>
            <a:r>
              <a:rPr lang="cs-CZ" sz="2800" b="1" dirty="0" smtClean="0"/>
              <a:t> 1789 (</a:t>
            </a:r>
            <a:r>
              <a:rPr lang="cs-CZ" sz="2800" b="1" dirty="0" err="1" smtClean="0"/>
              <a:t>proposed</a:t>
            </a:r>
            <a:r>
              <a:rPr lang="cs-CZ" sz="2800" b="1" dirty="0" smtClean="0"/>
              <a:t>)</a:t>
            </a:r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most </a:t>
            </a:r>
            <a:r>
              <a:rPr lang="cs-CZ" sz="2800" dirty="0" err="1" smtClean="0"/>
              <a:t>democratic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7 </a:t>
            </a:r>
            <a:r>
              <a:rPr lang="cs-CZ" sz="2800" b="1" dirty="0" err="1" smtClean="0"/>
              <a:t>articles</a:t>
            </a:r>
            <a:r>
              <a:rPr lang="cs-CZ" sz="2800" b="1" dirty="0" smtClean="0"/>
              <a:t> </a:t>
            </a:r>
            <a:r>
              <a:rPr lang="cs-CZ" sz="2800" dirty="0" smtClean="0"/>
              <a:t>+ </a:t>
            </a:r>
            <a:r>
              <a:rPr lang="cs-CZ" sz="2800" b="1" dirty="0" smtClean="0"/>
              <a:t>27 </a:t>
            </a:r>
            <a:r>
              <a:rPr lang="cs-CZ" sz="2800" b="1" dirty="0" err="1" smtClean="0"/>
              <a:t>amendments</a:t>
            </a:r>
            <a:r>
              <a:rPr lang="cs-CZ" sz="2800" b="1" dirty="0" smtClean="0"/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now</a:t>
            </a:r>
            <a:r>
              <a:rPr lang="cs-CZ" sz="2800" dirty="0" smtClean="0"/>
              <a:t>)</a:t>
            </a:r>
          </a:p>
          <a:p>
            <a:r>
              <a:rPr lang="cs-CZ" sz="2800" dirty="0" err="1" smtClean="0"/>
              <a:t>Amendmendts</a:t>
            </a:r>
            <a:r>
              <a:rPr lang="cs-CZ" sz="2800" dirty="0" smtClean="0"/>
              <a:t> 1-10 =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Bill</a:t>
            </a:r>
            <a:r>
              <a:rPr lang="cs-CZ" sz="2800" b="1" dirty="0" smtClean="0"/>
              <a:t> of </a:t>
            </a:r>
            <a:r>
              <a:rPr lang="cs-CZ" sz="2800" b="1" dirty="0" err="1" smtClean="0"/>
              <a:t>Rights</a:t>
            </a:r>
            <a:endParaRPr lang="cs-CZ" sz="2800" b="1" dirty="0" smtClean="0"/>
          </a:p>
          <a:p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71253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original</a:t>
            </a:r>
            <a:r>
              <a:rPr lang="cs-CZ" dirty="0" smtClean="0"/>
              <a:t> text</a:t>
            </a:r>
            <a:endParaRPr lang="en-GB" dirty="0"/>
          </a:p>
        </p:txBody>
      </p:sp>
      <p:pic>
        <p:nvPicPr>
          <p:cNvPr id="4098" name="Picture 2" descr="K:\495px-Constitution_of_the_United_States,_page_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89003"/>
            <a:ext cx="3888432" cy="47053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Complete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chart</a:t>
            </a:r>
            <a:endParaRPr lang="en-GB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136863083"/>
              </p:ext>
            </p:extLst>
          </p:nvPr>
        </p:nvGraphicFramePr>
        <p:xfrm>
          <a:off x="467544" y="1412775"/>
          <a:ext cx="8229600" cy="518467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00820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Washington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0820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Philadelphia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0820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Saratoga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518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Boston</a:t>
                      </a:r>
                      <a:endParaRPr lang="en-GB" sz="2400" b="1" dirty="0" smtClean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008206">
                <a:tc>
                  <a:txBody>
                    <a:bodyPr/>
                    <a:lstStyle/>
                    <a:p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George III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6234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Complete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chart</a:t>
            </a:r>
            <a:endParaRPr lang="en-GB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525587740"/>
              </p:ext>
            </p:extLst>
          </p:nvPr>
        </p:nvGraphicFramePr>
        <p:xfrm>
          <a:off x="467544" y="1412775"/>
          <a:ext cx="8229600" cy="518467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00820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Washington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General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of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Colonial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army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1st prezident</a:t>
                      </a:r>
                      <a:endParaRPr lang="en-GB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206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Two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sessions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of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congress</a:t>
                      </a:r>
                      <a:endParaRPr lang="en-GB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Philadelphia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4/7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declaration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of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independence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2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1777 –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year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of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7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gallows</a:t>
                      </a:r>
                      <a:endParaRPr lang="en-GB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Battle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of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turning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point</a:t>
                      </a:r>
                    </a:p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in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war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Saratoga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184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Boston</a:t>
                      </a:r>
                      <a:endParaRPr lang="en-GB" sz="2400" b="1" dirty="0" smtClean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1773 – Boston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Tea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party</a:t>
                      </a:r>
                      <a:endParaRPr lang="en-GB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1st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revolt </a:t>
                      </a:r>
                      <a:r>
                        <a:rPr lang="cs-CZ" b="1" baseline="0" dirty="0" err="1" smtClean="0">
                          <a:solidFill>
                            <a:srgbClr val="FF0000"/>
                          </a:solidFill>
                        </a:rPr>
                        <a:t>against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rgbClr val="FF0000"/>
                          </a:solidFill>
                        </a:rPr>
                        <a:t>the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rgbClr val="FF0000"/>
                          </a:solidFill>
                        </a:rPr>
                        <a:t>British</a:t>
                      </a:r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20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</a:rPr>
                        <a:t>1783</a:t>
                      </a:r>
                      <a:endParaRPr lang="en-GB" sz="1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America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relieved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from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British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subjection</a:t>
                      </a:r>
                      <a:endParaRPr lang="en-GB" sz="4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George III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4388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Connect</a:t>
            </a:r>
            <a:r>
              <a:rPr lang="cs-CZ" sz="3600" dirty="0" smtClean="0"/>
              <a:t> </a:t>
            </a:r>
            <a:r>
              <a:rPr lang="cs-CZ" sz="3600" dirty="0" err="1" smtClean="0"/>
              <a:t>appropriate</a:t>
            </a:r>
            <a:r>
              <a:rPr lang="cs-CZ" sz="3600" dirty="0" smtClean="0"/>
              <a:t> </a:t>
            </a:r>
            <a:r>
              <a:rPr lang="cs-CZ" sz="3600" dirty="0" err="1" smtClean="0"/>
              <a:t>dates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events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dirty="0" err="1" smtClean="0"/>
              <a:t>names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470212072"/>
              </p:ext>
            </p:extLst>
          </p:nvPr>
        </p:nvGraphicFramePr>
        <p:xfrm>
          <a:off x="395536" y="1340766"/>
          <a:ext cx="8229600" cy="496134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616624"/>
                <a:gridCol w="2612976"/>
              </a:tblGrid>
              <a:tr h="82689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Declaration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Independence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1774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Boston </a:t>
                      </a:r>
                      <a:r>
                        <a:rPr lang="cs-CZ" sz="2400" dirty="0" err="1" smtClean="0"/>
                        <a:t>Tea</a:t>
                      </a:r>
                      <a:r>
                        <a:rPr lang="cs-CZ" sz="2400" dirty="0" smtClean="0"/>
                        <a:t> party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1783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American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constitution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1777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George III </a:t>
                      </a:r>
                      <a:r>
                        <a:rPr lang="cs-CZ" sz="2400" dirty="0" err="1" smtClean="0"/>
                        <a:t>signed</a:t>
                      </a:r>
                      <a:r>
                        <a:rPr lang="cs-CZ" sz="2400" dirty="0" smtClean="0"/>
                        <a:t>…..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1773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1st </a:t>
                      </a:r>
                      <a:r>
                        <a:rPr lang="cs-CZ" sz="2400" dirty="0" err="1" smtClean="0"/>
                        <a:t>ContinentalCongress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4/7 1776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Battle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Saratoga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1787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64887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Connect</a:t>
            </a:r>
            <a:r>
              <a:rPr lang="cs-CZ" sz="3600" dirty="0" smtClean="0"/>
              <a:t> </a:t>
            </a:r>
            <a:r>
              <a:rPr lang="cs-CZ" sz="3600" dirty="0" err="1" smtClean="0"/>
              <a:t>appropriate</a:t>
            </a:r>
            <a:r>
              <a:rPr lang="cs-CZ" sz="3600" dirty="0" smtClean="0"/>
              <a:t> </a:t>
            </a:r>
            <a:r>
              <a:rPr lang="cs-CZ" sz="3600" dirty="0" err="1" smtClean="0"/>
              <a:t>dates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events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dirty="0" err="1" smtClean="0"/>
              <a:t>names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460733291"/>
              </p:ext>
            </p:extLst>
          </p:nvPr>
        </p:nvGraphicFramePr>
        <p:xfrm>
          <a:off x="395536" y="1340766"/>
          <a:ext cx="8229600" cy="496134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616624"/>
                <a:gridCol w="2612976"/>
              </a:tblGrid>
              <a:tr h="82689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Declaration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Independence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1774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Boston </a:t>
                      </a:r>
                      <a:r>
                        <a:rPr lang="cs-CZ" sz="2400" dirty="0" err="1" smtClean="0"/>
                        <a:t>Tea</a:t>
                      </a:r>
                      <a:r>
                        <a:rPr lang="cs-CZ" sz="2400" dirty="0" smtClean="0"/>
                        <a:t> party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1783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American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constitution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1777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George III </a:t>
                      </a:r>
                      <a:r>
                        <a:rPr lang="cs-CZ" sz="2400" dirty="0" err="1" smtClean="0"/>
                        <a:t>signed</a:t>
                      </a:r>
                      <a:r>
                        <a:rPr lang="cs-CZ" sz="2400" dirty="0" smtClean="0"/>
                        <a:t>…..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1773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1st </a:t>
                      </a:r>
                      <a:r>
                        <a:rPr lang="cs-CZ" sz="2400" dirty="0" err="1" smtClean="0"/>
                        <a:t>ContinentalCongress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4/7 1776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689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Battle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of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Saratoga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1787</a:t>
                      </a:r>
                      <a:endParaRPr lang="en-GB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>
            <a:off x="4067944" y="1700808"/>
            <a:ext cx="1944216" cy="338437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771800" y="2492896"/>
            <a:ext cx="3240360" cy="165618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419872" y="3212976"/>
            <a:ext cx="2592288" cy="27363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059832" y="2636912"/>
            <a:ext cx="2952328" cy="151216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707904" y="1700808"/>
            <a:ext cx="2304256" cy="338437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707904" y="3320988"/>
            <a:ext cx="2304256" cy="262829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7516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Odkazy na zdroje</a:t>
            </a:r>
            <a:endParaRPr lang="en-GB" dirty="0">
              <a:latin typeface="Arial Black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246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http://cs.wikipedia.org/wiki/George_Washington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http://cs.wikipedia.org/wiki/Thomas_Jefferson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http://cs.wikipedia.org/wiki/Deklarace_nez%C3%A1vislosti_Spojen%C3%BDch_st%C3%A1t%C5%AF_americk%C3%BDch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http://cs.wikipedia.org/wiki/%C3%9Astava_Spojen%C3%BDch_st%C3%A1t%C5%AF_americk%C3%BDch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http://cs.wikipedia.org/wiki/Americk%C3%A1_v%C3%A1lka_za_nez%C3%A1vislost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Úkoly - autor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7745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710</Words>
  <Application>Microsoft Office PowerPoint</Application>
  <PresentationFormat>Předvádění na obrazovce (4:3)</PresentationFormat>
  <Paragraphs>155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ANOTACE</vt:lpstr>
      <vt:lpstr>The War of Independence</vt:lpstr>
      <vt:lpstr>Early beginning</vt:lpstr>
      <vt:lpstr>Map of 13 colonies</vt:lpstr>
      <vt:lpstr>17th – 18th centuries</vt:lpstr>
      <vt:lpstr>How to begin?</vt:lpstr>
      <vt:lpstr>George Washington</vt:lpstr>
      <vt:lpstr>Conditions of the enemies</vt:lpstr>
      <vt:lpstr>New and independent state</vt:lpstr>
      <vt:lpstr>The original text</vt:lpstr>
      <vt:lpstr>Thomas Jefferson</vt:lpstr>
      <vt:lpstr>Conclusion of the war</vt:lpstr>
      <vt:lpstr>American constitution</vt:lpstr>
      <vt:lpstr>The original text</vt:lpstr>
      <vt:lpstr>Complete the chart</vt:lpstr>
      <vt:lpstr>Complete the chart</vt:lpstr>
      <vt:lpstr>Connect appropriate dates with events or names:</vt:lpstr>
      <vt:lpstr>Connect appropriate dates with events or names:</vt:lpstr>
      <vt:lpstr>Odkazy na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War of Independence</dc:title>
  <dc:creator>Jana Neradová</dc:creator>
  <cp:lastModifiedBy>jenda</cp:lastModifiedBy>
  <cp:revision>86</cp:revision>
  <dcterms:created xsi:type="dcterms:W3CDTF">2013-07-12T16:40:04Z</dcterms:created>
  <dcterms:modified xsi:type="dcterms:W3CDTF">2013-07-15T09:45:49Z</dcterms:modified>
</cp:coreProperties>
</file>