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jpeg" ContentType="image/jpeg"/>
  <Default Extension="rels" ContentType="application/vnd.openxmlformats-package.relationships+xml"/>
  <Default Extension="xml" ContentType="application/xml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516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png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DA3626-4632-4D2C-A524-FE2972A1144D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58799A-7B59-4053-8A59-8C1E0CAACA4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6197027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DA3626-4632-4D2C-A524-FE2972A1144D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58799A-7B59-4053-8A59-8C1E0CAACA4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9180596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DA3626-4632-4D2C-A524-FE2972A1144D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58799A-7B59-4053-8A59-8C1E0CAACA4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4954305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DA3626-4632-4D2C-A524-FE2972A1144D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58799A-7B59-4053-8A59-8C1E0CAACA4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8941211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DA3626-4632-4D2C-A524-FE2972A1144D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58799A-7B59-4053-8A59-8C1E0CAACA4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9726530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DA3626-4632-4D2C-A524-FE2972A1144D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58799A-7B59-4053-8A59-8C1E0CAACA4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6164392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DA3626-4632-4D2C-A524-FE2972A1144D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58799A-7B59-4053-8A59-8C1E0CAACA4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6642148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DA3626-4632-4D2C-A524-FE2972A1144D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58799A-7B59-4053-8A59-8C1E0CAACA4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1678305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DA3626-4632-4D2C-A524-FE2972A1144D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58799A-7B59-4053-8A59-8C1E0CAACA4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8012149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DA3626-4632-4D2C-A524-FE2972A1144D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58799A-7B59-4053-8A59-8C1E0CAACA4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4033687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DA3626-4632-4D2C-A524-FE2972A1144D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58799A-7B59-4053-8A59-8C1E0CAACA4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4439891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1DA3626-4632-4D2C-A524-FE2972A1144D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E58799A-7B59-4053-8A59-8C1E0CAACA4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4955349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1.xml"/><Relationship Id="rId1" Type="http://schemas.openxmlformats.org/officeDocument/2006/relationships/vmlDrawing" Target="../drawings/vmlDrawing1.vml"/><Relationship Id="rId6" Type="http://schemas.openxmlformats.org/officeDocument/2006/relationships/image" Target="../media/image2.png"/><Relationship Id="rId5" Type="http://schemas.openxmlformats.org/officeDocument/2006/relationships/hyperlink" Target="http://dumy.cz/" TargetMode="External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imapa.info/slepa-mapa-cr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554" y="773705"/>
            <a:ext cx="8064895" cy="2232248"/>
          </a:xfrm>
        </p:spPr>
        <p:txBody>
          <a:bodyPr>
            <a:noAutofit/>
          </a:bodyPr>
          <a:lstStyle/>
          <a:p>
            <a:pPr algn="l">
              <a:lnSpc>
                <a:spcPct val="150000"/>
              </a:lnSpc>
            </a:pPr>
            <a:r>
              <a:rPr lang="cs-CZ" sz="2000" dirty="0">
                <a:latin typeface="Arial" pitchFamily="34" charset="0"/>
                <a:cs typeface="Arial" pitchFamily="34" charset="0"/>
              </a:rPr>
              <a:t>Název školy: Svobodná základní škola, o.p.s.</a:t>
            </a:r>
            <a:br>
              <a:rPr lang="cs-CZ" sz="2000" dirty="0">
                <a:latin typeface="Arial" pitchFamily="34" charset="0"/>
                <a:cs typeface="Arial" pitchFamily="34" charset="0"/>
              </a:rPr>
            </a:br>
            <a:r>
              <a:rPr lang="cs-CZ" sz="2000" dirty="0">
                <a:latin typeface="Arial" pitchFamily="34" charset="0"/>
                <a:cs typeface="Arial" pitchFamily="34" charset="0"/>
              </a:rPr>
              <a:t>Autor: Gabriela Divišová</a:t>
            </a:r>
            <a:br>
              <a:rPr lang="cs-CZ" sz="2000" dirty="0">
                <a:latin typeface="Arial" pitchFamily="34" charset="0"/>
                <a:cs typeface="Arial" pitchFamily="34" charset="0"/>
              </a:rPr>
            </a:br>
            <a:r>
              <a:rPr lang="cs-CZ" sz="2000" dirty="0">
                <a:latin typeface="Arial" pitchFamily="34" charset="0"/>
                <a:cs typeface="Arial" pitchFamily="34" charset="0"/>
              </a:rPr>
              <a:t>Název materiálu</a:t>
            </a:r>
            <a:r>
              <a:rPr lang="cs-CZ" sz="2000">
                <a:latin typeface="Arial" pitchFamily="34" charset="0"/>
                <a:cs typeface="Arial" pitchFamily="34" charset="0"/>
              </a:rPr>
              <a:t>: </a:t>
            </a:r>
            <a:r>
              <a:rPr lang="cs-CZ" sz="1800" smtClean="0">
                <a:latin typeface="Arial" pitchFamily="34" charset="0"/>
                <a:cs typeface="Arial" pitchFamily="34" charset="0"/>
              </a:rPr>
              <a:t>VY_32_INOVACE_06_ČR </a:t>
            </a:r>
            <a:r>
              <a:rPr lang="cs-CZ" sz="1800" dirty="0" smtClean="0">
                <a:latin typeface="Arial" pitchFamily="34" charset="0"/>
                <a:cs typeface="Arial" pitchFamily="34" charset="0"/>
              </a:rPr>
              <a:t>–Co už víme o krajích. 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/>
            </a:r>
            <a:br>
              <a:rPr lang="cs-CZ" sz="2000" dirty="0">
                <a:latin typeface="Arial" pitchFamily="34" charset="0"/>
                <a:cs typeface="Arial" pitchFamily="34" charset="0"/>
              </a:rPr>
            </a:br>
            <a:r>
              <a:rPr lang="cs-CZ" sz="2000" dirty="0" smtClean="0">
                <a:latin typeface="Arial" pitchFamily="34" charset="0"/>
                <a:cs typeface="Arial" pitchFamily="34" charset="0"/>
              </a:rPr>
              <a:t>Název: ČR- křížovka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/>
            </a:r>
            <a:br>
              <a:rPr lang="cs-CZ" sz="2000" dirty="0">
                <a:latin typeface="Arial" pitchFamily="34" charset="0"/>
                <a:cs typeface="Arial" pitchFamily="34" charset="0"/>
              </a:rPr>
            </a:br>
            <a:r>
              <a:rPr lang="cs-CZ" sz="2000" dirty="0">
                <a:latin typeface="Arial" pitchFamily="34" charset="0"/>
                <a:cs typeface="Arial" pitchFamily="34" charset="0"/>
              </a:rPr>
              <a:t>Číslo projektu: CZ.1.07/1.4.00/21.0929</a:t>
            </a:r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313638" y="6492709"/>
            <a:ext cx="6516724" cy="368660"/>
          </a:xfrm>
        </p:spPr>
        <p:txBody>
          <a:bodyPr/>
          <a:lstStyle/>
          <a:p>
            <a:pPr algn="ctr">
              <a:defRPr/>
            </a:pPr>
            <a:r>
              <a:rPr lang="cs-CZ" sz="1100" dirty="0" smtClean="0">
                <a:latin typeface="Arial" pitchFamily="34" charset="0"/>
                <a:cs typeface="Arial" pitchFamily="34" charset="0"/>
              </a:rPr>
              <a:t>Autorem materiálu a všech jeho částí, není-li uvedeno jinak, je Mgr. Gabriela Divišová</a:t>
            </a:r>
            <a:endParaRPr lang="cs-CZ" sz="11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203848" y="3102378"/>
            <a:ext cx="5869367" cy="861764"/>
          </a:xfrm>
          <a:prstGeom prst="rect">
            <a:avLst/>
          </a:prstGeom>
          <a:noFill/>
        </p:spPr>
        <p:txBody>
          <a:bodyPr wrap="square" lIns="91430" tIns="45715" rIns="91430" bIns="45715" rtlCol="0">
            <a:spAutoFit/>
          </a:bodyPr>
          <a:lstStyle/>
          <a:p>
            <a:pPr algn="ctr"/>
            <a:r>
              <a:rPr lang="cs-CZ" sz="2800" b="1" dirty="0" smtClean="0">
                <a:latin typeface="Arial" pitchFamily="34" charset="0"/>
                <a:cs typeface="Arial" pitchFamily="34" charset="0"/>
              </a:rPr>
              <a:t>ČR- </a:t>
            </a:r>
            <a:r>
              <a:rPr lang="cs-CZ" sz="2800" b="1" dirty="0">
                <a:latin typeface="Arial" pitchFamily="34" charset="0"/>
                <a:cs typeface="Arial" pitchFamily="34" charset="0"/>
              </a:rPr>
              <a:t>Co už víme o krajích.</a:t>
            </a:r>
            <a:r>
              <a:rPr lang="cs-CZ" sz="3200" dirty="0">
                <a:latin typeface="Arial" pitchFamily="34" charset="0"/>
                <a:cs typeface="Arial" pitchFamily="34" charset="0"/>
              </a:rPr>
              <a:t> </a:t>
            </a:r>
            <a:endParaRPr lang="cs-CZ" sz="2900" b="1" dirty="0">
              <a:latin typeface="Arial" pitchFamily="34" charset="0"/>
              <a:cs typeface="Arial" pitchFamily="34" charset="0"/>
            </a:endParaRPr>
          </a:p>
          <a:p>
            <a:pPr algn="ctr"/>
            <a:endParaRPr lang="cs-CZ" dirty="0"/>
          </a:p>
        </p:txBody>
      </p:sp>
      <p:sp>
        <p:nvSpPr>
          <p:cNvPr id="13314" name="Rectangle 2"/>
          <p:cNvSpPr>
            <a:spLocks noChangeArrowheads="1"/>
          </p:cNvSpPr>
          <p:nvPr/>
        </p:nvSpPr>
        <p:spPr bwMode="auto">
          <a:xfrm>
            <a:off x="0" y="-184660"/>
            <a:ext cx="184710" cy="36932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30" tIns="45715" rIns="91430" bIns="45715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graphicFrame>
        <p:nvGraphicFramePr>
          <p:cNvPr id="13313" name="Object 1"/>
          <p:cNvGraphicFramePr>
            <a:graphicFrameLocks noChangeAspect="1"/>
          </p:cNvGraphicFramePr>
          <p:nvPr/>
        </p:nvGraphicFramePr>
        <p:xfrm>
          <a:off x="7667972" y="548680"/>
          <a:ext cx="900473" cy="72008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31" name="Acrobat Document" r:id="rId3" imgW="9523810" imgH="7621064" progId="AcroExch.Document.7">
                  <p:embed/>
                </p:oleObj>
              </mc:Choice>
              <mc:Fallback>
                <p:oleObj name="Acrobat Document" r:id="rId3" imgW="9523810" imgH="7621064" progId="AcroExch.Document.7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7667972" y="548680"/>
                        <a:ext cx="900473" cy="72008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5131641" y="6092637"/>
            <a:ext cx="3519391" cy="276999"/>
          </a:xfrm>
          <a:prstGeom prst="rect">
            <a:avLst/>
          </a:prstGeom>
          <a:noFill/>
        </p:spPr>
        <p:txBody>
          <a:bodyPr wrap="square" lIns="91430" tIns="45715" rIns="91430" bIns="45715" rtlCol="0">
            <a:spAutoFit/>
          </a:bodyPr>
          <a:lstStyle/>
          <a:p>
            <a:pPr algn="r"/>
            <a:r>
              <a:rPr lang="cs-CZ" sz="1200" dirty="0">
                <a:latin typeface="Arial" pitchFamily="34" charset="0"/>
                <a:cs typeface="Arial" pitchFamily="34" charset="0"/>
              </a:rPr>
              <a:t>Dostupné na portálu </a:t>
            </a:r>
            <a:r>
              <a:rPr lang="cs-CZ" sz="1200" dirty="0">
                <a:latin typeface="Arial" pitchFamily="34" charset="0"/>
                <a:cs typeface="Arial" pitchFamily="34" charset="0"/>
                <a:hlinkClick r:id="rId5"/>
              </a:rPr>
              <a:t>http://dumy.cz/</a:t>
            </a:r>
            <a:endParaRPr lang="cs-CZ" sz="12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13340" name="Picture 28" descr="http://www.zssvat.cz/wp-content/uploads/2010/10/logo-eu-2.pn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476375" y="4284095"/>
            <a:ext cx="6191250" cy="135255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4869994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620688"/>
            <a:ext cx="9144000" cy="61247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600" b="1" dirty="0"/>
              <a:t>Anotace:</a:t>
            </a:r>
          </a:p>
          <a:p>
            <a:r>
              <a:rPr lang="cs-CZ" sz="2600" dirty="0"/>
              <a:t>Materiál je určen pro žáky 4. třídy.</a:t>
            </a:r>
          </a:p>
          <a:p>
            <a:r>
              <a:rPr lang="cs-CZ" sz="2600" dirty="0"/>
              <a:t>Žáci hravou formou poznávají zajímavá místa v</a:t>
            </a:r>
            <a:r>
              <a:rPr lang="cs-CZ" sz="2600" dirty="0" smtClean="0"/>
              <a:t> České republice. </a:t>
            </a:r>
            <a:r>
              <a:rPr lang="cs-CZ" sz="2600" dirty="0"/>
              <a:t>Lépe si zapamatují novou látku, protože zde vidí názorné ukázky.  Pro některé žáky je takto připravený materiál motivací ke zdokonalení svých znalostí. Dále se naučí vyhledávat podrobnější informace o těchto místech a pracovat s počítačovou technikou. Soubor obsahuje kontrolní otázky a správné odpovědi. </a:t>
            </a:r>
          </a:p>
          <a:p>
            <a:r>
              <a:rPr lang="cs-CZ" sz="2600" dirty="0"/>
              <a:t> </a:t>
            </a:r>
          </a:p>
          <a:p>
            <a:r>
              <a:rPr lang="cs-CZ" sz="2600" b="1" dirty="0"/>
              <a:t>Pomůcky:</a:t>
            </a:r>
            <a:r>
              <a:rPr lang="cs-CZ" sz="2600" dirty="0"/>
              <a:t> tabulka na psaní + fix (papír a tužka</a:t>
            </a:r>
            <a:r>
              <a:rPr lang="cs-CZ" sz="2600" dirty="0" smtClean="0"/>
              <a:t>),mapa České republiky,</a:t>
            </a:r>
            <a:endParaRPr lang="cs-CZ" sz="2600" dirty="0"/>
          </a:p>
          <a:p>
            <a:r>
              <a:rPr lang="cs-CZ" sz="2600" dirty="0"/>
              <a:t>fixy na tabuli (možnost využití popisovače v programu Microsoft PowerPoint)</a:t>
            </a:r>
          </a:p>
          <a:p>
            <a:r>
              <a:rPr lang="cs-CZ" dirty="0"/>
              <a:t> </a:t>
            </a:r>
          </a:p>
          <a:p>
            <a:r>
              <a:rPr lang="cs-CZ" dirty="0"/>
              <a:t> </a:t>
            </a:r>
          </a:p>
          <a:p>
            <a:r>
              <a:rPr lang="cs-CZ" dirty="0"/>
              <a:t> </a:t>
            </a: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683568" y="6356350"/>
            <a:ext cx="6480720" cy="365125"/>
          </a:xfrm>
        </p:spPr>
        <p:txBody>
          <a:bodyPr/>
          <a:lstStyle/>
          <a:p>
            <a:r>
              <a:rPr lang="cs-CZ" dirty="0" smtClean="0"/>
              <a:t>Autorem materiálu a všech jeho částí, není-li uvedeno jinak, je Mgr. Gabriela Divišová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760016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hotový projekt-kraje\obrázky\housenka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8" y="2360174"/>
            <a:ext cx="3600450" cy="36004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Zaoblený obdélníkový popisek 1"/>
          <p:cNvSpPr/>
          <p:nvPr/>
        </p:nvSpPr>
        <p:spPr>
          <a:xfrm>
            <a:off x="1187624" y="1556792"/>
            <a:ext cx="4104456" cy="2604749"/>
          </a:xfrm>
          <a:prstGeom prst="wedgeRoundRectCallout">
            <a:avLst>
              <a:gd name="adj1" fmla="val 58762"/>
              <a:gd name="adj2" fmla="val 24388"/>
              <a:gd name="adj3" fmla="val 1666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/>
              <a:t>V předešlém úkolu jste luštili názvy krajů České republiky, teď máte umístit názvy krajů do mapy České republiky. </a:t>
            </a: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1907704" y="6356350"/>
            <a:ext cx="5832648" cy="365125"/>
          </a:xfrm>
        </p:spPr>
        <p:txBody>
          <a:bodyPr/>
          <a:lstStyle/>
          <a:p>
            <a:r>
              <a:rPr lang="cs-CZ" dirty="0" smtClean="0"/>
              <a:t>Autorem materiálu a všech jeho částí, není-li uvedeno jinak, je Mgr. Gabriela Divišová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7884368" y="5591292"/>
            <a:ext cx="69044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Obr.1</a:t>
            </a:r>
          </a:p>
        </p:txBody>
      </p:sp>
    </p:spTree>
    <p:extLst>
      <p:ext uri="{BB962C8B-B14F-4D97-AF65-F5344CB8AC3E}">
        <p14:creationId xmlns:p14="http://schemas.microsoft.com/office/powerpoint/2010/main" val="32017317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Obrázek 1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1834" y="1368419"/>
            <a:ext cx="8136396" cy="5135853"/>
          </a:xfrm>
          <a:prstGeom prst="rect">
            <a:avLst/>
          </a:prstGeom>
        </p:spPr>
      </p:pic>
      <p:sp>
        <p:nvSpPr>
          <p:cNvPr id="17" name="TextovéPole 16"/>
          <p:cNvSpPr txBox="1"/>
          <p:nvPr/>
        </p:nvSpPr>
        <p:spPr>
          <a:xfrm>
            <a:off x="1490234" y="2708920"/>
            <a:ext cx="3914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2843808" y="2276872"/>
            <a:ext cx="44196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2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1685942" y="3699403"/>
            <a:ext cx="63790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3</a:t>
            </a:r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3082073" y="4963450"/>
            <a:ext cx="62583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4</a:t>
            </a:r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3082073" y="3699403"/>
            <a:ext cx="48181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5</a:t>
            </a:r>
            <a:endParaRPr lang="cs-CZ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3563888" y="3078252"/>
            <a:ext cx="2880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6</a:t>
            </a:r>
            <a:endParaRPr lang="cs-CZ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4365894" y="2060848"/>
            <a:ext cx="3501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7</a:t>
            </a:r>
            <a:endParaRPr lang="cs-CZ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5292080" y="2893586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8</a:t>
            </a:r>
            <a:endParaRPr lang="cs-CZ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5724128" y="3884069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9</a:t>
            </a:r>
            <a:endParaRPr lang="cs-CZ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4860032" y="4393692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10</a:t>
            </a:r>
            <a:endParaRPr lang="cs-CZ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5940152" y="5332782"/>
            <a:ext cx="5578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11</a:t>
            </a:r>
            <a:endParaRPr lang="cs-CZ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6660232" y="4275604"/>
            <a:ext cx="17281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12</a:t>
            </a:r>
            <a:endParaRPr lang="cs-CZ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8172400" y="4409452"/>
            <a:ext cx="6480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13</a:t>
            </a:r>
            <a:endParaRPr lang="cs-CZ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7308304" y="5306427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14</a:t>
            </a:r>
            <a:endParaRPr lang="cs-CZ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1398872" y="240452"/>
            <a:ext cx="6413488" cy="461665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Jaký kraj se skrývá pod číslem 6?</a:t>
            </a:r>
            <a:endParaRPr lang="cs-CZ" sz="2400" b="1" dirty="0"/>
          </a:p>
        </p:txBody>
      </p:sp>
      <p:sp>
        <p:nvSpPr>
          <p:cNvPr id="34" name="Obdélník 33"/>
          <p:cNvSpPr/>
          <p:nvPr/>
        </p:nvSpPr>
        <p:spPr>
          <a:xfrm>
            <a:off x="1408647" y="240452"/>
            <a:ext cx="6432238" cy="461665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/>
              <a:t>Jaký kraj se skrývá pod číslem </a:t>
            </a:r>
            <a:r>
              <a:rPr lang="cs-CZ" sz="2400" b="1" dirty="0" smtClean="0"/>
              <a:t>13?</a:t>
            </a:r>
            <a:endParaRPr lang="cs-CZ" sz="2400" b="1" dirty="0"/>
          </a:p>
        </p:txBody>
      </p:sp>
      <p:sp>
        <p:nvSpPr>
          <p:cNvPr id="32" name="Zástupný symbol pro zápatí 31"/>
          <p:cNvSpPr>
            <a:spLocks noGrp="1"/>
          </p:cNvSpPr>
          <p:nvPr>
            <p:ph type="ftr" sz="quarter" idx="11"/>
          </p:nvPr>
        </p:nvSpPr>
        <p:spPr>
          <a:xfrm>
            <a:off x="1173933" y="6356350"/>
            <a:ext cx="6102621" cy="365125"/>
          </a:xfrm>
        </p:spPr>
        <p:txBody>
          <a:bodyPr/>
          <a:lstStyle/>
          <a:p>
            <a:r>
              <a:rPr lang="cs-CZ" dirty="0" smtClean="0"/>
              <a:t>Autorem materiálu a všech jeho částí, není-li uvedeno jinak, je Mgr. Gabriela Divišová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1704386" y="955730"/>
            <a:ext cx="6070098" cy="400110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000" dirty="0" smtClean="0"/>
              <a:t>Hlavní město Praha</a:t>
            </a:r>
            <a:endParaRPr lang="cs-CZ" sz="2000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1408647" y="240452"/>
            <a:ext cx="6432238" cy="461665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/>
              <a:t>Jaký kraj se skrývá pod číslem </a:t>
            </a:r>
            <a:r>
              <a:rPr lang="cs-CZ" sz="2400" b="1" dirty="0" smtClean="0"/>
              <a:t>3?</a:t>
            </a:r>
            <a:endParaRPr lang="cs-CZ" sz="2400" b="1" dirty="0"/>
          </a:p>
        </p:txBody>
      </p:sp>
      <p:sp>
        <p:nvSpPr>
          <p:cNvPr id="36" name="TextovéPole 35"/>
          <p:cNvSpPr txBox="1"/>
          <p:nvPr/>
        </p:nvSpPr>
        <p:spPr>
          <a:xfrm>
            <a:off x="1700454" y="983698"/>
            <a:ext cx="6103663" cy="400110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endParaRPr lang="cs-CZ" sz="2000" dirty="0"/>
          </a:p>
        </p:txBody>
      </p:sp>
      <p:sp>
        <p:nvSpPr>
          <p:cNvPr id="37" name="TextovéPole 36"/>
          <p:cNvSpPr txBox="1"/>
          <p:nvPr/>
        </p:nvSpPr>
        <p:spPr>
          <a:xfrm>
            <a:off x="1687423" y="933904"/>
            <a:ext cx="6142397" cy="400110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000" dirty="0" smtClean="0"/>
              <a:t>Moravskoslezský  kraj</a:t>
            </a:r>
            <a:endParaRPr lang="cs-CZ" sz="2000" dirty="0"/>
          </a:p>
        </p:txBody>
      </p:sp>
      <p:sp>
        <p:nvSpPr>
          <p:cNvPr id="38" name="TextovéPole 37"/>
          <p:cNvSpPr txBox="1"/>
          <p:nvPr/>
        </p:nvSpPr>
        <p:spPr>
          <a:xfrm>
            <a:off x="1695222" y="976880"/>
            <a:ext cx="6117716" cy="400110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endParaRPr lang="cs-CZ" sz="2000" dirty="0"/>
          </a:p>
        </p:txBody>
      </p:sp>
      <p:sp>
        <p:nvSpPr>
          <p:cNvPr id="2" name="TextovéPole 1"/>
          <p:cNvSpPr txBox="1"/>
          <p:nvPr/>
        </p:nvSpPr>
        <p:spPr>
          <a:xfrm>
            <a:off x="1670654" y="964682"/>
            <a:ext cx="6142283" cy="400110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000" dirty="0" smtClean="0"/>
              <a:t>Plzeňský kraj</a:t>
            </a:r>
            <a:endParaRPr lang="cs-CZ" sz="2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408647" y="240452"/>
            <a:ext cx="6432238" cy="461665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/>
              <a:t>Jaký kraj se skrývá pod číslem </a:t>
            </a:r>
            <a:r>
              <a:rPr lang="cs-CZ" sz="2400" b="1" dirty="0" smtClean="0"/>
              <a:t>8?</a:t>
            </a:r>
            <a:endParaRPr lang="cs-CZ" sz="2400" b="1" dirty="0"/>
          </a:p>
        </p:txBody>
      </p:sp>
      <p:sp>
        <p:nvSpPr>
          <p:cNvPr id="5" name="Obdélník 4"/>
          <p:cNvSpPr/>
          <p:nvPr/>
        </p:nvSpPr>
        <p:spPr>
          <a:xfrm>
            <a:off x="1383011" y="240452"/>
            <a:ext cx="6445209" cy="461665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algn="ctr"/>
            <a:r>
              <a:rPr lang="cs-CZ" sz="2400" b="1" dirty="0"/>
              <a:t>Jaký kraj se skrývá pod číslem </a:t>
            </a:r>
            <a:r>
              <a:rPr lang="cs-CZ" sz="2400" b="1" dirty="0" smtClean="0"/>
              <a:t>1?</a:t>
            </a:r>
            <a:endParaRPr lang="cs-CZ" sz="2400" b="1" dirty="0"/>
          </a:p>
        </p:txBody>
      </p:sp>
      <p:sp>
        <p:nvSpPr>
          <p:cNvPr id="6" name="Obdélník 5"/>
          <p:cNvSpPr/>
          <p:nvPr/>
        </p:nvSpPr>
        <p:spPr>
          <a:xfrm>
            <a:off x="1376926" y="240452"/>
            <a:ext cx="6435434" cy="461665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algn="ctr"/>
            <a:r>
              <a:rPr lang="cs-CZ" sz="2400" b="1" dirty="0"/>
              <a:t>Jaký kraj se skrývá pod číslem </a:t>
            </a:r>
            <a:r>
              <a:rPr lang="cs-CZ" sz="2400" b="1" dirty="0" smtClean="0"/>
              <a:t>14?</a:t>
            </a:r>
            <a:endParaRPr lang="cs-CZ" sz="2400" b="1" dirty="0"/>
          </a:p>
        </p:txBody>
      </p:sp>
      <p:sp>
        <p:nvSpPr>
          <p:cNvPr id="7" name="Obdélník 6"/>
          <p:cNvSpPr/>
          <p:nvPr/>
        </p:nvSpPr>
        <p:spPr>
          <a:xfrm>
            <a:off x="1376926" y="228575"/>
            <a:ext cx="6445209" cy="461665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algn="ctr"/>
            <a:r>
              <a:rPr lang="cs-CZ" sz="2400" b="1" dirty="0"/>
              <a:t>Jaký </a:t>
            </a:r>
            <a:r>
              <a:rPr lang="cs-CZ" sz="2400" b="1" dirty="0" smtClean="0"/>
              <a:t>kraj </a:t>
            </a:r>
            <a:r>
              <a:rPr lang="cs-CZ" sz="2400" b="1" dirty="0"/>
              <a:t>se skrývá pod číslem </a:t>
            </a:r>
            <a:r>
              <a:rPr lang="cs-CZ" sz="2400" b="1" dirty="0" smtClean="0"/>
              <a:t>2?</a:t>
            </a:r>
            <a:endParaRPr lang="cs-CZ" sz="2400" b="1" dirty="0"/>
          </a:p>
        </p:txBody>
      </p:sp>
      <p:sp>
        <p:nvSpPr>
          <p:cNvPr id="8" name="Obdélník 7"/>
          <p:cNvSpPr/>
          <p:nvPr/>
        </p:nvSpPr>
        <p:spPr>
          <a:xfrm>
            <a:off x="1376926" y="240452"/>
            <a:ext cx="6432238" cy="461665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algn="ctr"/>
            <a:r>
              <a:rPr lang="cs-CZ" sz="2400" b="1" dirty="0"/>
              <a:t>Jaký kraj se skrývá pod číslem </a:t>
            </a:r>
            <a:r>
              <a:rPr lang="cs-CZ" sz="2400" b="1" dirty="0" smtClean="0"/>
              <a:t>10?</a:t>
            </a:r>
            <a:endParaRPr lang="cs-CZ" sz="2400" b="1" dirty="0"/>
          </a:p>
        </p:txBody>
      </p:sp>
      <p:sp>
        <p:nvSpPr>
          <p:cNvPr id="9" name="Obdélník 8"/>
          <p:cNvSpPr/>
          <p:nvPr/>
        </p:nvSpPr>
        <p:spPr>
          <a:xfrm>
            <a:off x="1366295" y="228575"/>
            <a:ext cx="6445209" cy="461665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algn="ctr"/>
            <a:r>
              <a:rPr lang="cs-CZ" sz="2400" b="1" dirty="0"/>
              <a:t>Jaký kraj se skrývá pod číslem </a:t>
            </a:r>
            <a:r>
              <a:rPr lang="cs-CZ" sz="2400" b="1" dirty="0" smtClean="0"/>
              <a:t>9?</a:t>
            </a:r>
            <a:endParaRPr lang="cs-CZ" sz="2400" b="1" dirty="0"/>
          </a:p>
        </p:txBody>
      </p:sp>
      <p:sp>
        <p:nvSpPr>
          <p:cNvPr id="10" name="Obdélník 9"/>
          <p:cNvSpPr/>
          <p:nvPr/>
        </p:nvSpPr>
        <p:spPr>
          <a:xfrm>
            <a:off x="1392892" y="240452"/>
            <a:ext cx="6463748" cy="461665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algn="ctr"/>
            <a:r>
              <a:rPr lang="cs-CZ" sz="2400" b="1" dirty="0"/>
              <a:t>Jaký kraj se skrývá pod číslem </a:t>
            </a:r>
            <a:r>
              <a:rPr lang="cs-CZ" sz="2400" b="1" dirty="0" smtClean="0"/>
              <a:t>5?</a:t>
            </a:r>
            <a:endParaRPr lang="cs-CZ" sz="2400" b="1" dirty="0"/>
          </a:p>
        </p:txBody>
      </p:sp>
      <p:sp>
        <p:nvSpPr>
          <p:cNvPr id="12" name="Obdélník 11"/>
          <p:cNvSpPr/>
          <p:nvPr/>
        </p:nvSpPr>
        <p:spPr>
          <a:xfrm>
            <a:off x="1357799" y="242448"/>
            <a:ext cx="6451365" cy="461665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algn="ctr"/>
            <a:r>
              <a:rPr lang="cs-CZ" sz="2400" b="1" dirty="0"/>
              <a:t>Jaký kraj se skrývá pod číslem </a:t>
            </a:r>
            <a:r>
              <a:rPr lang="cs-CZ" sz="2400" b="1" dirty="0" smtClean="0"/>
              <a:t>4?</a:t>
            </a:r>
            <a:endParaRPr lang="cs-CZ" sz="2400" b="1" dirty="0"/>
          </a:p>
        </p:txBody>
      </p:sp>
      <p:sp>
        <p:nvSpPr>
          <p:cNvPr id="13" name="Obdélník 12"/>
          <p:cNvSpPr/>
          <p:nvPr/>
        </p:nvSpPr>
        <p:spPr>
          <a:xfrm>
            <a:off x="1357799" y="243170"/>
            <a:ext cx="6432615" cy="461665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algn="ctr"/>
            <a:r>
              <a:rPr lang="cs-CZ" sz="2400" b="1" dirty="0"/>
              <a:t>Jaký kraj se skrývá pod číslem </a:t>
            </a:r>
            <a:r>
              <a:rPr lang="cs-CZ" sz="2400" b="1" dirty="0" smtClean="0"/>
              <a:t>7?</a:t>
            </a:r>
            <a:endParaRPr lang="cs-CZ" sz="2400" b="1" dirty="0"/>
          </a:p>
        </p:txBody>
      </p:sp>
      <p:sp>
        <p:nvSpPr>
          <p:cNvPr id="14" name="Obdélník 13"/>
          <p:cNvSpPr/>
          <p:nvPr/>
        </p:nvSpPr>
        <p:spPr>
          <a:xfrm>
            <a:off x="1361171" y="243170"/>
            <a:ext cx="6463748" cy="461665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algn="ctr"/>
            <a:r>
              <a:rPr lang="cs-CZ" sz="2400" b="1" dirty="0"/>
              <a:t>Jaký kraj se skrývá pod číslem </a:t>
            </a:r>
            <a:r>
              <a:rPr lang="cs-CZ" sz="2400" b="1" dirty="0" smtClean="0"/>
              <a:t>12?</a:t>
            </a:r>
            <a:endParaRPr lang="cs-CZ" sz="2400" b="1" dirty="0"/>
          </a:p>
        </p:txBody>
      </p:sp>
      <p:sp>
        <p:nvSpPr>
          <p:cNvPr id="15" name="Obdélník 14"/>
          <p:cNvSpPr/>
          <p:nvPr/>
        </p:nvSpPr>
        <p:spPr>
          <a:xfrm>
            <a:off x="1376926" y="243170"/>
            <a:ext cx="6461140" cy="461665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algn="ctr"/>
            <a:r>
              <a:rPr lang="cs-CZ" sz="2400" b="1" dirty="0"/>
              <a:t>Jaký kraj se skrývá pod číslem </a:t>
            </a:r>
            <a:r>
              <a:rPr lang="cs-CZ" sz="2400" b="1" dirty="0" smtClean="0"/>
              <a:t>11?</a:t>
            </a:r>
            <a:endParaRPr lang="cs-CZ" sz="2400" b="1" dirty="0"/>
          </a:p>
        </p:txBody>
      </p:sp>
      <p:sp>
        <p:nvSpPr>
          <p:cNvPr id="18" name="Obdélník 17"/>
          <p:cNvSpPr/>
          <p:nvPr/>
        </p:nvSpPr>
        <p:spPr>
          <a:xfrm>
            <a:off x="1700455" y="976880"/>
            <a:ext cx="6086492" cy="400110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algn="ctr"/>
            <a:endParaRPr lang="cs-CZ" sz="2000" dirty="0"/>
          </a:p>
        </p:txBody>
      </p:sp>
      <p:sp>
        <p:nvSpPr>
          <p:cNvPr id="39" name="Obdélník 38"/>
          <p:cNvSpPr/>
          <p:nvPr/>
        </p:nvSpPr>
        <p:spPr>
          <a:xfrm>
            <a:off x="1674752" y="971047"/>
            <a:ext cx="6138186" cy="369332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algn="ctr"/>
            <a:r>
              <a:rPr lang="cs-CZ" dirty="0" smtClean="0"/>
              <a:t>Královehradecký kraj</a:t>
            </a:r>
            <a:endParaRPr lang="cs-CZ" dirty="0"/>
          </a:p>
        </p:txBody>
      </p:sp>
      <p:sp>
        <p:nvSpPr>
          <p:cNvPr id="40" name="Obdélník 39"/>
          <p:cNvSpPr/>
          <p:nvPr/>
        </p:nvSpPr>
        <p:spPr>
          <a:xfrm>
            <a:off x="1698509" y="964682"/>
            <a:ext cx="6092268" cy="369332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algn="ctr"/>
            <a:endParaRPr lang="cs-CZ" dirty="0"/>
          </a:p>
        </p:txBody>
      </p:sp>
      <p:sp>
        <p:nvSpPr>
          <p:cNvPr id="42" name="Obdélník 41"/>
          <p:cNvSpPr/>
          <p:nvPr/>
        </p:nvSpPr>
        <p:spPr>
          <a:xfrm>
            <a:off x="1687424" y="999087"/>
            <a:ext cx="6118342" cy="369332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algn="ctr"/>
            <a:r>
              <a:rPr lang="cs-CZ" dirty="0"/>
              <a:t>Karlovarský  kraj</a:t>
            </a:r>
          </a:p>
        </p:txBody>
      </p:sp>
      <p:sp>
        <p:nvSpPr>
          <p:cNvPr id="43" name="Obdélník 42"/>
          <p:cNvSpPr/>
          <p:nvPr/>
        </p:nvSpPr>
        <p:spPr>
          <a:xfrm>
            <a:off x="1718114" y="1015198"/>
            <a:ext cx="6094048" cy="369332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algn="ctr"/>
            <a:endParaRPr lang="cs-CZ" dirty="0"/>
          </a:p>
        </p:txBody>
      </p:sp>
      <p:sp>
        <p:nvSpPr>
          <p:cNvPr id="44" name="Obdélník 43"/>
          <p:cNvSpPr/>
          <p:nvPr/>
        </p:nvSpPr>
        <p:spPr>
          <a:xfrm>
            <a:off x="1689593" y="964156"/>
            <a:ext cx="6116218" cy="369332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algn="ctr"/>
            <a:r>
              <a:rPr lang="cs-CZ" dirty="0" smtClean="0"/>
              <a:t>Zlínský  </a:t>
            </a:r>
            <a:r>
              <a:rPr lang="cs-CZ" dirty="0"/>
              <a:t>kraj</a:t>
            </a:r>
          </a:p>
        </p:txBody>
      </p:sp>
      <p:sp>
        <p:nvSpPr>
          <p:cNvPr id="45" name="Obdélník 44"/>
          <p:cNvSpPr/>
          <p:nvPr/>
        </p:nvSpPr>
        <p:spPr>
          <a:xfrm>
            <a:off x="1697720" y="964682"/>
            <a:ext cx="6092249" cy="369332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algn="ctr"/>
            <a:endParaRPr lang="cs-CZ" dirty="0"/>
          </a:p>
        </p:txBody>
      </p:sp>
      <p:sp>
        <p:nvSpPr>
          <p:cNvPr id="46" name="Obdélník 45"/>
          <p:cNvSpPr/>
          <p:nvPr/>
        </p:nvSpPr>
        <p:spPr>
          <a:xfrm>
            <a:off x="1700455" y="971047"/>
            <a:ext cx="6107864" cy="369332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algn="ctr"/>
            <a:r>
              <a:rPr lang="cs-CZ" dirty="0" smtClean="0"/>
              <a:t>  Ústecký  kraj</a:t>
            </a:r>
            <a:endParaRPr lang="cs-CZ" dirty="0"/>
          </a:p>
        </p:txBody>
      </p:sp>
      <p:sp>
        <p:nvSpPr>
          <p:cNvPr id="47" name="Obdélník 46"/>
          <p:cNvSpPr/>
          <p:nvPr/>
        </p:nvSpPr>
        <p:spPr>
          <a:xfrm>
            <a:off x="1679626" y="976880"/>
            <a:ext cx="6085694" cy="369332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algn="ctr"/>
            <a:endParaRPr lang="cs-CZ" dirty="0"/>
          </a:p>
        </p:txBody>
      </p:sp>
      <p:sp>
        <p:nvSpPr>
          <p:cNvPr id="48" name="Obdélník 47"/>
          <p:cNvSpPr/>
          <p:nvPr/>
        </p:nvSpPr>
        <p:spPr>
          <a:xfrm>
            <a:off x="1674752" y="970530"/>
            <a:ext cx="6114438" cy="369332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algn="ctr"/>
            <a:r>
              <a:rPr lang="cs-CZ" dirty="0" smtClean="0"/>
              <a:t>  kraj  Vysočina</a:t>
            </a:r>
            <a:endParaRPr lang="cs-CZ" dirty="0"/>
          </a:p>
        </p:txBody>
      </p:sp>
      <p:sp>
        <p:nvSpPr>
          <p:cNvPr id="49" name="Obdélník 48"/>
          <p:cNvSpPr/>
          <p:nvPr/>
        </p:nvSpPr>
        <p:spPr>
          <a:xfrm>
            <a:off x="1711519" y="976880"/>
            <a:ext cx="6129366" cy="369332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algn="ctr"/>
            <a:endParaRPr lang="cs-CZ" dirty="0"/>
          </a:p>
        </p:txBody>
      </p:sp>
      <p:sp>
        <p:nvSpPr>
          <p:cNvPr id="50" name="Obdélník 49"/>
          <p:cNvSpPr/>
          <p:nvPr/>
        </p:nvSpPr>
        <p:spPr>
          <a:xfrm>
            <a:off x="1700455" y="971119"/>
            <a:ext cx="6129366" cy="369332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algn="ctr"/>
            <a:r>
              <a:rPr lang="cs-CZ" dirty="0" smtClean="0"/>
              <a:t>Pardubický  </a:t>
            </a:r>
            <a:r>
              <a:rPr lang="cs-CZ" dirty="0"/>
              <a:t>kraj</a:t>
            </a:r>
          </a:p>
        </p:txBody>
      </p:sp>
      <p:sp>
        <p:nvSpPr>
          <p:cNvPr id="51" name="Obdélník 50"/>
          <p:cNvSpPr/>
          <p:nvPr/>
        </p:nvSpPr>
        <p:spPr>
          <a:xfrm>
            <a:off x="1687424" y="971353"/>
            <a:ext cx="6114438" cy="369332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algn="ctr"/>
            <a:endParaRPr lang="cs-CZ" dirty="0"/>
          </a:p>
        </p:txBody>
      </p:sp>
      <p:sp>
        <p:nvSpPr>
          <p:cNvPr id="52" name="Obdélník 51"/>
          <p:cNvSpPr/>
          <p:nvPr/>
        </p:nvSpPr>
        <p:spPr>
          <a:xfrm>
            <a:off x="1680511" y="983698"/>
            <a:ext cx="6117847" cy="369332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algn="ctr"/>
            <a:r>
              <a:rPr lang="cs-CZ" dirty="0" smtClean="0"/>
              <a:t>Středočeský  </a:t>
            </a:r>
            <a:r>
              <a:rPr lang="cs-CZ" dirty="0"/>
              <a:t>kraj</a:t>
            </a:r>
          </a:p>
        </p:txBody>
      </p:sp>
      <p:sp>
        <p:nvSpPr>
          <p:cNvPr id="53" name="Obdélník 52"/>
          <p:cNvSpPr/>
          <p:nvPr/>
        </p:nvSpPr>
        <p:spPr>
          <a:xfrm>
            <a:off x="1674751" y="964156"/>
            <a:ext cx="6155069" cy="369332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algn="ctr"/>
            <a:endParaRPr lang="cs-CZ" dirty="0"/>
          </a:p>
        </p:txBody>
      </p:sp>
      <p:sp>
        <p:nvSpPr>
          <p:cNvPr id="54" name="Obdélník 53"/>
          <p:cNvSpPr/>
          <p:nvPr/>
        </p:nvSpPr>
        <p:spPr>
          <a:xfrm>
            <a:off x="1685942" y="949293"/>
            <a:ext cx="6170698" cy="369332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algn="ctr"/>
            <a:r>
              <a:rPr lang="cs-CZ" dirty="0" smtClean="0"/>
              <a:t>Jihočeský  kraj</a:t>
            </a:r>
            <a:endParaRPr lang="cs-CZ" dirty="0"/>
          </a:p>
        </p:txBody>
      </p:sp>
      <p:sp>
        <p:nvSpPr>
          <p:cNvPr id="55" name="Obdélník 54"/>
          <p:cNvSpPr/>
          <p:nvPr/>
        </p:nvSpPr>
        <p:spPr>
          <a:xfrm>
            <a:off x="1685942" y="964682"/>
            <a:ext cx="6170698" cy="369332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algn="ctr"/>
            <a:endParaRPr lang="cs-CZ" dirty="0"/>
          </a:p>
        </p:txBody>
      </p:sp>
      <p:sp>
        <p:nvSpPr>
          <p:cNvPr id="56" name="Obdélník 55"/>
          <p:cNvSpPr/>
          <p:nvPr/>
        </p:nvSpPr>
        <p:spPr>
          <a:xfrm>
            <a:off x="1685942" y="976880"/>
            <a:ext cx="6170698" cy="369332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algn="ctr"/>
            <a:r>
              <a:rPr lang="cs-CZ" dirty="0" smtClean="0"/>
              <a:t>Liberecký  </a:t>
            </a:r>
            <a:r>
              <a:rPr lang="cs-CZ" dirty="0"/>
              <a:t>kraj</a:t>
            </a:r>
          </a:p>
        </p:txBody>
      </p:sp>
      <p:sp>
        <p:nvSpPr>
          <p:cNvPr id="57" name="Obdélník 56"/>
          <p:cNvSpPr/>
          <p:nvPr/>
        </p:nvSpPr>
        <p:spPr>
          <a:xfrm>
            <a:off x="1673272" y="995460"/>
            <a:ext cx="6170698" cy="369332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algn="ctr"/>
            <a:endParaRPr lang="cs-CZ" dirty="0"/>
          </a:p>
        </p:txBody>
      </p:sp>
      <p:sp>
        <p:nvSpPr>
          <p:cNvPr id="58" name="Obdélník 57"/>
          <p:cNvSpPr/>
          <p:nvPr/>
        </p:nvSpPr>
        <p:spPr>
          <a:xfrm>
            <a:off x="1685942" y="976880"/>
            <a:ext cx="6170698" cy="369332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algn="ctr"/>
            <a:r>
              <a:rPr lang="cs-CZ" dirty="0" smtClean="0"/>
              <a:t>Olomoucký   kraj</a:t>
            </a:r>
            <a:endParaRPr lang="cs-CZ" dirty="0"/>
          </a:p>
        </p:txBody>
      </p:sp>
      <p:sp>
        <p:nvSpPr>
          <p:cNvPr id="59" name="Obdélník 58"/>
          <p:cNvSpPr/>
          <p:nvPr/>
        </p:nvSpPr>
        <p:spPr>
          <a:xfrm>
            <a:off x="1673320" y="976880"/>
            <a:ext cx="6183320" cy="369332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algn="ctr"/>
            <a:endParaRPr lang="cs-CZ" dirty="0"/>
          </a:p>
        </p:txBody>
      </p:sp>
      <p:sp>
        <p:nvSpPr>
          <p:cNvPr id="60" name="Obdélník 59"/>
          <p:cNvSpPr/>
          <p:nvPr/>
        </p:nvSpPr>
        <p:spPr>
          <a:xfrm>
            <a:off x="1685942" y="964682"/>
            <a:ext cx="6170698" cy="369332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algn="ctr"/>
            <a:r>
              <a:rPr lang="cs-CZ" dirty="0" smtClean="0"/>
              <a:t>Jihomoravský  </a:t>
            </a:r>
            <a:r>
              <a:rPr lang="cs-CZ" dirty="0"/>
              <a:t>kraj</a:t>
            </a:r>
          </a:p>
        </p:txBody>
      </p:sp>
      <p:sp>
        <p:nvSpPr>
          <p:cNvPr id="41" name="Obdélník 40"/>
          <p:cNvSpPr/>
          <p:nvPr/>
        </p:nvSpPr>
        <p:spPr>
          <a:xfrm>
            <a:off x="8043201" y="5949280"/>
            <a:ext cx="69044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Obr.2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091565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1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5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3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7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91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2" fill="hold">
                      <p:stCondLst>
                        <p:cond delay="indefinite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6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5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6" fill="hold">
                      <p:stCondLst>
                        <p:cond delay="indefinite"/>
                      </p:stCondLst>
                      <p:childTnLst>
                        <p:par>
                          <p:cTn id="107" fill="hold">
                            <p:stCondLst>
                              <p:cond delay="0"/>
                            </p:stCondLst>
                            <p:childTnLst>
                              <p:par>
                                <p:cTn id="10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0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1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19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0" fill="hold">
                      <p:stCondLst>
                        <p:cond delay="indefinite"/>
                      </p:stCondLst>
                      <p:childTnLst>
                        <p:par>
                          <p:cTn id="121" fill="hold">
                            <p:stCondLst>
                              <p:cond delay="0"/>
                            </p:stCondLst>
                            <p:childTnLst>
                              <p:par>
                                <p:cTn id="12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4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3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4" fill="hold">
                      <p:stCondLst>
                        <p:cond delay="indefinite"/>
                      </p:stCondLst>
                      <p:childTnLst>
                        <p:par>
                          <p:cTn id="135" fill="hold">
                            <p:stCondLst>
                              <p:cond delay="0"/>
                            </p:stCondLst>
                            <p:childTnLst>
                              <p:par>
                                <p:cTn id="13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8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9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0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3" fill="hold">
                      <p:stCondLst>
                        <p:cond delay="indefinite"/>
                      </p:stCondLst>
                      <p:childTnLst>
                        <p:par>
                          <p:cTn id="144" fill="hold">
                            <p:stCondLst>
                              <p:cond delay="0"/>
                            </p:stCondLst>
                            <p:childTnLst>
                              <p:par>
                                <p:cTn id="14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7" dur="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8" fill="hold">
                      <p:stCondLst>
                        <p:cond delay="indefinite"/>
                      </p:stCondLst>
                      <p:childTnLst>
                        <p:par>
                          <p:cTn id="149" fill="hold">
                            <p:stCondLst>
                              <p:cond delay="0"/>
                            </p:stCondLst>
                            <p:childTnLst>
                              <p:par>
                                <p:cTn id="15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2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3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4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7" fill="hold">
                      <p:stCondLst>
                        <p:cond delay="indefinite"/>
                      </p:stCondLst>
                      <p:childTnLst>
                        <p:par>
                          <p:cTn id="158" fill="hold">
                            <p:stCondLst>
                              <p:cond delay="0"/>
                            </p:stCondLst>
                            <p:childTnLst>
                              <p:par>
                                <p:cTn id="159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61" dur="5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2" fill="hold">
                      <p:stCondLst>
                        <p:cond delay="indefinite"/>
                      </p:stCondLst>
                      <p:childTnLst>
                        <p:par>
                          <p:cTn id="163" fill="hold">
                            <p:stCondLst>
                              <p:cond delay="0"/>
                            </p:stCondLst>
                            <p:childTnLst>
                              <p:par>
                                <p:cTn id="16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6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7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8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1" fill="hold">
                      <p:stCondLst>
                        <p:cond delay="indefinite"/>
                      </p:stCondLst>
                      <p:childTnLst>
                        <p:par>
                          <p:cTn id="172" fill="hold">
                            <p:stCondLst>
                              <p:cond delay="0"/>
                            </p:stCondLst>
                            <p:childTnLst>
                              <p:par>
                                <p:cTn id="173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5" dur="5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6" fill="hold">
                      <p:stCondLst>
                        <p:cond delay="indefinite"/>
                      </p:stCondLst>
                      <p:childTnLst>
                        <p:par>
                          <p:cTn id="177" fill="hold">
                            <p:stCondLst>
                              <p:cond delay="0"/>
                            </p:stCondLst>
                            <p:childTnLst>
                              <p:par>
                                <p:cTn id="17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0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1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2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5" fill="hold">
                      <p:stCondLst>
                        <p:cond delay="indefinite"/>
                      </p:stCondLst>
                      <p:childTnLst>
                        <p:par>
                          <p:cTn id="186" fill="hold">
                            <p:stCondLst>
                              <p:cond delay="0"/>
                            </p:stCondLst>
                            <p:childTnLst>
                              <p:par>
                                <p:cTn id="18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89" dur="5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4" grpId="0" animBg="1"/>
      <p:bldP spid="11" grpId="0" animBg="1"/>
      <p:bldP spid="35" grpId="0" animBg="1"/>
      <p:bldP spid="36" grpId="0" animBg="1"/>
      <p:bldP spid="37" grpId="0" animBg="1"/>
      <p:bldP spid="38" grpId="0" animBg="1"/>
      <p:bldP spid="2" grpId="0" animBg="1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2" grpId="0" animBg="1"/>
      <p:bldP spid="13" grpId="0" animBg="1"/>
      <p:bldP spid="14" grpId="0" animBg="1"/>
      <p:bldP spid="15" grpId="0" animBg="1"/>
      <p:bldP spid="18" grpId="0" animBg="1"/>
      <p:bldP spid="39" grpId="0" animBg="1"/>
      <p:bldP spid="40" grpId="0" animBg="1"/>
      <p:bldP spid="42" grpId="0" animBg="1"/>
      <p:bldP spid="43" grpId="0" animBg="1"/>
      <p:bldP spid="44" grpId="0" animBg="1"/>
      <p:bldP spid="45" grpId="0" animBg="1"/>
      <p:bldP spid="46" grpId="0" animBg="1"/>
      <p:bldP spid="47" grpId="0" animBg="1"/>
      <p:bldP spid="48" grpId="0" animBg="1"/>
      <p:bldP spid="49" grpId="0" animBg="1"/>
      <p:bldP spid="50" grpId="0" animBg="1"/>
      <p:bldP spid="51" grpId="0" animBg="1"/>
      <p:bldP spid="52" grpId="0" animBg="1"/>
      <p:bldP spid="53" grpId="0" animBg="1"/>
      <p:bldP spid="54" grpId="0" animBg="1"/>
      <p:bldP spid="55" grpId="0" animBg="1"/>
      <p:bldP spid="56" grpId="0" animBg="1"/>
      <p:bldP spid="57" grpId="0" animBg="1"/>
      <p:bldP spid="58" grpId="0" animBg="1"/>
      <p:bldP spid="59" grpId="0" animBg="1"/>
      <p:bldP spid="60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C:\Users\hotový projekt-kraje\obrázky\housenka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6096" y="2467221"/>
            <a:ext cx="3600450" cy="36004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Zaoblený obdélníkový popisek 5"/>
          <p:cNvSpPr/>
          <p:nvPr/>
        </p:nvSpPr>
        <p:spPr>
          <a:xfrm>
            <a:off x="467544" y="1340768"/>
            <a:ext cx="3384376" cy="2808312"/>
          </a:xfrm>
          <a:prstGeom prst="wedgeRoundRectCallout">
            <a:avLst>
              <a:gd name="adj1" fmla="val 104364"/>
              <a:gd name="adj2" fmla="val 34094"/>
              <a:gd name="adj3" fmla="val 1666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/>
              <a:t>Výborně, jste opravdu dobří, </a:t>
            </a:r>
            <a:endParaRPr lang="cs-CZ" sz="2800" dirty="0" smtClean="0"/>
          </a:p>
          <a:p>
            <a:pPr algn="ctr"/>
            <a:r>
              <a:rPr lang="cs-CZ" sz="2800" dirty="0" smtClean="0"/>
              <a:t>a </a:t>
            </a:r>
            <a:r>
              <a:rPr lang="cs-CZ" sz="2800" dirty="0"/>
              <a:t>proto si teď zatleskáme.</a:t>
            </a:r>
          </a:p>
        </p:txBody>
      </p:sp>
      <p:sp>
        <p:nvSpPr>
          <p:cNvPr id="7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899592" y="6356350"/>
            <a:ext cx="6840760" cy="365125"/>
          </a:xfrm>
        </p:spPr>
        <p:txBody>
          <a:bodyPr/>
          <a:lstStyle/>
          <a:p>
            <a:r>
              <a:rPr lang="cs-CZ" dirty="0" smtClean="0"/>
              <a:t>Autorem materiálu a všech jeho částí, není-li uvedeno jinak, je Mgr. Gabriela Divišová</a:t>
            </a:r>
            <a:endParaRPr lang="cs-CZ" dirty="0"/>
          </a:p>
        </p:txBody>
      </p:sp>
      <p:sp>
        <p:nvSpPr>
          <p:cNvPr id="2" name="Obdélník 1"/>
          <p:cNvSpPr/>
          <p:nvPr/>
        </p:nvSpPr>
        <p:spPr>
          <a:xfrm>
            <a:off x="8346101" y="5698339"/>
            <a:ext cx="69044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Obr.1</a:t>
            </a:r>
          </a:p>
        </p:txBody>
      </p:sp>
    </p:spTree>
    <p:extLst>
      <p:ext uri="{BB962C8B-B14F-4D97-AF65-F5344CB8AC3E}">
        <p14:creationId xmlns:p14="http://schemas.microsoft.com/office/powerpoint/2010/main" val="14199990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19256" cy="850106"/>
          </a:xfr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3200" dirty="0"/>
              <a:t>Spoj stejnou barvou věci, které k sobě patří</a:t>
            </a:r>
            <a:r>
              <a:rPr lang="cs-CZ" sz="3200" dirty="0" smtClean="0"/>
              <a:t>.</a:t>
            </a:r>
            <a:endParaRPr lang="cs-CZ" sz="3200" dirty="0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1249894" y="6457899"/>
            <a:ext cx="6827766" cy="365125"/>
          </a:xfrm>
        </p:spPr>
        <p:txBody>
          <a:bodyPr/>
          <a:lstStyle/>
          <a:p>
            <a:r>
              <a:rPr lang="cs-CZ" dirty="0" smtClean="0"/>
              <a:t>Autorem materiálu a všech jeho částí, není-li uvedeno jinak, je Mgr. Gabriela Divišová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971600" y="2060848"/>
            <a:ext cx="146392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Jihočeský kraj</a:t>
            </a:r>
          </a:p>
        </p:txBody>
      </p:sp>
      <p:sp>
        <p:nvSpPr>
          <p:cNvPr id="4" name="Obdélník 3"/>
          <p:cNvSpPr/>
          <p:nvPr/>
        </p:nvSpPr>
        <p:spPr>
          <a:xfrm>
            <a:off x="1835696" y="3243192"/>
            <a:ext cx="146892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Liberecký kraj</a:t>
            </a:r>
          </a:p>
        </p:txBody>
      </p:sp>
      <p:sp>
        <p:nvSpPr>
          <p:cNvPr id="5" name="Obdélník 4"/>
          <p:cNvSpPr/>
          <p:nvPr/>
        </p:nvSpPr>
        <p:spPr>
          <a:xfrm>
            <a:off x="3707904" y="2270130"/>
            <a:ext cx="121546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Zlínský kraj</a:t>
            </a:r>
          </a:p>
        </p:txBody>
      </p:sp>
      <p:sp>
        <p:nvSpPr>
          <p:cNvPr id="6" name="Obdélník 5"/>
          <p:cNvSpPr/>
          <p:nvPr/>
        </p:nvSpPr>
        <p:spPr>
          <a:xfrm>
            <a:off x="7380312" y="5085184"/>
            <a:ext cx="164346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Olomoucký kraj</a:t>
            </a:r>
          </a:p>
        </p:txBody>
      </p:sp>
      <p:sp>
        <p:nvSpPr>
          <p:cNvPr id="7" name="Obdélník 6"/>
          <p:cNvSpPr/>
          <p:nvPr/>
        </p:nvSpPr>
        <p:spPr>
          <a:xfrm>
            <a:off x="1532697" y="4437112"/>
            <a:ext cx="103746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Olomouc</a:t>
            </a:r>
          </a:p>
        </p:txBody>
      </p:sp>
      <p:sp>
        <p:nvSpPr>
          <p:cNvPr id="8" name="Obdélník 7"/>
          <p:cNvSpPr/>
          <p:nvPr/>
        </p:nvSpPr>
        <p:spPr>
          <a:xfrm>
            <a:off x="5940152" y="2639462"/>
            <a:ext cx="213750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Moravskoslezský kraj</a:t>
            </a:r>
          </a:p>
        </p:txBody>
      </p:sp>
      <p:sp>
        <p:nvSpPr>
          <p:cNvPr id="9" name="Obdélník 8"/>
          <p:cNvSpPr/>
          <p:nvPr/>
        </p:nvSpPr>
        <p:spPr>
          <a:xfrm>
            <a:off x="2215188" y="5733256"/>
            <a:ext cx="149271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0" lvl="6"/>
            <a:r>
              <a:rPr lang="cs-CZ" dirty="0" smtClean="0"/>
              <a:t>Jablonec n. N.</a:t>
            </a:r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4315634" y="5268708"/>
            <a:ext cx="180805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České Budějovice</a:t>
            </a:r>
          </a:p>
        </p:txBody>
      </p:sp>
      <p:sp>
        <p:nvSpPr>
          <p:cNvPr id="11" name="Obdélník 10"/>
          <p:cNvSpPr/>
          <p:nvPr/>
        </p:nvSpPr>
        <p:spPr>
          <a:xfrm>
            <a:off x="4572000" y="4252446"/>
            <a:ext cx="51969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Zlín</a:t>
            </a:r>
          </a:p>
        </p:txBody>
      </p:sp>
      <p:sp>
        <p:nvSpPr>
          <p:cNvPr id="12" name="Obdélník 11"/>
          <p:cNvSpPr/>
          <p:nvPr/>
        </p:nvSpPr>
        <p:spPr>
          <a:xfrm>
            <a:off x="6473976" y="4129890"/>
            <a:ext cx="89466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Ostrava</a:t>
            </a:r>
          </a:p>
        </p:txBody>
      </p:sp>
      <p:sp>
        <p:nvSpPr>
          <p:cNvPr id="13" name="Obdélník 12"/>
          <p:cNvSpPr/>
          <p:nvPr/>
        </p:nvSpPr>
        <p:spPr>
          <a:xfrm>
            <a:off x="539232" y="5269850"/>
            <a:ext cx="113152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obuv Baťa</a:t>
            </a:r>
          </a:p>
        </p:txBody>
      </p:sp>
      <p:sp>
        <p:nvSpPr>
          <p:cNvPr id="14" name="Obdélník 13"/>
          <p:cNvSpPr/>
          <p:nvPr/>
        </p:nvSpPr>
        <p:spPr>
          <a:xfrm>
            <a:off x="5091694" y="1715145"/>
            <a:ext cx="156592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Skleněné </a:t>
            </a:r>
            <a:r>
              <a:rPr lang="cs-CZ" dirty="0"/>
              <a:t>oči</a:t>
            </a:r>
          </a:p>
        </p:txBody>
      </p:sp>
      <p:sp>
        <p:nvSpPr>
          <p:cNvPr id="15" name="Obdélník 14"/>
          <p:cNvSpPr/>
          <p:nvPr/>
        </p:nvSpPr>
        <p:spPr>
          <a:xfrm>
            <a:off x="448360" y="2811383"/>
            <a:ext cx="160306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Olma mlékárny</a:t>
            </a:r>
          </a:p>
        </p:txBody>
      </p:sp>
      <p:sp>
        <p:nvSpPr>
          <p:cNvPr id="16" name="Obdélník 15"/>
          <p:cNvSpPr/>
          <p:nvPr/>
        </p:nvSpPr>
        <p:spPr>
          <a:xfrm>
            <a:off x="5562902" y="6088567"/>
            <a:ext cx="192559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těžba černého uhlí</a:t>
            </a:r>
          </a:p>
        </p:txBody>
      </p:sp>
      <p:sp>
        <p:nvSpPr>
          <p:cNvPr id="17" name="Obdélník 16"/>
          <p:cNvSpPr/>
          <p:nvPr/>
        </p:nvSpPr>
        <p:spPr>
          <a:xfrm>
            <a:off x="3745491" y="3244334"/>
            <a:ext cx="191937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tužky </a:t>
            </a:r>
            <a:r>
              <a:rPr lang="cs-CZ" dirty="0" smtClean="0"/>
              <a:t>KOH-I-NOOR</a:t>
            </a:r>
            <a:endParaRPr lang="cs-CZ" dirty="0"/>
          </a:p>
        </p:txBody>
      </p:sp>
      <p:sp>
        <p:nvSpPr>
          <p:cNvPr id="19" name="Volný tvar 18"/>
          <p:cNvSpPr/>
          <p:nvPr/>
        </p:nvSpPr>
        <p:spPr>
          <a:xfrm>
            <a:off x="2343955" y="2279561"/>
            <a:ext cx="1481070" cy="1146219"/>
          </a:xfrm>
          <a:custGeom>
            <a:avLst/>
            <a:gdLst>
              <a:gd name="connsiteX0" fmla="*/ 0 w 1481070"/>
              <a:gd name="connsiteY0" fmla="*/ 0 h 1146219"/>
              <a:gd name="connsiteX1" fmla="*/ 515155 w 1481070"/>
              <a:gd name="connsiteY1" fmla="*/ 566670 h 1146219"/>
              <a:gd name="connsiteX2" fmla="*/ 1481070 w 1481070"/>
              <a:gd name="connsiteY2" fmla="*/ 1146219 h 11462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81070" h="1146219">
                <a:moveTo>
                  <a:pt x="0" y="0"/>
                </a:moveTo>
                <a:cubicBezTo>
                  <a:pt x="134155" y="187817"/>
                  <a:pt x="268310" y="375634"/>
                  <a:pt x="515155" y="566670"/>
                </a:cubicBezTo>
                <a:cubicBezTo>
                  <a:pt x="762000" y="757706"/>
                  <a:pt x="1121535" y="951962"/>
                  <a:pt x="1481070" y="1146219"/>
                </a:cubicBezTo>
              </a:path>
            </a:pathLst>
          </a:custGeom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Volný tvar 22"/>
          <p:cNvSpPr/>
          <p:nvPr/>
        </p:nvSpPr>
        <p:spPr>
          <a:xfrm>
            <a:off x="3903226" y="3580327"/>
            <a:ext cx="758926" cy="1751527"/>
          </a:xfrm>
          <a:custGeom>
            <a:avLst/>
            <a:gdLst>
              <a:gd name="connsiteX0" fmla="*/ 243771 w 758926"/>
              <a:gd name="connsiteY0" fmla="*/ 0 h 1751527"/>
              <a:gd name="connsiteX1" fmla="*/ 24830 w 758926"/>
              <a:gd name="connsiteY1" fmla="*/ 914400 h 1751527"/>
              <a:gd name="connsiteX2" fmla="*/ 758926 w 758926"/>
              <a:gd name="connsiteY2" fmla="*/ 1751527 h 17515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758926" h="1751527">
                <a:moveTo>
                  <a:pt x="243771" y="0"/>
                </a:moveTo>
                <a:cubicBezTo>
                  <a:pt x="91371" y="311239"/>
                  <a:pt x="-61029" y="622479"/>
                  <a:pt x="24830" y="914400"/>
                </a:cubicBezTo>
                <a:cubicBezTo>
                  <a:pt x="110689" y="1206321"/>
                  <a:pt x="434807" y="1478924"/>
                  <a:pt x="758926" y="1751527"/>
                </a:cubicBezTo>
              </a:path>
            </a:pathLst>
          </a:custGeom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5" name="Přímá spojnice 24"/>
          <p:cNvCxnSpPr>
            <a:stCxn id="13" idx="3"/>
            <a:endCxn id="11" idx="1"/>
          </p:cNvCxnSpPr>
          <p:nvPr/>
        </p:nvCxnSpPr>
        <p:spPr>
          <a:xfrm flipV="1">
            <a:off x="1670760" y="4437112"/>
            <a:ext cx="2901240" cy="1017404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sp>
        <p:nvSpPr>
          <p:cNvPr id="26" name="Volný tvar 25"/>
          <p:cNvSpPr/>
          <p:nvPr/>
        </p:nvSpPr>
        <p:spPr>
          <a:xfrm>
            <a:off x="4662152" y="2639462"/>
            <a:ext cx="1278000" cy="1739355"/>
          </a:xfrm>
          <a:custGeom>
            <a:avLst/>
            <a:gdLst>
              <a:gd name="connsiteX0" fmla="*/ 213701 w 961106"/>
              <a:gd name="connsiteY0" fmla="*/ 1994665 h 1994665"/>
              <a:gd name="connsiteX1" fmla="*/ 960676 w 961106"/>
              <a:gd name="connsiteY1" fmla="*/ 1260569 h 1994665"/>
              <a:gd name="connsiteX2" fmla="*/ 123549 w 961106"/>
              <a:gd name="connsiteY2" fmla="*/ 152986 h 1994665"/>
              <a:gd name="connsiteX3" fmla="*/ 20518 w 961106"/>
              <a:gd name="connsiteY3" fmla="*/ 37076 h 199466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61106" h="1994665">
                <a:moveTo>
                  <a:pt x="213701" y="1994665"/>
                </a:moveTo>
                <a:cubicBezTo>
                  <a:pt x="594701" y="1781090"/>
                  <a:pt x="975701" y="1567516"/>
                  <a:pt x="960676" y="1260569"/>
                </a:cubicBezTo>
                <a:cubicBezTo>
                  <a:pt x="945651" y="953622"/>
                  <a:pt x="280242" y="356901"/>
                  <a:pt x="123549" y="152986"/>
                </a:cubicBezTo>
                <a:cubicBezTo>
                  <a:pt x="-33144" y="-50930"/>
                  <a:pt x="-6313" y="-6927"/>
                  <a:pt x="20518" y="37076"/>
                </a:cubicBezTo>
              </a:path>
            </a:pathLst>
          </a:cu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Volný tvar 26"/>
          <p:cNvSpPr/>
          <p:nvPr/>
        </p:nvSpPr>
        <p:spPr>
          <a:xfrm>
            <a:off x="2520140" y="1918952"/>
            <a:ext cx="2605652" cy="1443671"/>
          </a:xfrm>
          <a:custGeom>
            <a:avLst/>
            <a:gdLst>
              <a:gd name="connsiteX0" fmla="*/ 2605652 w 2605652"/>
              <a:gd name="connsiteY0" fmla="*/ 0 h 1443671"/>
              <a:gd name="connsiteX1" fmla="*/ 557911 w 2605652"/>
              <a:gd name="connsiteY1" fmla="*/ 502276 h 1443671"/>
              <a:gd name="connsiteX2" fmla="*/ 42756 w 2605652"/>
              <a:gd name="connsiteY2" fmla="*/ 1365161 h 1443671"/>
              <a:gd name="connsiteX3" fmla="*/ 29877 w 2605652"/>
              <a:gd name="connsiteY3" fmla="*/ 1403797 h 1443671"/>
              <a:gd name="connsiteX4" fmla="*/ 29877 w 2605652"/>
              <a:gd name="connsiteY4" fmla="*/ 1403797 h 144367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605652" h="1443671">
                <a:moveTo>
                  <a:pt x="2605652" y="0"/>
                </a:moveTo>
                <a:cubicBezTo>
                  <a:pt x="1795356" y="137374"/>
                  <a:pt x="985060" y="274749"/>
                  <a:pt x="557911" y="502276"/>
                </a:cubicBezTo>
                <a:cubicBezTo>
                  <a:pt x="130762" y="729803"/>
                  <a:pt x="130762" y="1214908"/>
                  <a:pt x="42756" y="1365161"/>
                </a:cubicBezTo>
                <a:cubicBezTo>
                  <a:pt x="-45250" y="1515414"/>
                  <a:pt x="29877" y="1403797"/>
                  <a:pt x="29877" y="1403797"/>
                </a:cubicBezTo>
                <a:lnTo>
                  <a:pt x="29877" y="1403797"/>
                </a:lnTo>
              </a:path>
            </a:pathLst>
          </a:custGeom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9" name="Přímá spojnice 28"/>
          <p:cNvCxnSpPr>
            <a:endCxn id="9" idx="0"/>
          </p:cNvCxnSpPr>
          <p:nvPr/>
        </p:nvCxnSpPr>
        <p:spPr>
          <a:xfrm>
            <a:off x="2435527" y="3613666"/>
            <a:ext cx="526019" cy="2119590"/>
          </a:xfrm>
          <a:prstGeom prst="line">
            <a:avLst/>
          </a:prstGeom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33" name="Přímá spojnice 32"/>
          <p:cNvCxnSpPr>
            <a:stCxn id="7" idx="0"/>
            <a:endCxn id="15" idx="2"/>
          </p:cNvCxnSpPr>
          <p:nvPr/>
        </p:nvCxnSpPr>
        <p:spPr>
          <a:xfrm flipH="1" flipV="1">
            <a:off x="1249894" y="3180715"/>
            <a:ext cx="801535" cy="1256397"/>
          </a:xfrm>
          <a:prstGeom prst="line">
            <a:avLst/>
          </a:prstGeom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sp>
        <p:nvSpPr>
          <p:cNvPr id="36" name="Volný tvar 35"/>
          <p:cNvSpPr/>
          <p:nvPr/>
        </p:nvSpPr>
        <p:spPr>
          <a:xfrm>
            <a:off x="2073499" y="4816699"/>
            <a:ext cx="5383369" cy="1096586"/>
          </a:xfrm>
          <a:custGeom>
            <a:avLst/>
            <a:gdLst>
              <a:gd name="connsiteX0" fmla="*/ 0 w 5383369"/>
              <a:gd name="connsiteY0" fmla="*/ 0 h 1096586"/>
              <a:gd name="connsiteX1" fmla="*/ 2459864 w 5383369"/>
              <a:gd name="connsiteY1" fmla="*/ 1081825 h 1096586"/>
              <a:gd name="connsiteX2" fmla="*/ 5383369 w 5383369"/>
              <a:gd name="connsiteY2" fmla="*/ 528033 h 109658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5383369" h="1096586">
                <a:moveTo>
                  <a:pt x="0" y="0"/>
                </a:moveTo>
                <a:cubicBezTo>
                  <a:pt x="781318" y="496910"/>
                  <a:pt x="1562636" y="993820"/>
                  <a:pt x="2459864" y="1081825"/>
                </a:cubicBezTo>
                <a:cubicBezTo>
                  <a:pt x="3357092" y="1169831"/>
                  <a:pt x="4370230" y="848932"/>
                  <a:pt x="5383369" y="528033"/>
                </a:cubicBezTo>
              </a:path>
            </a:pathLst>
          </a:custGeom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38" name="Přímá spojnice 37"/>
          <p:cNvCxnSpPr>
            <a:stCxn id="8" idx="2"/>
            <a:endCxn id="12" idx="0"/>
          </p:cNvCxnSpPr>
          <p:nvPr/>
        </p:nvCxnSpPr>
        <p:spPr>
          <a:xfrm flipH="1">
            <a:off x="6921311" y="3008794"/>
            <a:ext cx="87595" cy="1121096"/>
          </a:xfrm>
          <a:prstGeom prst="line">
            <a:avLst/>
          </a:prstGeom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40" name="Přímá spojnice 39"/>
          <p:cNvCxnSpPr>
            <a:stCxn id="12" idx="2"/>
            <a:endCxn id="16" idx="0"/>
          </p:cNvCxnSpPr>
          <p:nvPr/>
        </p:nvCxnSpPr>
        <p:spPr>
          <a:xfrm flipH="1">
            <a:off x="6525698" y="4499222"/>
            <a:ext cx="395613" cy="1589345"/>
          </a:xfrm>
          <a:prstGeom prst="line">
            <a:avLst/>
          </a:prstGeom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544204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4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9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" grpId="0" animBg="1"/>
      <p:bldP spid="23" grpId="0" animBg="1"/>
      <p:bldP spid="26" grpId="0" animBg="1"/>
      <p:bldP spid="27" grpId="0" animBg="1"/>
      <p:bldP spid="36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1187624" y="6356350"/>
            <a:ext cx="6408712" cy="365125"/>
          </a:xfrm>
        </p:spPr>
        <p:txBody>
          <a:bodyPr/>
          <a:lstStyle/>
          <a:p>
            <a:r>
              <a:rPr lang="cs-CZ" dirty="0" smtClean="0"/>
              <a:t>Autorem materiálu a všech jeho částí, není-li uvedeno jinak, je Mgr. Gabriela Divišová</a:t>
            </a:r>
            <a:endParaRPr lang="cs-CZ" dirty="0"/>
          </a:p>
        </p:txBody>
      </p:sp>
      <p:pic>
        <p:nvPicPr>
          <p:cNvPr id="4098" name="Picture 2" descr="C:\Users\hotový projekt-kraje\obrázky\housenka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2564904"/>
            <a:ext cx="3600450" cy="36004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Zaoblený obdélníkový popisek 1"/>
          <p:cNvSpPr/>
          <p:nvPr/>
        </p:nvSpPr>
        <p:spPr>
          <a:xfrm>
            <a:off x="1475656" y="1772816"/>
            <a:ext cx="3168352" cy="2088232"/>
          </a:xfrm>
          <a:prstGeom prst="wedgeRoundRectCallout">
            <a:avLst>
              <a:gd name="adj1" fmla="val 69407"/>
              <a:gd name="adj2" fmla="val 34130"/>
              <a:gd name="adj3" fmla="val 1666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Velká pochvala!</a:t>
            </a:r>
          </a:p>
          <a:p>
            <a:pPr algn="ctr"/>
            <a:r>
              <a:rPr lang="cs-CZ" sz="2800" dirty="0" smtClean="0"/>
              <a:t>Hurá!!!</a:t>
            </a:r>
            <a:endParaRPr lang="cs-CZ" sz="2800" dirty="0"/>
          </a:p>
        </p:txBody>
      </p:sp>
      <p:sp>
        <p:nvSpPr>
          <p:cNvPr id="5" name="Obdélník 4"/>
          <p:cNvSpPr/>
          <p:nvPr/>
        </p:nvSpPr>
        <p:spPr>
          <a:xfrm>
            <a:off x="8346101" y="5698339"/>
            <a:ext cx="69044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Obr.1</a:t>
            </a:r>
          </a:p>
        </p:txBody>
      </p:sp>
    </p:spTree>
    <p:extLst>
      <p:ext uri="{BB962C8B-B14F-4D97-AF65-F5344CB8AC3E}">
        <p14:creationId xmlns:p14="http://schemas.microsoft.com/office/powerpoint/2010/main" val="2614955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332656"/>
            <a:ext cx="8568952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200" b="1" dirty="0" smtClean="0">
                <a:solidFill>
                  <a:srgbClr val="7030A0"/>
                </a:solidFill>
              </a:rPr>
              <a:t>Zakroužkuj stejnou barvou názvy, které k sobě patří.</a:t>
            </a:r>
            <a:endParaRPr lang="cs-CZ" sz="2200" b="1" dirty="0">
              <a:solidFill>
                <a:srgbClr val="7030A0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1487039" y="332656"/>
            <a:ext cx="6048672" cy="430887"/>
          </a:xfrm>
          <a:prstGeom prst="rect">
            <a:avLst/>
          </a:prstGeom>
          <a:solidFill>
            <a:srgbClr val="FFFF00">
              <a:alpha val="49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107504" y="908720"/>
            <a:ext cx="8928992" cy="59093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 smtClean="0"/>
          </a:p>
          <a:p>
            <a:r>
              <a:rPr lang="cs-CZ" dirty="0" smtClean="0"/>
              <a:t>Liberecký kraj</a:t>
            </a:r>
          </a:p>
          <a:p>
            <a:r>
              <a:rPr lang="cs-CZ" dirty="0"/>
              <a:t>	</a:t>
            </a:r>
            <a:r>
              <a:rPr lang="cs-CZ" dirty="0" smtClean="0"/>
              <a:t>				Olomoucký kraj</a:t>
            </a:r>
          </a:p>
          <a:p>
            <a:endParaRPr lang="cs-CZ" dirty="0"/>
          </a:p>
          <a:p>
            <a:r>
              <a:rPr lang="cs-CZ" dirty="0" smtClean="0"/>
              <a:t>		Ústecký kraj				Pardubický kraj</a:t>
            </a:r>
          </a:p>
          <a:p>
            <a:endParaRPr lang="cs-CZ" dirty="0"/>
          </a:p>
          <a:p>
            <a:r>
              <a:rPr lang="cs-CZ" dirty="0" smtClean="0"/>
              <a:t>	Plzeňský kraj		</a:t>
            </a:r>
          </a:p>
          <a:p>
            <a:r>
              <a:rPr lang="cs-CZ" dirty="0"/>
              <a:t>	</a:t>
            </a:r>
            <a:r>
              <a:rPr lang="cs-CZ" dirty="0" smtClean="0"/>
              <a:t>				kraj Vysočina</a:t>
            </a:r>
          </a:p>
          <a:p>
            <a:endParaRPr lang="cs-CZ" dirty="0"/>
          </a:p>
          <a:p>
            <a:r>
              <a:rPr lang="cs-CZ" dirty="0" smtClean="0"/>
              <a:t>		hrad Bezděz</a:t>
            </a:r>
          </a:p>
          <a:p>
            <a:r>
              <a:rPr lang="cs-CZ" dirty="0"/>
              <a:t>	</a:t>
            </a:r>
            <a:r>
              <a:rPr lang="cs-CZ" dirty="0" smtClean="0"/>
              <a:t>					hrad Bouzov</a:t>
            </a:r>
          </a:p>
          <a:p>
            <a:r>
              <a:rPr lang="cs-CZ" dirty="0"/>
              <a:t>	</a:t>
            </a:r>
            <a:r>
              <a:rPr lang="cs-CZ" dirty="0" smtClean="0"/>
              <a:t>hrad </a:t>
            </a:r>
            <a:r>
              <a:rPr lang="cs-CZ" dirty="0" err="1" smtClean="0"/>
              <a:t>Střekov</a:t>
            </a:r>
            <a:endParaRPr lang="cs-CZ" dirty="0" smtClean="0"/>
          </a:p>
          <a:p>
            <a:endParaRPr lang="cs-CZ" dirty="0"/>
          </a:p>
          <a:p>
            <a:r>
              <a:rPr lang="cs-CZ" dirty="0" smtClean="0"/>
              <a:t>			</a:t>
            </a:r>
          </a:p>
          <a:p>
            <a:r>
              <a:rPr lang="cs-CZ" dirty="0"/>
              <a:t>	</a:t>
            </a:r>
            <a:r>
              <a:rPr lang="cs-CZ" dirty="0" smtClean="0"/>
              <a:t>			hrad Pecka</a:t>
            </a:r>
          </a:p>
          <a:p>
            <a:endParaRPr lang="cs-CZ" dirty="0"/>
          </a:p>
          <a:p>
            <a:r>
              <a:rPr lang="cs-CZ" dirty="0" smtClean="0"/>
              <a:t>			</a:t>
            </a:r>
          </a:p>
          <a:p>
            <a:r>
              <a:rPr lang="cs-CZ" dirty="0"/>
              <a:t>	</a:t>
            </a:r>
            <a:r>
              <a:rPr lang="cs-CZ" dirty="0" smtClean="0"/>
              <a:t>						hrad </a:t>
            </a:r>
            <a:r>
              <a:rPr lang="cs-CZ" dirty="0" err="1" smtClean="0"/>
              <a:t>Kašperk</a:t>
            </a:r>
            <a:endParaRPr lang="cs-CZ" dirty="0" smtClean="0"/>
          </a:p>
          <a:p>
            <a:r>
              <a:rPr lang="cs-CZ" dirty="0"/>
              <a:t>	</a:t>
            </a:r>
            <a:r>
              <a:rPr lang="cs-CZ" dirty="0" smtClean="0"/>
              <a:t>hrad Kámen</a:t>
            </a:r>
          </a:p>
          <a:p>
            <a:r>
              <a:rPr lang="cs-CZ" dirty="0"/>
              <a:t>	</a:t>
            </a:r>
            <a:r>
              <a:rPr lang="cs-CZ" dirty="0" smtClean="0"/>
              <a:t>			</a:t>
            </a:r>
          </a:p>
          <a:p>
            <a:r>
              <a:rPr lang="cs-CZ" dirty="0"/>
              <a:t>	</a:t>
            </a:r>
            <a:r>
              <a:rPr lang="cs-CZ" dirty="0" smtClean="0"/>
              <a:t>			</a:t>
            </a:r>
            <a:endParaRPr lang="cs-CZ" dirty="0"/>
          </a:p>
        </p:txBody>
      </p:sp>
      <p:sp>
        <p:nvSpPr>
          <p:cNvPr id="5" name="Ovál 4"/>
          <p:cNvSpPr/>
          <p:nvPr/>
        </p:nvSpPr>
        <p:spPr>
          <a:xfrm>
            <a:off x="0" y="1128970"/>
            <a:ext cx="1619672" cy="576064"/>
          </a:xfrm>
          <a:prstGeom prst="ellipse">
            <a:avLst/>
          </a:prstGeom>
          <a:solidFill>
            <a:schemeClr val="accent1">
              <a:alpha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vál 5"/>
          <p:cNvSpPr/>
          <p:nvPr/>
        </p:nvSpPr>
        <p:spPr>
          <a:xfrm>
            <a:off x="1763688" y="3356992"/>
            <a:ext cx="1584176" cy="432048"/>
          </a:xfrm>
          <a:prstGeom prst="ellipse">
            <a:avLst/>
          </a:prstGeom>
          <a:solidFill>
            <a:schemeClr val="accent1">
              <a:alpha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vál 6"/>
          <p:cNvSpPr/>
          <p:nvPr/>
        </p:nvSpPr>
        <p:spPr>
          <a:xfrm>
            <a:off x="4511375" y="1412776"/>
            <a:ext cx="1860825" cy="504056"/>
          </a:xfrm>
          <a:prstGeom prst="ellipse">
            <a:avLst/>
          </a:prstGeom>
          <a:solidFill>
            <a:srgbClr val="FF0000">
              <a:alpha val="50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5292080" y="3573016"/>
            <a:ext cx="1728192" cy="504056"/>
          </a:xfrm>
          <a:prstGeom prst="ellipse">
            <a:avLst/>
          </a:prstGeom>
          <a:solidFill>
            <a:srgbClr val="FF0000">
              <a:alpha val="51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vál 9"/>
          <p:cNvSpPr/>
          <p:nvPr/>
        </p:nvSpPr>
        <p:spPr>
          <a:xfrm>
            <a:off x="1619672" y="1916832"/>
            <a:ext cx="1728192" cy="504056"/>
          </a:xfrm>
          <a:prstGeom prst="ellipse">
            <a:avLst/>
          </a:prstGeom>
          <a:solidFill>
            <a:srgbClr val="00B050">
              <a:alpha val="50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vál 10"/>
          <p:cNvSpPr/>
          <p:nvPr/>
        </p:nvSpPr>
        <p:spPr>
          <a:xfrm>
            <a:off x="809836" y="3863375"/>
            <a:ext cx="1673932" cy="501729"/>
          </a:xfrm>
          <a:prstGeom prst="ellipse">
            <a:avLst/>
          </a:prstGeom>
          <a:solidFill>
            <a:srgbClr val="00B050">
              <a:alpha val="51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vál 11"/>
          <p:cNvSpPr/>
          <p:nvPr/>
        </p:nvSpPr>
        <p:spPr>
          <a:xfrm>
            <a:off x="6372200" y="1916832"/>
            <a:ext cx="1800200" cy="576064"/>
          </a:xfrm>
          <a:prstGeom prst="ellipse">
            <a:avLst/>
          </a:prstGeom>
          <a:solidFill>
            <a:srgbClr val="FFFF00">
              <a:alpha val="49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vál 12"/>
          <p:cNvSpPr/>
          <p:nvPr/>
        </p:nvSpPr>
        <p:spPr>
          <a:xfrm>
            <a:off x="3491880" y="4725144"/>
            <a:ext cx="1512168" cy="432048"/>
          </a:xfrm>
          <a:prstGeom prst="ellipse">
            <a:avLst/>
          </a:prstGeom>
          <a:solidFill>
            <a:srgbClr val="FFFF00">
              <a:alpha val="50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vál 13"/>
          <p:cNvSpPr/>
          <p:nvPr/>
        </p:nvSpPr>
        <p:spPr>
          <a:xfrm>
            <a:off x="4572000" y="2780928"/>
            <a:ext cx="1644801" cy="504056"/>
          </a:xfrm>
          <a:prstGeom prst="ellipse">
            <a:avLst/>
          </a:prstGeom>
          <a:solidFill>
            <a:schemeClr val="accent6">
              <a:lumMod val="75000"/>
              <a:alpha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vál 14"/>
          <p:cNvSpPr/>
          <p:nvPr/>
        </p:nvSpPr>
        <p:spPr>
          <a:xfrm>
            <a:off x="809836" y="5805264"/>
            <a:ext cx="1673932" cy="504056"/>
          </a:xfrm>
          <a:prstGeom prst="ellipse">
            <a:avLst/>
          </a:prstGeom>
          <a:solidFill>
            <a:schemeClr val="accent6">
              <a:lumMod val="75000"/>
              <a:alpha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vál 15"/>
          <p:cNvSpPr/>
          <p:nvPr/>
        </p:nvSpPr>
        <p:spPr>
          <a:xfrm>
            <a:off x="809836" y="2492896"/>
            <a:ext cx="1673932" cy="540060"/>
          </a:xfrm>
          <a:prstGeom prst="ellipse">
            <a:avLst/>
          </a:prstGeom>
          <a:solidFill>
            <a:srgbClr val="7030A0">
              <a:alpha val="50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vál 16"/>
          <p:cNvSpPr/>
          <p:nvPr/>
        </p:nvSpPr>
        <p:spPr>
          <a:xfrm>
            <a:off x="6156176" y="5517232"/>
            <a:ext cx="1872208" cy="540060"/>
          </a:xfrm>
          <a:prstGeom prst="ellipse">
            <a:avLst/>
          </a:prstGeom>
          <a:solidFill>
            <a:srgbClr val="7030A0">
              <a:alpha val="50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Zástupný symbol pro zápatí 8"/>
          <p:cNvSpPr>
            <a:spLocks noGrp="1"/>
          </p:cNvSpPr>
          <p:nvPr>
            <p:ph type="ftr" sz="quarter" idx="11"/>
          </p:nvPr>
        </p:nvSpPr>
        <p:spPr>
          <a:xfrm>
            <a:off x="809836" y="6356350"/>
            <a:ext cx="6462464" cy="365125"/>
          </a:xfrm>
        </p:spPr>
        <p:txBody>
          <a:bodyPr/>
          <a:lstStyle/>
          <a:p>
            <a:r>
              <a:rPr lang="cs-CZ" dirty="0" smtClean="0"/>
              <a:t>Autorem materiálu a všech jeho částí, není-li uvedeno jinak, je Mgr. Gabriela Divišová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059651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8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3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6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1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4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9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0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827584" y="6356350"/>
            <a:ext cx="6480720" cy="365125"/>
          </a:xfrm>
        </p:spPr>
        <p:txBody>
          <a:bodyPr/>
          <a:lstStyle/>
          <a:p>
            <a:r>
              <a:rPr lang="cs-CZ" smtClean="0"/>
              <a:t>Autorem materiálu a všech jeho částí, není-li uvedeno jinak, je Mgr. Gabriela Divišová</a:t>
            </a:r>
            <a:endParaRPr lang="cs-CZ"/>
          </a:p>
        </p:txBody>
      </p:sp>
      <p:pic>
        <p:nvPicPr>
          <p:cNvPr id="5122" name="Picture 2" descr="C:\Users\hotový projekt-kraje\obrázky\housenka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92035" y="2564904"/>
            <a:ext cx="3600450" cy="36004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Zaoblený obdélníkový popisek 1"/>
          <p:cNvSpPr/>
          <p:nvPr/>
        </p:nvSpPr>
        <p:spPr>
          <a:xfrm>
            <a:off x="755576" y="1844824"/>
            <a:ext cx="3960440" cy="2520304"/>
          </a:xfrm>
          <a:prstGeom prst="wedgeRoundRectCallout">
            <a:avLst>
              <a:gd name="adj1" fmla="val 70870"/>
              <a:gd name="adj2" fmla="val 23906"/>
              <a:gd name="adj3" fmla="val 1666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Bezva</a:t>
            </a:r>
            <a:r>
              <a:rPr lang="cs-CZ" dirty="0" smtClean="0"/>
              <a:t>, </a:t>
            </a:r>
            <a:r>
              <a:rPr lang="cs-CZ" sz="2800" dirty="0" smtClean="0"/>
              <a:t>tleskám!!</a:t>
            </a:r>
            <a:endParaRPr lang="cs-CZ" sz="2800" dirty="0"/>
          </a:p>
        </p:txBody>
      </p:sp>
      <p:sp>
        <p:nvSpPr>
          <p:cNvPr id="4" name="Obdélník 3"/>
          <p:cNvSpPr/>
          <p:nvPr/>
        </p:nvSpPr>
        <p:spPr>
          <a:xfrm>
            <a:off x="8172400" y="5980688"/>
            <a:ext cx="69044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Obr.1</a:t>
            </a:r>
          </a:p>
        </p:txBody>
      </p:sp>
    </p:spTree>
    <p:extLst>
      <p:ext uri="{BB962C8B-B14F-4D97-AF65-F5344CB8AC3E}">
        <p14:creationId xmlns:p14="http://schemas.microsoft.com/office/powerpoint/2010/main" val="15892510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64096" y="215442"/>
            <a:ext cx="7380312" cy="523220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Napiš tři zajímavosti ke každému ze tří krajů.</a:t>
            </a:r>
            <a:endParaRPr lang="cs-CZ" sz="2800" b="1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467544" y="6356350"/>
            <a:ext cx="6624736" cy="365125"/>
          </a:xfrm>
        </p:spPr>
        <p:txBody>
          <a:bodyPr/>
          <a:lstStyle/>
          <a:p>
            <a:r>
              <a:rPr lang="cs-CZ" dirty="0" smtClean="0"/>
              <a:t>Autorem materiálu a všech jeho částí, není-li uvedeno jinak, je Mgr. Gabriela Divišová</a:t>
            </a:r>
            <a:endParaRPr lang="cs-CZ" dirty="0"/>
          </a:p>
        </p:txBody>
      </p:sp>
      <p:pic>
        <p:nvPicPr>
          <p:cNvPr id="6146" name="Picture 2" descr="C:\Users\hotový projekt-kraje\obrázky\housenka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98580" y="4028421"/>
            <a:ext cx="2628412" cy="26284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5" name="Ovál 14"/>
          <p:cNvSpPr/>
          <p:nvPr/>
        </p:nvSpPr>
        <p:spPr>
          <a:xfrm>
            <a:off x="860462" y="911865"/>
            <a:ext cx="2952328" cy="2479630"/>
          </a:xfrm>
          <a:prstGeom prst="ellipse">
            <a:avLst/>
          </a:prstGeom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TextovéPole 18"/>
          <p:cNvSpPr txBox="1"/>
          <p:nvPr/>
        </p:nvSpPr>
        <p:spPr>
          <a:xfrm>
            <a:off x="1475656" y="1075034"/>
            <a:ext cx="18722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u="sng" dirty="0"/>
              <a:t>Olomoucký </a:t>
            </a:r>
            <a:r>
              <a:rPr lang="cs-CZ" b="1" u="sng" dirty="0" smtClean="0"/>
              <a:t>kraj</a:t>
            </a:r>
            <a:endParaRPr lang="cs-CZ" b="1" u="sng" dirty="0"/>
          </a:p>
        </p:txBody>
      </p:sp>
      <p:sp>
        <p:nvSpPr>
          <p:cNvPr id="20" name="Ovál 19"/>
          <p:cNvSpPr/>
          <p:nvPr/>
        </p:nvSpPr>
        <p:spPr>
          <a:xfrm>
            <a:off x="4680012" y="911865"/>
            <a:ext cx="3240360" cy="1975574"/>
          </a:xfrm>
          <a:prstGeom prst="ellipse">
            <a:avLst/>
          </a:prstGeom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5330025" y="939555"/>
            <a:ext cx="18899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u="sng" dirty="0"/>
              <a:t>Liberecký</a:t>
            </a:r>
            <a:r>
              <a:rPr lang="cs-CZ" u="sng" dirty="0"/>
              <a:t> </a:t>
            </a:r>
            <a:r>
              <a:rPr lang="cs-CZ" b="1" u="sng" dirty="0" smtClean="0"/>
              <a:t>kraj</a:t>
            </a:r>
            <a:endParaRPr lang="cs-CZ" b="1" u="sng" dirty="0"/>
          </a:p>
        </p:txBody>
      </p:sp>
      <p:sp>
        <p:nvSpPr>
          <p:cNvPr id="22" name="Ovál 21"/>
          <p:cNvSpPr/>
          <p:nvPr/>
        </p:nvSpPr>
        <p:spPr>
          <a:xfrm>
            <a:off x="194665" y="3699956"/>
            <a:ext cx="3312368" cy="2568188"/>
          </a:xfrm>
          <a:prstGeom prst="ellipse">
            <a:avLst/>
          </a:prstGeom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TextovéPole 22"/>
          <p:cNvSpPr txBox="1"/>
          <p:nvPr/>
        </p:nvSpPr>
        <p:spPr>
          <a:xfrm>
            <a:off x="864096" y="3843755"/>
            <a:ext cx="23397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u="sng" dirty="0"/>
              <a:t>Jihomoravský</a:t>
            </a:r>
            <a:r>
              <a:rPr lang="cs-CZ" u="sng" dirty="0"/>
              <a:t> </a:t>
            </a:r>
            <a:r>
              <a:rPr lang="cs-CZ" b="1" u="sng" dirty="0" smtClean="0"/>
              <a:t>kraj</a:t>
            </a:r>
            <a:endParaRPr lang="cs-CZ" b="1" u="sng" dirty="0"/>
          </a:p>
        </p:txBody>
      </p:sp>
      <p:sp>
        <p:nvSpPr>
          <p:cNvPr id="24" name="Oválný popisek 23"/>
          <p:cNvSpPr/>
          <p:nvPr/>
        </p:nvSpPr>
        <p:spPr>
          <a:xfrm>
            <a:off x="6583280" y="2193190"/>
            <a:ext cx="2459012" cy="1559846"/>
          </a:xfrm>
          <a:prstGeom prst="wedgeEllipseCallout">
            <a:avLst>
              <a:gd name="adj1" fmla="val -20498"/>
              <a:gd name="adj2" fmla="val 71086"/>
            </a:avLst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schemeClr val="tx1"/>
                </a:solidFill>
              </a:rPr>
              <a:t>Boskovské jeskyně, hrad Trosky, </a:t>
            </a:r>
            <a:r>
              <a:rPr lang="cs-CZ" dirty="0" smtClean="0">
                <a:solidFill>
                  <a:schemeClr val="tx1"/>
                </a:solidFill>
              </a:rPr>
              <a:t>Ještěd.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5" name="Oválný popisek 24"/>
          <p:cNvSpPr/>
          <p:nvPr/>
        </p:nvSpPr>
        <p:spPr>
          <a:xfrm>
            <a:off x="3507033" y="2780928"/>
            <a:ext cx="2647277" cy="1944216"/>
          </a:xfrm>
          <a:prstGeom prst="wedgeEllipseCallout">
            <a:avLst>
              <a:gd name="adj1" fmla="val 69371"/>
              <a:gd name="adj2" fmla="val 45848"/>
            </a:avLst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/>
              <a:t>Nejhlubší propast ČR </a:t>
            </a:r>
            <a:r>
              <a:rPr lang="cs-CZ" dirty="0" smtClean="0"/>
              <a:t>-Hranická </a:t>
            </a:r>
            <a:r>
              <a:rPr lang="cs-CZ" dirty="0"/>
              <a:t>propast, jeskyně Na Pomezí, Flóra </a:t>
            </a:r>
            <a:r>
              <a:rPr lang="cs-CZ" dirty="0" smtClean="0"/>
              <a:t>Olomouc.</a:t>
            </a:r>
            <a:endParaRPr lang="cs-CZ" dirty="0"/>
          </a:p>
        </p:txBody>
      </p:sp>
      <p:sp>
        <p:nvSpPr>
          <p:cNvPr id="26" name="Oválný popisek 25"/>
          <p:cNvSpPr/>
          <p:nvPr/>
        </p:nvSpPr>
        <p:spPr>
          <a:xfrm>
            <a:off x="3787601" y="4984050"/>
            <a:ext cx="2487402" cy="1368152"/>
          </a:xfrm>
          <a:prstGeom prst="wedgeEllipseCallout">
            <a:avLst>
              <a:gd name="adj1" fmla="val 67476"/>
              <a:gd name="adj2" fmla="val -48577"/>
            </a:avLst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/>
              <a:t>Punkevní jeskyně, Dolní Věstonice, zámek </a:t>
            </a:r>
            <a:r>
              <a:rPr lang="cs-CZ" dirty="0" smtClean="0"/>
              <a:t>Milotice.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8413706" y="6352202"/>
            <a:ext cx="69044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Obr.1</a:t>
            </a:r>
          </a:p>
        </p:txBody>
      </p:sp>
    </p:spTree>
    <p:extLst>
      <p:ext uri="{BB962C8B-B14F-4D97-AF65-F5344CB8AC3E}">
        <p14:creationId xmlns:p14="http://schemas.microsoft.com/office/powerpoint/2010/main" val="2965448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" grpId="0" animBg="1"/>
      <p:bldP spid="25" grpId="0" animBg="1"/>
      <p:bldP spid="26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9512" y="6356350"/>
            <a:ext cx="5840288" cy="365125"/>
          </a:xfrm>
        </p:spPr>
        <p:txBody>
          <a:bodyPr/>
          <a:lstStyle/>
          <a:p>
            <a:r>
              <a:rPr lang="cs-CZ" dirty="0" smtClean="0"/>
              <a:t>Autorem materiálu a všech jeho částí, není-li uvedeno jinak, je Mgr. Gabriela Divišová</a:t>
            </a:r>
            <a:endParaRPr lang="cs-CZ" dirty="0"/>
          </a:p>
        </p:txBody>
      </p:sp>
      <p:pic>
        <p:nvPicPr>
          <p:cNvPr id="7170" name="Picture 2" descr="C:\Users\hotový projekt-kraje\obrázky\housenka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2460934"/>
            <a:ext cx="3600450" cy="36004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Zaoblený obdélníkový popisek 5"/>
          <p:cNvSpPr/>
          <p:nvPr/>
        </p:nvSpPr>
        <p:spPr>
          <a:xfrm>
            <a:off x="971600" y="1345693"/>
            <a:ext cx="3528392" cy="2592288"/>
          </a:xfrm>
          <a:prstGeom prst="wedgeRoundRectCallout">
            <a:avLst>
              <a:gd name="adj1" fmla="val 71315"/>
              <a:gd name="adj2" fmla="val 32877"/>
              <a:gd name="adj3" fmla="val 16667"/>
            </a:avLst>
          </a:prstGeom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/>
              <a:t>Všechny úkoly jste splnili na výbornou, a proto si každý z </a:t>
            </a:r>
            <a:r>
              <a:rPr lang="cs-CZ" sz="2400" dirty="0" smtClean="0"/>
              <a:t>vás </a:t>
            </a:r>
            <a:r>
              <a:rPr lang="cs-CZ" sz="2400" dirty="0"/>
              <a:t>může jít pro </a:t>
            </a:r>
            <a:r>
              <a:rPr lang="cs-CZ" sz="2400" dirty="0" smtClean="0"/>
              <a:t>bonbon. </a:t>
            </a:r>
            <a:endParaRPr lang="cs-CZ" sz="2400" dirty="0"/>
          </a:p>
        </p:txBody>
      </p:sp>
      <p:sp>
        <p:nvSpPr>
          <p:cNvPr id="7" name="Obdélník 6"/>
          <p:cNvSpPr/>
          <p:nvPr/>
        </p:nvSpPr>
        <p:spPr>
          <a:xfrm>
            <a:off x="8331283" y="5513673"/>
            <a:ext cx="69044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Obr.1</a:t>
            </a:r>
          </a:p>
        </p:txBody>
      </p:sp>
    </p:spTree>
    <p:extLst>
      <p:ext uri="{BB962C8B-B14F-4D97-AF65-F5344CB8AC3E}">
        <p14:creationId xmlns:p14="http://schemas.microsoft.com/office/powerpoint/2010/main" val="7058471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/>
              <a:t>Obr.1:Vlastní </a:t>
            </a:r>
            <a:r>
              <a:rPr lang="cs-CZ" sz="2400" dirty="0" smtClean="0"/>
              <a:t>archív </a:t>
            </a:r>
            <a:r>
              <a:rPr lang="en-US" sz="2400" dirty="0" smtClean="0"/>
              <a:t>[</a:t>
            </a:r>
            <a:r>
              <a:rPr lang="cs-CZ" sz="2400" dirty="0" smtClean="0"/>
              <a:t>20.1.2013</a:t>
            </a:r>
            <a:r>
              <a:rPr lang="en-US" sz="2400" dirty="0" smtClean="0"/>
              <a:t>]</a:t>
            </a:r>
            <a:endParaRPr lang="cs-CZ" sz="2400" dirty="0" smtClean="0"/>
          </a:p>
          <a:p>
            <a:r>
              <a:rPr lang="cs-CZ" sz="2400" dirty="0" smtClean="0"/>
              <a:t>Obr.2:</a:t>
            </a:r>
            <a:r>
              <a:rPr lang="cs-CZ" sz="2400" dirty="0" smtClean="0">
                <a:hlinkClick r:id="rId2" action="ppaction://hlinkfile"/>
              </a:rPr>
              <a:t>imapa.info/</a:t>
            </a:r>
            <a:r>
              <a:rPr lang="cs-CZ" sz="2400" dirty="0" err="1" smtClean="0">
                <a:hlinkClick r:id="rId2" action="ppaction://hlinkfile"/>
              </a:rPr>
              <a:t>slepa</a:t>
            </a:r>
            <a:r>
              <a:rPr lang="cs-CZ" sz="2400" dirty="0" smtClean="0">
                <a:hlinkClick r:id="rId2" action="ppaction://hlinkfile"/>
              </a:rPr>
              <a:t>-mapa-</a:t>
            </a:r>
            <a:r>
              <a:rPr lang="cs-CZ" sz="2400" dirty="0" err="1" smtClean="0">
                <a:hlinkClick r:id="rId2" action="ppaction://hlinkfile"/>
              </a:rPr>
              <a:t>cr</a:t>
            </a:r>
            <a:r>
              <a:rPr lang="cs-CZ" sz="2400" smtClean="0"/>
              <a:t> </a:t>
            </a:r>
            <a:r>
              <a:rPr lang="en-US" sz="2400" smtClean="0"/>
              <a:t>[</a:t>
            </a:r>
            <a:r>
              <a:rPr lang="cs-CZ" sz="2400" dirty="0"/>
              <a:t>20.1.2013</a:t>
            </a:r>
            <a:r>
              <a:rPr lang="en-US" sz="2400" dirty="0"/>
              <a:t>]</a:t>
            </a:r>
            <a:endParaRPr lang="cs-CZ" sz="2400" dirty="0"/>
          </a:p>
          <a:p>
            <a:endParaRPr lang="cs-CZ" sz="2400" dirty="0"/>
          </a:p>
          <a:p>
            <a:endParaRPr lang="cs-CZ" sz="2400" dirty="0"/>
          </a:p>
          <a:p>
            <a:endParaRPr lang="cs-CZ" sz="2400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403648" y="6356350"/>
            <a:ext cx="6696744" cy="365125"/>
          </a:xfrm>
        </p:spPr>
        <p:txBody>
          <a:bodyPr/>
          <a:lstStyle/>
          <a:p>
            <a:r>
              <a:rPr lang="cs-CZ" dirty="0" smtClean="0"/>
              <a:t>Autorem materiálu a všech jeho částí, není-li uvedeno jinak, je Mgr. Gabriela Divišová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010618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</TotalTime>
  <Words>591</Words>
  <Application>Microsoft Office PowerPoint</Application>
  <PresentationFormat>Předvádění na obrazovce (4:3)</PresentationFormat>
  <Paragraphs>129</Paragraphs>
  <Slides>12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4" baseType="lpstr">
      <vt:lpstr>Motiv systému Office</vt:lpstr>
      <vt:lpstr>Acrobat Document</vt:lpstr>
      <vt:lpstr>Název školy: Svobodná základní škola, o.p.s. Autor: Gabriela Divišová Název materiálu: VY_32_INOVACE_06_ČR –Co už víme o krajích.  Název: ČR- křížovka Číslo projektu: CZ.1.07/1.4.00/21.0929</vt:lpstr>
      <vt:lpstr>Prezentace aplikace PowerPoint</vt:lpstr>
      <vt:lpstr>Prezentace aplikace PowerPoint</vt:lpstr>
      <vt:lpstr>Prezentace aplikace PowerPoint</vt:lpstr>
      <vt:lpstr>Prezentace aplikace PowerPoint</vt:lpstr>
      <vt:lpstr>Spoj stejnou barvou věci, které k sobě patří.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PC</cp:lastModifiedBy>
  <cp:revision>7</cp:revision>
  <dcterms:created xsi:type="dcterms:W3CDTF">2013-01-07T18:14:35Z</dcterms:created>
  <dcterms:modified xsi:type="dcterms:W3CDTF">2013-07-01T07:18:39Z</dcterms:modified>
</cp:coreProperties>
</file>