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6CDD7D-E93B-4578-8629-A04B60B56B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B9204-B504-4271-BF9C-3AFA3E651A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639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15427-09EA-4401-BFD0-8DFB3A523CB3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9041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2.xml"/><Relationship Id="rId18" Type="http://schemas.openxmlformats.org/officeDocument/2006/relationships/slide" Target="slide17.xml"/><Relationship Id="rId3" Type="http://schemas.openxmlformats.org/officeDocument/2006/relationships/slide" Target="slide2.xml"/><Relationship Id="rId21" Type="http://schemas.openxmlformats.org/officeDocument/2006/relationships/slide" Target="slide20.xml"/><Relationship Id="rId7" Type="http://schemas.openxmlformats.org/officeDocument/2006/relationships/slide" Target="slide6.xml"/><Relationship Id="rId12" Type="http://schemas.openxmlformats.org/officeDocument/2006/relationships/slide" Target="slide11.xml"/><Relationship Id="rId17" Type="http://schemas.openxmlformats.org/officeDocument/2006/relationships/slide" Target="slide16.xml"/><Relationship Id="rId2" Type="http://schemas.openxmlformats.org/officeDocument/2006/relationships/slide" Target="slide1.xml"/><Relationship Id="rId16" Type="http://schemas.openxmlformats.org/officeDocument/2006/relationships/slide" Target="slide15.xml"/><Relationship Id="rId20" Type="http://schemas.openxmlformats.org/officeDocument/2006/relationships/slide" Target="slide19.xml"/><Relationship Id="rId1" Type="http://schemas.openxmlformats.org/officeDocument/2006/relationships/slideLayout" Target="../slideLayouts/slideLayout6.xml"/><Relationship Id="rId6" Type="http://schemas.openxmlformats.org/officeDocument/2006/relationships/slide" Target="slide5.xml"/><Relationship Id="rId11" Type="http://schemas.openxmlformats.org/officeDocument/2006/relationships/slide" Target="slide10.xml"/><Relationship Id="rId5" Type="http://schemas.openxmlformats.org/officeDocument/2006/relationships/slide" Target="slide4.xml"/><Relationship Id="rId15" Type="http://schemas.openxmlformats.org/officeDocument/2006/relationships/slide" Target="slide14.xml"/><Relationship Id="rId10" Type="http://schemas.openxmlformats.org/officeDocument/2006/relationships/slide" Target="slide9.xml"/><Relationship Id="rId19" Type="http://schemas.openxmlformats.org/officeDocument/2006/relationships/slide" Target="slide18.xml"/><Relationship Id="rId4" Type="http://schemas.openxmlformats.org/officeDocument/2006/relationships/slide" Target="slide3.xml"/><Relationship Id="rId9" Type="http://schemas.openxmlformats.org/officeDocument/2006/relationships/slide" Target="slide8.xml"/><Relationship Id="rId14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Zlat%C3%BD_k%C5%AF%C5%88_(3).jpg?uselang=cs" TargetMode="External"/><Relationship Id="rId2" Type="http://schemas.openxmlformats.org/officeDocument/2006/relationships/hyperlink" Target="http://commons.wikimedia.org/wiki/File:Steinkohle_aus_dem_Bergbau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ignite_Klingenberg.jpg" TargetMode="External"/><Relationship Id="rId2" Type="http://schemas.openxmlformats.org/officeDocument/2006/relationships/hyperlink" Target="http://commons.wikimedia.org/wiki/File:Chemical_Factory_-_geograph.org.uk_-_287956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ud%C3%ADkov,_rybn%C3%ADk.jpg" TargetMode="External"/><Relationship Id="rId2" Type="http://schemas.openxmlformats.org/officeDocument/2006/relationships/hyperlink" Target="http://commons.wikimedia.org/wiki/File:Die_Moldau.jp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be_udoli.jpg" TargetMode="External"/><Relationship Id="rId2" Type="http://schemas.openxmlformats.org/officeDocument/2006/relationships/hyperlink" Target="http://commons.wikimedia.org/wiki/File:Bug_z_G%C3%B3ry_zamkowej.jpg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p_cz_A%C5%A1_kroton.svg" TargetMode="External"/><Relationship Id="rId2" Type="http://schemas.openxmlformats.org/officeDocument/2006/relationships/hyperlink" Target="http://commons.wikimedia.org/wiki/File:Brno_View_from_Spilberk_131.JPG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zech_Rep_._-_Bohemia,_Moravia_and_Silesia_V.png" TargetMode="External"/><Relationship Id="rId2" Type="http://schemas.openxmlformats.org/officeDocument/2006/relationships/hyperlink" Target="http://commons.wikimedia.org/wiki/File:Mari%C3%A1nsk%C3%A9_l%C3%A1zn%C4%9B_(Czech_town)_-_colonnade.jp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NPR_V%C3%BDv%C4%9Bry_Punkvy.jpg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aha,_Star%C3%A9_M%C4%9Bsto,_Univerzita_Karlova.JPG" TargetMode="External"/><Relationship Id="rId2" Type="http://schemas.openxmlformats.org/officeDocument/2006/relationships/hyperlink" Target="http://commons.wikimedia.org/wiki/File:Chmel_detail.jp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om%C3%A1%C5%A1_G_Masaryk191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96752"/>
            <a:ext cx="7498080" cy="1143000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škola, o.p.s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Gabriela Divišová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</a:t>
            </a:r>
            <a:r>
              <a:rPr lang="cs-CZ" sz="2000" b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VY_32_INOVACE_10_ČR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- riskuj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ČR – riskuj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26119" y="6384234"/>
            <a:ext cx="7265233" cy="3657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61320" y="3071282"/>
            <a:ext cx="51591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ČR- riskuj</a:t>
            </a: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3749419"/>
              </p:ext>
            </p:extLst>
          </p:nvPr>
        </p:nvGraphicFramePr>
        <p:xfrm>
          <a:off x="7452320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52320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004048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6638" y="4295958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467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800784" y="6309320"/>
            <a:ext cx="7182391" cy="3163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260649"/>
            <a:ext cx="756084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Anotace:</a:t>
            </a:r>
          </a:p>
          <a:p>
            <a:r>
              <a:rPr lang="cs-CZ" sz="2000" dirty="0"/>
              <a:t>Materiál je určen pro žáky 4. třídy.</a:t>
            </a:r>
          </a:p>
          <a:p>
            <a:r>
              <a:rPr lang="cs-CZ" sz="2000" dirty="0"/>
              <a:t>Žáci hravou formou poznávají zajímavá místa v České republice. 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000" dirty="0"/>
              <a:t> </a:t>
            </a:r>
          </a:p>
          <a:p>
            <a:r>
              <a:rPr lang="cs-CZ" sz="2000" b="1" dirty="0"/>
              <a:t>Pomůcky:</a:t>
            </a:r>
            <a:r>
              <a:rPr lang="cs-CZ" sz="2000" dirty="0"/>
              <a:t> tabulka na psaní + fix (papír a tužka),mapa České </a:t>
            </a:r>
            <a:r>
              <a:rPr lang="cs-CZ" sz="2000" dirty="0" smtClean="0"/>
              <a:t>republiky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5788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Riskuj</a:t>
            </a:r>
            <a:endParaRPr lang="cs-CZ" sz="6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600307"/>
              </p:ext>
            </p:extLst>
          </p:nvPr>
        </p:nvGraphicFramePr>
        <p:xfrm>
          <a:off x="539552" y="1124744"/>
          <a:ext cx="7632848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212"/>
                <a:gridCol w="1908212"/>
                <a:gridCol w="1908212"/>
                <a:gridCol w="1908212"/>
              </a:tblGrid>
              <a:tr h="73208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latin typeface="+mn-lt"/>
                          <a:cs typeface="AngsanaUPC" pitchFamily="18" charset="-34"/>
                        </a:rPr>
                        <a:t>Průmysl</a:t>
                      </a:r>
                      <a:endParaRPr lang="cs-CZ" sz="3200" b="0" dirty="0">
                        <a:latin typeface="+mn-lt"/>
                        <a:cs typeface="AngsanaUPC" pitchFamily="18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Vodstvo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Města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Různé</a:t>
                      </a:r>
                      <a:endParaRPr lang="cs-CZ" sz="32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87609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100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r>
                        <a:rPr lang="cs-CZ" sz="2800" dirty="0" smtClean="0"/>
                        <a:t>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100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100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7609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7609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300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300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300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300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7609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400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400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400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400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7609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lačítko akce: Zpět nebo Předchozí 6">
            <a:hlinkClick r:id="rId2" action="ppaction://hlinksldjump" highlightClick="1"/>
          </p:cNvPr>
          <p:cNvSpPr/>
          <p:nvPr/>
        </p:nvSpPr>
        <p:spPr>
          <a:xfrm>
            <a:off x="1619672" y="1916832"/>
            <a:ext cx="792088" cy="720080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lačítko akce: Zpět nebo Předchozí 7">
            <a:hlinkClick r:id="rId3" action="ppaction://hlinksldjump" highlightClick="1"/>
          </p:cNvPr>
          <p:cNvSpPr/>
          <p:nvPr/>
        </p:nvSpPr>
        <p:spPr>
          <a:xfrm>
            <a:off x="1619672" y="2852936"/>
            <a:ext cx="792088" cy="720080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lačítko akce: Zpět nebo Předchozí 8">
            <a:hlinkClick r:id="rId4" action="ppaction://hlinksldjump" highlightClick="1"/>
          </p:cNvPr>
          <p:cNvSpPr/>
          <p:nvPr/>
        </p:nvSpPr>
        <p:spPr>
          <a:xfrm>
            <a:off x="1619672" y="3717032"/>
            <a:ext cx="792088" cy="720080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Zpět nebo Předchozí 9">
            <a:hlinkClick r:id="rId5" action="ppaction://hlinksldjump" highlightClick="1"/>
          </p:cNvPr>
          <p:cNvSpPr/>
          <p:nvPr/>
        </p:nvSpPr>
        <p:spPr>
          <a:xfrm>
            <a:off x="1619672" y="4581128"/>
            <a:ext cx="792088" cy="720080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lačítko akce: Zpět nebo Předchozí 10">
            <a:hlinkClick r:id="rId6" action="ppaction://hlinksldjump" highlightClick="1"/>
          </p:cNvPr>
          <p:cNvSpPr/>
          <p:nvPr/>
        </p:nvSpPr>
        <p:spPr>
          <a:xfrm>
            <a:off x="1619672" y="5445224"/>
            <a:ext cx="792088" cy="720080"/>
          </a:xfrm>
          <a:prstGeom prst="actionButtonBackPreviou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lačítko akce: Zpět nebo Předchozí 11">
            <a:hlinkClick r:id="rId7" action="ppaction://hlinksldjump" highlightClick="1"/>
          </p:cNvPr>
          <p:cNvSpPr/>
          <p:nvPr/>
        </p:nvSpPr>
        <p:spPr>
          <a:xfrm>
            <a:off x="3491880" y="1932500"/>
            <a:ext cx="792088" cy="720080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lačítko akce: Zpět nebo Předchozí 12">
            <a:hlinkClick r:id="rId8" action="ppaction://hlinksldjump" highlightClick="1"/>
          </p:cNvPr>
          <p:cNvSpPr/>
          <p:nvPr/>
        </p:nvSpPr>
        <p:spPr>
          <a:xfrm>
            <a:off x="3491880" y="2852936"/>
            <a:ext cx="792088" cy="720080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Zpět nebo Předchozí 13">
            <a:hlinkClick r:id="rId9" action="ppaction://hlinksldjump" highlightClick="1"/>
          </p:cNvPr>
          <p:cNvSpPr/>
          <p:nvPr/>
        </p:nvSpPr>
        <p:spPr>
          <a:xfrm>
            <a:off x="3491880" y="3704633"/>
            <a:ext cx="792088" cy="720080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lačítko akce: Zpět nebo Předchozí 14">
            <a:hlinkClick r:id="rId10" action="ppaction://hlinksldjump" highlightClick="1"/>
          </p:cNvPr>
          <p:cNvSpPr/>
          <p:nvPr/>
        </p:nvSpPr>
        <p:spPr>
          <a:xfrm>
            <a:off x="3491880" y="4581128"/>
            <a:ext cx="792088" cy="720080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lačítko akce: Zpět nebo Předchozí 15">
            <a:hlinkClick r:id="rId11" action="ppaction://hlinksldjump" highlightClick="1"/>
          </p:cNvPr>
          <p:cNvSpPr/>
          <p:nvPr/>
        </p:nvSpPr>
        <p:spPr>
          <a:xfrm>
            <a:off x="3491880" y="5445224"/>
            <a:ext cx="792088" cy="720080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lačítko akce: Zpět nebo Předchozí 16">
            <a:hlinkClick r:id="rId12" action="ppaction://hlinksldjump" highlightClick="1"/>
          </p:cNvPr>
          <p:cNvSpPr/>
          <p:nvPr/>
        </p:nvSpPr>
        <p:spPr>
          <a:xfrm>
            <a:off x="5364088" y="1943442"/>
            <a:ext cx="792088" cy="720080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Zpět nebo Předchozí 17">
            <a:hlinkClick r:id="rId13" action="ppaction://hlinksldjump" highlightClick="1"/>
          </p:cNvPr>
          <p:cNvSpPr/>
          <p:nvPr/>
        </p:nvSpPr>
        <p:spPr>
          <a:xfrm>
            <a:off x="5364088" y="2828497"/>
            <a:ext cx="792088" cy="720080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lačítko akce: Zpět nebo Předchozí 18">
            <a:hlinkClick r:id="rId14" action="ppaction://hlinksldjump" highlightClick="1"/>
          </p:cNvPr>
          <p:cNvSpPr/>
          <p:nvPr/>
        </p:nvSpPr>
        <p:spPr>
          <a:xfrm>
            <a:off x="5364088" y="3704633"/>
            <a:ext cx="792088" cy="720080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Zpět nebo Předchozí 19">
            <a:hlinkClick r:id="rId15" action="ppaction://hlinksldjump" highlightClick="1"/>
          </p:cNvPr>
          <p:cNvSpPr/>
          <p:nvPr/>
        </p:nvSpPr>
        <p:spPr>
          <a:xfrm>
            <a:off x="5393820" y="4581128"/>
            <a:ext cx="792088" cy="720080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lačítko akce: Zpět nebo Předchozí 20">
            <a:hlinkClick r:id="rId16" action="ppaction://hlinksldjump" highlightClick="1"/>
          </p:cNvPr>
          <p:cNvSpPr/>
          <p:nvPr/>
        </p:nvSpPr>
        <p:spPr>
          <a:xfrm>
            <a:off x="5393820" y="5445255"/>
            <a:ext cx="792088" cy="720080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lačítko akce: Zpět nebo Předchozí 21">
            <a:hlinkClick r:id="rId17" action="ppaction://hlinksldjump" highlightClick="1"/>
          </p:cNvPr>
          <p:cNvSpPr/>
          <p:nvPr/>
        </p:nvSpPr>
        <p:spPr>
          <a:xfrm>
            <a:off x="7308304" y="1943442"/>
            <a:ext cx="792088" cy="720080"/>
          </a:xfrm>
          <a:prstGeom prst="actionButtonBackPrevious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lačítko akce: Zpět nebo Předchozí 26">
            <a:hlinkClick r:id="rId18" action="ppaction://hlinksldjump" highlightClick="1"/>
          </p:cNvPr>
          <p:cNvSpPr/>
          <p:nvPr/>
        </p:nvSpPr>
        <p:spPr>
          <a:xfrm>
            <a:off x="7308304" y="2858019"/>
            <a:ext cx="792088" cy="720080"/>
          </a:xfrm>
          <a:prstGeom prst="actionButtonBackPrevious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Tlačítko akce: Zpět nebo Předchozí 27">
            <a:hlinkClick r:id="rId19" action="ppaction://hlinksldjump" highlightClick="1"/>
          </p:cNvPr>
          <p:cNvSpPr/>
          <p:nvPr/>
        </p:nvSpPr>
        <p:spPr>
          <a:xfrm>
            <a:off x="7308304" y="3717032"/>
            <a:ext cx="792088" cy="720080"/>
          </a:xfrm>
          <a:prstGeom prst="actionButtonBackPrevious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28776" y="6482047"/>
            <a:ext cx="7110383" cy="37595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Tlačítko akce: Zpět nebo Předchozí 25">
            <a:hlinkClick r:id="rId20" action="ppaction://hlinksldjump" highlightClick="1"/>
          </p:cNvPr>
          <p:cNvSpPr/>
          <p:nvPr/>
        </p:nvSpPr>
        <p:spPr>
          <a:xfrm>
            <a:off x="7308304" y="4581128"/>
            <a:ext cx="792088" cy="720080"/>
          </a:xfrm>
          <a:prstGeom prst="actionButtonBackPrevious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Tlačítko akce: Zpět nebo Předchozí 30">
            <a:hlinkClick r:id="rId21" action="ppaction://hlinksldjump" highlightClick="1"/>
          </p:cNvPr>
          <p:cNvSpPr/>
          <p:nvPr/>
        </p:nvSpPr>
        <p:spPr>
          <a:xfrm>
            <a:off x="7299246" y="5441909"/>
            <a:ext cx="792088" cy="720080"/>
          </a:xfrm>
          <a:prstGeom prst="actionButtonBackPrevious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51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7" grpId="0" animBg="1"/>
      <p:bldP spid="28" grpId="0" animBg="1"/>
      <p:bldP spid="26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283152" cy="157018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dirty="0" smtClean="0"/>
              <a:t>Průmysl 100</a:t>
            </a:r>
            <a:br>
              <a:rPr lang="cs-CZ" sz="4800" dirty="0" smtClean="0"/>
            </a:br>
            <a:r>
              <a:rPr lang="cs-CZ" sz="4800" dirty="0" smtClean="0"/>
              <a:t>		</a:t>
            </a:r>
            <a:r>
              <a:rPr lang="cs-CZ" sz="3600" dirty="0" smtClean="0"/>
              <a:t>Spojte správně: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420888"/>
            <a:ext cx="4042792" cy="2952328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dirty="0" smtClean="0"/>
              <a:t>Porcelán</a:t>
            </a:r>
          </a:p>
          <a:p>
            <a:pPr marL="114300" indent="0">
              <a:buNone/>
            </a:pPr>
            <a:r>
              <a:rPr lang="cs-CZ" sz="2800" dirty="0" smtClean="0"/>
              <a:t>Automobily  ŠKODA</a:t>
            </a:r>
          </a:p>
          <a:p>
            <a:pPr marL="114300" indent="0">
              <a:buNone/>
            </a:pPr>
            <a:r>
              <a:rPr lang="cs-CZ" sz="2800" dirty="0" smtClean="0"/>
              <a:t>Perník</a:t>
            </a:r>
          </a:p>
          <a:p>
            <a:pPr marL="114300" indent="0">
              <a:buNone/>
            </a:pPr>
            <a:r>
              <a:rPr lang="cs-CZ" sz="2800" dirty="0" smtClean="0"/>
              <a:t>Obuv</a:t>
            </a:r>
          </a:p>
          <a:p>
            <a:pPr marL="114300" indent="0">
              <a:buNone/>
            </a:pPr>
            <a:r>
              <a:rPr lang="cs-CZ" sz="2800" dirty="0" smtClean="0"/>
              <a:t>Bižuterie</a:t>
            </a: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2450247"/>
            <a:ext cx="37444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Mladá Boleslav</a:t>
            </a:r>
          </a:p>
          <a:p>
            <a:r>
              <a:rPr lang="cs-CZ" sz="3200" dirty="0" smtClean="0"/>
              <a:t>Pardubice</a:t>
            </a:r>
          </a:p>
          <a:p>
            <a:r>
              <a:rPr lang="cs-CZ" sz="3200" dirty="0" smtClean="0"/>
              <a:t>Karlovy Vary</a:t>
            </a:r>
          </a:p>
          <a:p>
            <a:r>
              <a:rPr lang="cs-CZ" sz="3200" dirty="0" smtClean="0"/>
              <a:t>Jablonec n. N.</a:t>
            </a:r>
          </a:p>
          <a:p>
            <a:r>
              <a:rPr lang="cs-CZ" sz="3200" dirty="0" smtClean="0"/>
              <a:t>Zlín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403648" y="6179340"/>
            <a:ext cx="5544616" cy="41801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1921790" y="2708972"/>
            <a:ext cx="3471620" cy="1026120"/>
          </a:xfrm>
          <a:custGeom>
            <a:avLst/>
            <a:gdLst>
              <a:gd name="connsiteX0" fmla="*/ 0 w 3471620"/>
              <a:gd name="connsiteY0" fmla="*/ 3231 h 1026120"/>
              <a:gd name="connsiteX1" fmla="*/ 2138766 w 3471620"/>
              <a:gd name="connsiteY1" fmla="*/ 158214 h 1026120"/>
              <a:gd name="connsiteX2" fmla="*/ 3471620 w 3471620"/>
              <a:gd name="connsiteY2" fmla="*/ 1026120 h 1026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71620" h="1026120">
                <a:moveTo>
                  <a:pt x="0" y="3231"/>
                </a:moveTo>
                <a:cubicBezTo>
                  <a:pt x="780081" y="-4518"/>
                  <a:pt x="1560163" y="-12267"/>
                  <a:pt x="2138766" y="158214"/>
                </a:cubicBezTo>
                <a:cubicBezTo>
                  <a:pt x="2717369" y="328695"/>
                  <a:pt x="3094494" y="677407"/>
                  <a:pt x="3471620" y="1026120"/>
                </a:cubicBezTo>
              </a:path>
            </a:pathLst>
          </a:cu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3518115" y="2929180"/>
            <a:ext cx="1875295" cy="294467"/>
          </a:xfrm>
          <a:custGeom>
            <a:avLst/>
            <a:gdLst>
              <a:gd name="connsiteX0" fmla="*/ 0 w 1875295"/>
              <a:gd name="connsiteY0" fmla="*/ 294467 h 294467"/>
              <a:gd name="connsiteX1" fmla="*/ 61993 w 1875295"/>
              <a:gd name="connsiteY1" fmla="*/ 294467 h 294467"/>
              <a:gd name="connsiteX2" fmla="*/ 1456841 w 1875295"/>
              <a:gd name="connsiteY2" fmla="*/ 108488 h 294467"/>
              <a:gd name="connsiteX3" fmla="*/ 1875295 w 1875295"/>
              <a:gd name="connsiteY3" fmla="*/ 0 h 294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5295" h="294467">
                <a:moveTo>
                  <a:pt x="0" y="294467"/>
                </a:moveTo>
                <a:lnTo>
                  <a:pt x="61993" y="294467"/>
                </a:lnTo>
                <a:lnTo>
                  <a:pt x="1456841" y="108488"/>
                </a:lnTo>
                <a:cubicBezTo>
                  <a:pt x="1759058" y="59410"/>
                  <a:pt x="1817176" y="29705"/>
                  <a:pt x="1875295" y="0"/>
                </a:cubicBez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>
            <a:off x="1681316" y="3362632"/>
            <a:ext cx="3672349" cy="511841"/>
          </a:xfrm>
          <a:custGeom>
            <a:avLst/>
            <a:gdLst>
              <a:gd name="connsiteX0" fmla="*/ 0 w 3672349"/>
              <a:gd name="connsiteY0" fmla="*/ 398207 h 511841"/>
              <a:gd name="connsiteX1" fmla="*/ 2050026 w 3672349"/>
              <a:gd name="connsiteY1" fmla="*/ 486697 h 511841"/>
              <a:gd name="connsiteX2" fmla="*/ 3672349 w 3672349"/>
              <a:gd name="connsiteY2" fmla="*/ 0 h 511841"/>
              <a:gd name="connsiteX3" fmla="*/ 3672349 w 3672349"/>
              <a:gd name="connsiteY3" fmla="*/ 0 h 511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2349" h="511841">
                <a:moveTo>
                  <a:pt x="0" y="398207"/>
                </a:moveTo>
                <a:cubicBezTo>
                  <a:pt x="718984" y="475636"/>
                  <a:pt x="1437968" y="553065"/>
                  <a:pt x="2050026" y="486697"/>
                </a:cubicBezTo>
                <a:cubicBezTo>
                  <a:pt x="2662084" y="420329"/>
                  <a:pt x="3672349" y="0"/>
                  <a:pt x="3672349" y="0"/>
                </a:cubicBezTo>
                <a:lnTo>
                  <a:pt x="3672349" y="0"/>
                </a:ln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1637071" y="4262284"/>
            <a:ext cx="3642852" cy="486697"/>
          </a:xfrm>
          <a:custGeom>
            <a:avLst/>
            <a:gdLst>
              <a:gd name="connsiteX0" fmla="*/ 0 w 3642852"/>
              <a:gd name="connsiteY0" fmla="*/ 0 h 486697"/>
              <a:gd name="connsiteX1" fmla="*/ 3642852 w 3642852"/>
              <a:gd name="connsiteY1" fmla="*/ 486697 h 486697"/>
              <a:gd name="connsiteX2" fmla="*/ 3642852 w 3642852"/>
              <a:gd name="connsiteY2" fmla="*/ 486697 h 486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42852" h="486697">
                <a:moveTo>
                  <a:pt x="0" y="0"/>
                </a:moveTo>
                <a:lnTo>
                  <a:pt x="3642852" y="486697"/>
                </a:lnTo>
                <a:lnTo>
                  <a:pt x="3642852" y="486697"/>
                </a:lnTo>
              </a:path>
            </a:pathLst>
          </a:cu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2020529" y="4321277"/>
            <a:ext cx="3229897" cy="442452"/>
          </a:xfrm>
          <a:custGeom>
            <a:avLst/>
            <a:gdLst>
              <a:gd name="connsiteX0" fmla="*/ 0 w 3229897"/>
              <a:gd name="connsiteY0" fmla="*/ 442452 h 442452"/>
              <a:gd name="connsiteX1" fmla="*/ 3229897 w 3229897"/>
              <a:gd name="connsiteY1" fmla="*/ 0 h 442452"/>
              <a:gd name="connsiteX2" fmla="*/ 3229897 w 3229897"/>
              <a:gd name="connsiteY2" fmla="*/ 0 h 442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29897" h="442452">
                <a:moveTo>
                  <a:pt x="0" y="442452"/>
                </a:moveTo>
                <a:lnTo>
                  <a:pt x="3229897" y="0"/>
                </a:lnTo>
                <a:lnTo>
                  <a:pt x="3229897" y="0"/>
                </a:lnTo>
              </a:path>
            </a:pathLst>
          </a:cu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616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931224" cy="171420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800" dirty="0"/>
              <a:t>Průmysl </a:t>
            </a:r>
            <a:r>
              <a:rPr lang="cs-CZ" sz="4800" dirty="0" smtClean="0"/>
              <a:t>200</a:t>
            </a:r>
            <a:r>
              <a:rPr lang="cs-CZ" sz="6600" dirty="0"/>
              <a:t/>
            </a:r>
            <a:br>
              <a:rPr lang="cs-CZ" sz="6600" dirty="0"/>
            </a:br>
            <a:r>
              <a:rPr lang="cs-CZ" sz="3200" dirty="0" smtClean="0"/>
              <a:t>Černé uhlí se na území naší republiky těží u měst:</a:t>
            </a:r>
            <a:endParaRPr lang="cs-CZ" dirty="0"/>
          </a:p>
        </p:txBody>
      </p:sp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File:Steinkohle aus dem Bergba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5583943" cy="314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1" y="5661247"/>
            <a:ext cx="5151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Správná odpověď: </a:t>
            </a:r>
            <a:r>
              <a:rPr lang="cs-CZ" sz="2400" dirty="0" smtClean="0"/>
              <a:t>KARVINÁ, KLADNO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95536" y="6196348"/>
            <a:ext cx="6966367" cy="26544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48264" y="631661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146742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136904" cy="265030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800" dirty="0"/>
              <a:t>Průmysl </a:t>
            </a:r>
            <a:r>
              <a:rPr lang="cs-CZ" sz="4800" dirty="0" smtClean="0"/>
              <a:t>300</a:t>
            </a:r>
            <a:r>
              <a:rPr lang="cs-CZ" sz="9600" dirty="0"/>
              <a:t/>
            </a:r>
            <a:br>
              <a:rPr lang="cs-CZ" sz="9600" dirty="0"/>
            </a:br>
            <a:r>
              <a:rPr lang="cs-CZ" sz="3600" dirty="0" smtClean="0"/>
              <a:t>Na území Moravského a Českého krasu </a:t>
            </a:r>
            <a:br>
              <a:rPr lang="cs-CZ" sz="3600" dirty="0" smtClean="0"/>
            </a:br>
            <a:r>
              <a:rPr lang="cs-CZ" sz="3600" dirty="0" smtClean="0"/>
              <a:t>se těží …..</a:t>
            </a:r>
            <a:endParaRPr lang="cs-CZ" sz="3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8445" y="6345741"/>
            <a:ext cx="7488832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File:Zlatý k&amp;uring;&amp;ncaron; (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272" y="2276872"/>
            <a:ext cx="3312005" cy="377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861048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Správná odpověď: </a:t>
            </a:r>
            <a:r>
              <a:rPr lang="cs-CZ" sz="2400" dirty="0" smtClean="0"/>
              <a:t>VÁPENEC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732240" y="632810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7" name="Tlačítko akce: Domů 6">
            <a:hlinkClick r:id="rId3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76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2074242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Průmysl 400</a:t>
            </a:r>
            <a:br>
              <a:rPr lang="cs-CZ" dirty="0" smtClean="0"/>
            </a:br>
            <a:r>
              <a:rPr lang="cs-CZ" sz="3200" dirty="0" smtClean="0"/>
              <a:t>Chemický průmysl je rozvinutý ve městech………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8144" y="6465631"/>
            <a:ext cx="9126607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76256" y="617934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2050" name="Picture 2" descr="http://upload.wikimedia.org/wikipedia/commons/e/e7/Chemical_Factory_-_geograph.org.uk_-_28795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725" y="2573607"/>
            <a:ext cx="4790402" cy="359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0" y="3429000"/>
            <a:ext cx="252870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odpověď: </a:t>
            </a:r>
            <a:endParaRPr lang="cs-CZ" dirty="0" smtClean="0"/>
          </a:p>
          <a:p>
            <a:r>
              <a:rPr lang="cs-CZ" dirty="0" smtClean="0"/>
              <a:t>ÚSTÍ NAD LABEM, </a:t>
            </a:r>
          </a:p>
          <a:p>
            <a:r>
              <a:rPr lang="cs-CZ" dirty="0" smtClean="0"/>
              <a:t>KRALUPY NAD VLTAVOU, </a:t>
            </a:r>
          </a:p>
          <a:p>
            <a:r>
              <a:rPr lang="cs-CZ" dirty="0" smtClean="0"/>
              <a:t>PARDUBICE, </a:t>
            </a:r>
          </a:p>
          <a:p>
            <a:r>
              <a:rPr lang="cs-CZ" dirty="0" smtClean="0"/>
              <a:t>HRADEC KRÁLOVÉ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35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620000" cy="2002234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Průmysl 500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Hnědé uhlí se na území ČR těží u měst: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11560" y="6237312"/>
            <a:ext cx="7470423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732095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Správná odpověď: </a:t>
            </a:r>
            <a:r>
              <a:rPr lang="cs-CZ" sz="2400" dirty="0" smtClean="0"/>
              <a:t>SOKOLOV, MOST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948" y="2420888"/>
            <a:ext cx="4602088" cy="3066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801036" y="5973356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84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714202"/>
          </a:xfr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Vodstvo 100</a:t>
            </a:r>
            <a:br>
              <a:rPr lang="cs-CZ" dirty="0" smtClean="0"/>
            </a:br>
            <a:r>
              <a:rPr lang="cs-CZ" sz="3200" dirty="0" smtClean="0"/>
              <a:t>Nejdelší řeka republiky je ……….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2298" y="6398506"/>
            <a:ext cx="7398415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88224" y="632810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59" y="5785499"/>
            <a:ext cx="284590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</a:t>
            </a:r>
            <a:r>
              <a:rPr lang="cs-CZ" dirty="0" smtClean="0"/>
              <a:t>odpověď: </a:t>
            </a:r>
            <a:r>
              <a:rPr lang="cs-CZ" sz="2400" dirty="0" smtClean="0"/>
              <a:t>VLTAVA</a:t>
            </a:r>
            <a:endParaRPr lang="cs-CZ" sz="2400" dirty="0"/>
          </a:p>
        </p:txBody>
      </p:sp>
      <p:pic>
        <p:nvPicPr>
          <p:cNvPr id="3074" name="Picture 2" descr="File:Die Molda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196" y="1772815"/>
            <a:ext cx="5013500" cy="376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30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858218"/>
          </a:xfr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Vodstvo 200</a:t>
            </a:r>
            <a:br>
              <a:rPr lang="cs-CZ" dirty="0" smtClean="0"/>
            </a:br>
            <a:r>
              <a:rPr lang="cs-CZ" sz="3200" dirty="0" smtClean="0"/>
              <a:t>Ryby se chovají převážně v kraji ……….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67544" y="6309320"/>
            <a:ext cx="6318295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31304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4098" name="Picture 2" descr="File:Budíkov, rybní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94772"/>
            <a:ext cx="4975144" cy="373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14068" y="5717675"/>
            <a:ext cx="35312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odpověď: </a:t>
            </a:r>
            <a:r>
              <a:rPr lang="cs-CZ" sz="2400" dirty="0" smtClean="0"/>
              <a:t>JIHOČESKÉM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213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20000" cy="1944216"/>
          </a:xfr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Vodstvo 300</a:t>
            </a:r>
            <a:br>
              <a:rPr lang="cs-CZ" dirty="0" smtClean="0"/>
            </a:br>
            <a:r>
              <a:rPr lang="cs-CZ" sz="3200" dirty="0" smtClean="0"/>
              <a:t>K soutokům řek přiřaď správné město: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95536" y="6194295"/>
            <a:ext cx="7182391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996952"/>
            <a:ext cx="345638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Labe – Bílina</a:t>
            </a:r>
            <a:endParaRPr lang="cs-CZ" sz="800" dirty="0" smtClean="0"/>
          </a:p>
          <a:p>
            <a:r>
              <a:rPr lang="cs-CZ" sz="800" dirty="0" smtClean="0"/>
              <a:t> </a:t>
            </a:r>
            <a:endParaRPr lang="cs-CZ" sz="2800" dirty="0" smtClean="0"/>
          </a:p>
          <a:p>
            <a:r>
              <a:rPr lang="cs-CZ" sz="2800" dirty="0" smtClean="0"/>
              <a:t>Labe – Vltava</a:t>
            </a:r>
          </a:p>
          <a:p>
            <a:endParaRPr lang="cs-CZ" sz="800" dirty="0" smtClean="0"/>
          </a:p>
          <a:p>
            <a:r>
              <a:rPr lang="cs-CZ" sz="2800" dirty="0" smtClean="0"/>
              <a:t>Labe – Orlice</a:t>
            </a:r>
          </a:p>
          <a:p>
            <a:endParaRPr lang="cs-CZ" sz="800" dirty="0" smtClean="0"/>
          </a:p>
          <a:p>
            <a:r>
              <a:rPr lang="cs-CZ" sz="2800" dirty="0" smtClean="0"/>
              <a:t>Svratka – Svitava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92080" y="2996952"/>
            <a:ext cx="285068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Hradec Králové</a:t>
            </a:r>
          </a:p>
          <a:p>
            <a:endParaRPr lang="cs-CZ" sz="800" dirty="0" smtClean="0"/>
          </a:p>
          <a:p>
            <a:r>
              <a:rPr lang="cs-CZ" sz="2800" dirty="0" smtClean="0"/>
              <a:t>Brno</a:t>
            </a:r>
          </a:p>
          <a:p>
            <a:endParaRPr lang="cs-CZ" sz="800" dirty="0" smtClean="0"/>
          </a:p>
          <a:p>
            <a:r>
              <a:rPr lang="cs-CZ" sz="2800" dirty="0" smtClean="0"/>
              <a:t>Ústí nad Labem</a:t>
            </a:r>
          </a:p>
          <a:p>
            <a:endParaRPr lang="cs-CZ" sz="800" dirty="0" smtClean="0"/>
          </a:p>
          <a:p>
            <a:r>
              <a:rPr lang="cs-CZ" sz="2800" dirty="0" smtClean="0"/>
              <a:t>Mělník</a:t>
            </a:r>
            <a:endParaRPr lang="cs-CZ" sz="2800" dirty="0"/>
          </a:p>
        </p:txBody>
      </p:sp>
      <p:sp>
        <p:nvSpPr>
          <p:cNvPr id="8" name="Volný tvar 7"/>
          <p:cNvSpPr/>
          <p:nvPr/>
        </p:nvSpPr>
        <p:spPr>
          <a:xfrm>
            <a:off x="2230582" y="3325091"/>
            <a:ext cx="3089563" cy="1039091"/>
          </a:xfrm>
          <a:custGeom>
            <a:avLst/>
            <a:gdLst>
              <a:gd name="connsiteX0" fmla="*/ 0 w 3089563"/>
              <a:gd name="connsiteY0" fmla="*/ 0 h 1039091"/>
              <a:gd name="connsiteX1" fmla="*/ 3089563 w 3089563"/>
              <a:gd name="connsiteY1" fmla="*/ 1039091 h 1039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089563" h="1039091">
                <a:moveTo>
                  <a:pt x="0" y="0"/>
                </a:moveTo>
                <a:lnTo>
                  <a:pt x="3089563" y="1039091"/>
                </a:lnTo>
              </a:path>
            </a:pathLst>
          </a:cu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2339752" y="3844636"/>
            <a:ext cx="2980393" cy="102452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339752" y="3325091"/>
            <a:ext cx="2980393" cy="103909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843808" y="3844636"/>
            <a:ext cx="2476337" cy="10245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600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642194"/>
          </a:xfr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Vodstvo 400</a:t>
            </a:r>
            <a:br>
              <a:rPr lang="cs-CZ" dirty="0" smtClean="0"/>
            </a:br>
            <a:r>
              <a:rPr lang="cs-CZ" sz="3200" dirty="0" smtClean="0"/>
              <a:t>Jak poznáš pravý a levý břeh řeky?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899592" y="6201966"/>
            <a:ext cx="5670223" cy="36576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76256" y="6195565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2780928"/>
            <a:ext cx="74168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Správná odpověď: </a:t>
            </a:r>
            <a:endParaRPr lang="cs-CZ" dirty="0" smtClean="0"/>
          </a:p>
          <a:p>
            <a:r>
              <a:rPr lang="cs-CZ" sz="2400" dirty="0" smtClean="0"/>
              <a:t>PRAVÝ A LEVÝ BŘEH URČUJEME VŽDY PO SMĚRU PROUDU ŘEKY. STOJÍMELI SMĚREMPO PROUDU, MÁME LEVÝ BŘEH ŘEKYPO LÉVÉ RUCE, PRAVÝ PO PRAVÉ RUCE.</a:t>
            </a:r>
            <a:endParaRPr lang="cs-CZ" sz="2400" dirty="0"/>
          </a:p>
        </p:txBody>
      </p:sp>
      <p:pic>
        <p:nvPicPr>
          <p:cNvPr id="2050" name="Picture 2" descr="File:Bug z Góry zamkowej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554" y="2240146"/>
            <a:ext cx="4768636" cy="348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974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9470" y="188640"/>
            <a:ext cx="8036590" cy="1872208"/>
          </a:xfrm>
          <a:solidFill>
            <a:schemeClr val="accent3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Vodstvo 500</a:t>
            </a:r>
            <a:br>
              <a:rPr lang="cs-CZ" dirty="0" smtClean="0"/>
            </a:br>
            <a:r>
              <a:rPr lang="cs-CZ" sz="3200" dirty="0" smtClean="0"/>
              <a:t>Řeka, která pramení v ČR a ústí do Severního moře,</a:t>
            </a:r>
            <a:br>
              <a:rPr lang="cs-CZ" sz="3200" dirty="0" smtClean="0"/>
            </a:br>
            <a:r>
              <a:rPr lang="cs-CZ" sz="3200" dirty="0" smtClean="0"/>
              <a:t>se nazývá …………..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55576" y="6179340"/>
            <a:ext cx="6534319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188646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43608" y="5661247"/>
            <a:ext cx="25596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odpověď: </a:t>
            </a:r>
            <a:r>
              <a:rPr lang="cs-CZ" sz="2400" dirty="0" smtClean="0"/>
              <a:t>LABE</a:t>
            </a:r>
            <a:endParaRPr lang="cs-CZ" sz="2400" dirty="0"/>
          </a:p>
        </p:txBody>
      </p:sp>
      <p:pic>
        <p:nvPicPr>
          <p:cNvPr id="3074" name="Picture 2" descr="File:Labe udol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80346"/>
            <a:ext cx="4886020" cy="325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24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570186"/>
          </a:xfr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Města 100</a:t>
            </a:r>
            <a:br>
              <a:rPr lang="cs-CZ" dirty="0" smtClean="0"/>
            </a:br>
            <a:r>
              <a:rPr lang="cs-CZ" sz="3200" dirty="0" smtClean="0"/>
              <a:t>Které je druhé největší město naší republiky?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95536" y="6316185"/>
            <a:ext cx="6462311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330472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99592" y="5661247"/>
            <a:ext cx="26702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odpověď: </a:t>
            </a:r>
            <a:r>
              <a:rPr lang="cs-CZ" sz="2400" dirty="0" smtClean="0"/>
              <a:t>BRNO</a:t>
            </a:r>
            <a:endParaRPr lang="cs-CZ" sz="2400" dirty="0"/>
          </a:p>
        </p:txBody>
      </p:sp>
      <p:pic>
        <p:nvPicPr>
          <p:cNvPr id="4098" name="Picture 2" descr="File:Brno View from Spilberk 13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101" y="2099389"/>
            <a:ext cx="5356176" cy="3561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916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426170"/>
          </a:xfr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Města 200</a:t>
            </a:r>
            <a:br>
              <a:rPr lang="cs-CZ" dirty="0" smtClean="0"/>
            </a:br>
            <a:r>
              <a:rPr lang="cs-CZ" sz="3200" dirty="0" smtClean="0"/>
              <a:t>Které české město má nejkratší název?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065" y="6331674"/>
            <a:ext cx="7902471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179340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45575" y="4653136"/>
            <a:ext cx="22535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odpověď: </a:t>
            </a:r>
            <a:r>
              <a:rPr lang="cs-CZ" sz="2400" dirty="0" smtClean="0"/>
              <a:t>AŠ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077" y="1842232"/>
            <a:ext cx="3769196" cy="3834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402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039" y="188640"/>
            <a:ext cx="8602426" cy="1642194"/>
          </a:xfr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Města 300</a:t>
            </a:r>
            <a:br>
              <a:rPr lang="cs-CZ" dirty="0" smtClean="0"/>
            </a:br>
            <a:r>
              <a:rPr lang="cs-CZ" sz="3200" dirty="0" smtClean="0"/>
              <a:t>Vyjmenuj nejznámější lázeňská města západních Čech.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-29553" y="6381328"/>
            <a:ext cx="7974479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328102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3356992"/>
            <a:ext cx="2925096" cy="184665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Správná odpověď: </a:t>
            </a:r>
            <a:endParaRPr lang="cs-CZ" dirty="0" smtClean="0"/>
          </a:p>
          <a:p>
            <a:r>
              <a:rPr lang="cs-CZ" sz="2400" dirty="0" smtClean="0"/>
              <a:t>KARLOVY VARY, </a:t>
            </a:r>
          </a:p>
          <a:p>
            <a:r>
              <a:rPr lang="cs-CZ" sz="2400" dirty="0" smtClean="0"/>
              <a:t>MARIÁNSKÉ LÁZNĚ,</a:t>
            </a:r>
          </a:p>
          <a:p>
            <a:r>
              <a:rPr lang="cs-CZ" sz="2400" dirty="0" smtClean="0"/>
              <a:t>FRAŇTIŠKOVY LÁZNĚ, </a:t>
            </a:r>
          </a:p>
          <a:p>
            <a:r>
              <a:rPr lang="cs-CZ" sz="2400" dirty="0" smtClean="0"/>
              <a:t>JÁCHIMOV</a:t>
            </a:r>
            <a:endParaRPr lang="cs-CZ" sz="2400" dirty="0"/>
          </a:p>
        </p:txBody>
      </p:sp>
      <p:pic>
        <p:nvPicPr>
          <p:cNvPr id="6146" name="Picture 2" descr="File:Mariánské lázn&amp;ecaron; (Czech town) - colonnad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616" y="2150927"/>
            <a:ext cx="4627227" cy="347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59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2074242"/>
          </a:xfr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Města 400</a:t>
            </a:r>
            <a:br>
              <a:rPr lang="cs-CZ" dirty="0" smtClean="0"/>
            </a:br>
            <a:r>
              <a:rPr lang="cs-CZ" sz="3200" dirty="0" smtClean="0"/>
              <a:t>Poznáš správnou odpověď:</a:t>
            </a:r>
            <a:br>
              <a:rPr lang="cs-CZ" sz="3200" dirty="0" smtClean="0"/>
            </a:br>
            <a:r>
              <a:rPr lang="cs-CZ" sz="3200" dirty="0" smtClean="0"/>
              <a:t>Na Moravě leží tato města: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0979" y="6332774"/>
            <a:ext cx="7542431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328102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780928"/>
            <a:ext cx="59046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Ostrava, Plzeň, Hradec Králové, Pardubice, Praha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Mariánské Lázně, Karlovy Vary, Tábor, Liberec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Brno, Olomouc, Ostrava, Znojmo, </a:t>
            </a:r>
            <a:r>
              <a:rPr lang="cs-CZ" sz="2400" dirty="0"/>
              <a:t>O</a:t>
            </a:r>
            <a:r>
              <a:rPr lang="cs-CZ" sz="2400" dirty="0" smtClean="0"/>
              <a:t>pava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95536" y="5071344"/>
            <a:ext cx="4572000" cy="110799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Správná odpověď: </a:t>
            </a:r>
            <a:endParaRPr lang="cs-CZ" dirty="0" smtClean="0"/>
          </a:p>
          <a:p>
            <a:r>
              <a:rPr lang="cs-CZ" sz="2400" dirty="0" smtClean="0"/>
              <a:t>C) BRNO,OLOMOUC, </a:t>
            </a:r>
          </a:p>
          <a:p>
            <a:r>
              <a:rPr lang="cs-CZ" sz="2400" dirty="0" smtClean="0"/>
              <a:t>OSTRAVA, ZNOJMO, OPAVA</a:t>
            </a:r>
            <a:endParaRPr lang="cs-CZ" dirty="0"/>
          </a:p>
        </p:txBody>
      </p:sp>
      <p:pic>
        <p:nvPicPr>
          <p:cNvPr id="7170" name="Picture 2" descr="File:Czech Rep . - Bohemia, Moravia and Silesia V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228" y="2939960"/>
            <a:ext cx="4688367" cy="266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242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904" y="260648"/>
            <a:ext cx="8147248" cy="1642194"/>
          </a:xfrm>
          <a:solidFill>
            <a:schemeClr val="accent6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Města 500</a:t>
            </a:r>
            <a:br>
              <a:rPr lang="cs-CZ" dirty="0" smtClean="0"/>
            </a:br>
            <a:r>
              <a:rPr lang="cs-CZ" sz="3200" dirty="0" smtClean="0"/>
              <a:t>V jakém městě se razí mince pro  Českou republiku?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0" y="6526520"/>
            <a:ext cx="8550543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209419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pic>
        <p:nvPicPr>
          <p:cNvPr id="2050" name="Picture 2" descr="C:\Users\Katka\fotky\mince\P10100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111" y="2727779"/>
            <a:ext cx="4642187" cy="348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39552" y="2182504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Správná odpověď:  </a:t>
            </a:r>
            <a:r>
              <a:rPr lang="cs-CZ" sz="2400" dirty="0"/>
              <a:t>JABLONEC NAD NISOU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399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699" y="188640"/>
            <a:ext cx="8064896" cy="2016224"/>
          </a:xfr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Různé 100</a:t>
            </a:r>
            <a:br>
              <a:rPr lang="cs-CZ" dirty="0" smtClean="0"/>
            </a:br>
            <a:r>
              <a:rPr lang="cs-CZ" sz="3200" dirty="0" smtClean="0"/>
              <a:t>Přesmyčky:</a:t>
            </a:r>
            <a:br>
              <a:rPr lang="cs-CZ" sz="3200" dirty="0" smtClean="0"/>
            </a:br>
            <a:r>
              <a:rPr lang="cs-CZ" sz="3200" dirty="0" smtClean="0"/>
              <a:t>Z přeházených písmen sestavte název podle zadání.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51520" y="6309320"/>
            <a:ext cx="6246287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675133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2736" y="269741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VATRASO-krajské město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2736" y="3339859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2.DNOLAK-průmyslové město u  Prahy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050285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3.ČÍNĚD-říční přístav na Labi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2736" y="4659930"/>
            <a:ext cx="3471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4.TĚDSEŠ-vrchol u Liberce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2736" y="5291915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5.VECLÍNOK-hora v západních </a:t>
            </a:r>
            <a:r>
              <a:rPr lang="cs-CZ" dirty="0"/>
              <a:t>Č</a:t>
            </a:r>
            <a:r>
              <a:rPr lang="cs-CZ" dirty="0" smtClean="0"/>
              <a:t>echách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2697418"/>
            <a:ext cx="191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1.OSTRAVA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3339859"/>
            <a:ext cx="191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2.KLADNO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405028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3.DĚČÍN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465993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4.JEŠTĚD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5291915"/>
            <a:ext cx="1843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5.KLÍNOVEC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319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858218"/>
          </a:xfr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Různé 200</a:t>
            </a:r>
            <a:br>
              <a:rPr lang="cs-CZ" dirty="0" smtClean="0"/>
            </a:br>
            <a:r>
              <a:rPr lang="cs-CZ" sz="3200" dirty="0" smtClean="0"/>
              <a:t>Název ponorné řeky?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-252536" y="6514554"/>
            <a:ext cx="8694559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372036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5733992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Správná odpověď</a:t>
            </a:r>
            <a:r>
              <a:rPr lang="cs-CZ" dirty="0" smtClean="0"/>
              <a:t>: </a:t>
            </a:r>
            <a:r>
              <a:rPr lang="cs-CZ" sz="2400" dirty="0" smtClean="0"/>
              <a:t>PUNKVA</a:t>
            </a:r>
            <a:endParaRPr lang="cs-CZ" dirty="0"/>
          </a:p>
        </p:txBody>
      </p:sp>
      <p:pic>
        <p:nvPicPr>
          <p:cNvPr id="8194" name="Picture 2" descr="File:NPR Výv&amp;ecaron;ry Punkv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79" y="1976144"/>
            <a:ext cx="5620134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77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426170"/>
          </a:xfr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Různé 300</a:t>
            </a:r>
            <a:br>
              <a:rPr lang="cs-CZ" dirty="0" smtClean="0"/>
            </a:br>
            <a:r>
              <a:rPr lang="cs-CZ" sz="3200" dirty="0" smtClean="0"/>
              <a:t>Která plodina se pěstuje v okolí města Žatce?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07504" y="6381328"/>
            <a:ext cx="7974479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04248" y="6328102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4373278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Správná odpověď</a:t>
            </a:r>
            <a:r>
              <a:rPr lang="cs-CZ" dirty="0" smtClean="0"/>
              <a:t>: </a:t>
            </a:r>
            <a:r>
              <a:rPr lang="cs-CZ" sz="2400" dirty="0" smtClean="0"/>
              <a:t>CHMEL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333" y="1772816"/>
            <a:ext cx="3385263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087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570186"/>
          </a:xfr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Různé 400</a:t>
            </a:r>
            <a:br>
              <a:rPr lang="cs-CZ" dirty="0" smtClean="0"/>
            </a:br>
            <a:r>
              <a:rPr lang="cs-CZ" sz="3200" dirty="0" smtClean="0"/>
              <a:t>Jak se jmenuje nejstarší česká univerzita?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9325" y="6381328"/>
            <a:ext cx="7470423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732240" y="6302763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5761701"/>
            <a:ext cx="50943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Správná odpověď: </a:t>
            </a:r>
            <a:r>
              <a:rPr lang="cs-CZ" sz="2400" dirty="0" smtClean="0"/>
              <a:t>KARLOVA UNIVERZITA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3943"/>
            <a:ext cx="5625988" cy="3748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823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620000" cy="1800200"/>
          </a:xfr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Různé 500</a:t>
            </a:r>
            <a:br>
              <a:rPr lang="cs-CZ" dirty="0" smtClean="0"/>
            </a:br>
            <a:r>
              <a:rPr lang="cs-CZ" sz="3200" dirty="0" smtClean="0"/>
              <a:t>Kdo byl první prezident Československa?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0" y="6381328"/>
            <a:ext cx="7398415" cy="3657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Mgr. Gabriela Divišová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661247"/>
            <a:ext cx="1092487" cy="1036187"/>
          </a:xfrm>
          <a:prstGeom prst="actionButtonHom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732240" y="6328102"/>
            <a:ext cx="807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4386750"/>
            <a:ext cx="574238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Správná odpověď</a:t>
            </a:r>
            <a:r>
              <a:rPr lang="cs-CZ" dirty="0" smtClean="0"/>
              <a:t>:</a:t>
            </a:r>
          </a:p>
          <a:p>
            <a:r>
              <a:rPr lang="cs-CZ" dirty="0" smtClean="0"/>
              <a:t> </a:t>
            </a:r>
            <a:r>
              <a:rPr lang="cs-CZ" sz="2400" dirty="0" smtClean="0"/>
              <a:t>TOMÁŠ GARRIGUE MASARYK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1653"/>
            <a:ext cx="3137123" cy="4370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5253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01: </a:t>
            </a:r>
            <a:r>
              <a:rPr lang="cs-CZ" sz="1800" dirty="0" smtClean="0">
                <a:cs typeface="Arial" pitchFamily="34" charset="0"/>
              </a:rPr>
              <a:t>BENUTZER,STAHLKOCHER.,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 err="1"/>
              <a:t>Steinkohle</a:t>
            </a:r>
            <a:r>
              <a:rPr lang="cs-CZ" sz="1800" i="1" dirty="0"/>
              <a:t> </a:t>
            </a:r>
            <a:r>
              <a:rPr lang="cs-CZ" sz="1800" i="1" dirty="0" err="1"/>
              <a:t>aus</a:t>
            </a:r>
            <a:r>
              <a:rPr lang="cs-CZ" sz="1800" i="1" dirty="0"/>
              <a:t> dem </a:t>
            </a:r>
            <a:r>
              <a:rPr lang="cs-CZ" sz="1800" i="1" dirty="0" smtClean="0"/>
              <a:t>Bergbau.jpg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06-01-23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2013-03-03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Commons Attribution-Share Alike </a:t>
            </a:r>
            <a:r>
              <a:rPr lang="en-US" sz="1800" dirty="0" smtClean="0"/>
              <a:t>3.0</a:t>
            </a:r>
            <a:r>
              <a:rPr lang="cs-CZ" sz="1800" dirty="0" smtClean="0"/>
              <a:t> </a:t>
            </a:r>
            <a:r>
              <a:rPr lang="en-US" sz="1800" dirty="0" err="1" smtClean="0"/>
              <a:t>Unported</a:t>
            </a:r>
            <a:r>
              <a:rPr lang="cs-CZ" sz="1800" dirty="0" smtClean="0"/>
              <a:t> </a:t>
            </a:r>
            <a:r>
              <a:rPr lang="cs-CZ" sz="1800" dirty="0"/>
              <a:t>na WWW</a:t>
            </a:r>
            <a:r>
              <a:rPr lang="cs-CZ" sz="1800" dirty="0" smtClean="0"/>
              <a:t>: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commons.wikimedia.org/wiki/File:Steinkohle_aus_dem_Bergbau.jpg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02: </a:t>
            </a:r>
            <a:r>
              <a:rPr lang="cs-CZ" sz="1800" dirty="0" smtClean="0"/>
              <a:t>HUHULENIK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cs-CZ" sz="1800" i="1" dirty="0"/>
              <a:t>Zlatý kůň (3).</a:t>
            </a:r>
            <a:r>
              <a:rPr lang="cs-CZ" sz="1800" i="1" dirty="0" smtClean="0"/>
              <a:t>jpg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08-06-19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2013-03-03</a:t>
            </a:r>
            <a:r>
              <a:rPr lang="en-US" sz="1800" dirty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en-US" sz="1800" dirty="0"/>
              <a:t>Creative </a:t>
            </a:r>
            <a:r>
              <a:rPr lang="cs-CZ" sz="1800" dirty="0" err="1"/>
              <a:t>Commons</a:t>
            </a:r>
            <a:r>
              <a:rPr lang="cs-CZ" sz="1800" dirty="0"/>
              <a:t> Uveďte autora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</a:t>
            </a:r>
            <a:r>
              <a:rPr lang="cs-CZ" sz="1800" dirty="0"/>
              <a:t>WWW: </a:t>
            </a:r>
            <a:r>
              <a:rPr lang="cs-CZ" sz="1800" dirty="0">
                <a:hlinkClick r:id="rId3"/>
              </a:rPr>
              <a:t>http://commons.wikimedia.org/wiki/File:Zlat%C3%BD_k%C5%AF%C5%88_%283%29.jpg?uselang=cs</a:t>
            </a:r>
            <a:endParaRPr lang="cs-CZ" sz="1800" dirty="0"/>
          </a:p>
          <a:p>
            <a:pPr>
              <a:lnSpc>
                <a:spcPct val="150000"/>
              </a:lnSpc>
            </a:pP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09320"/>
            <a:ext cx="648836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36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03: </a:t>
            </a:r>
            <a:r>
              <a:rPr lang="cs-CZ" sz="1800" dirty="0" smtClean="0"/>
              <a:t>HURRELL.GEORGE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 err="1"/>
              <a:t>Chemical</a:t>
            </a:r>
            <a:r>
              <a:rPr lang="cs-CZ" sz="1800" i="1" dirty="0"/>
              <a:t> </a:t>
            </a:r>
            <a:r>
              <a:rPr lang="cs-CZ" sz="1800" i="1" dirty="0" err="1"/>
              <a:t>Factory</a:t>
            </a:r>
            <a:r>
              <a:rPr lang="cs-CZ" sz="1800" i="1" dirty="0"/>
              <a:t> - geograph.org.uk - </a:t>
            </a:r>
            <a:r>
              <a:rPr lang="cs-CZ" sz="1800" i="1" dirty="0" smtClean="0"/>
              <a:t>287956.jpg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06-12-02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/>
              <a:t>Creative Commons Attribution-Share Alike 2.0 </a:t>
            </a:r>
            <a:r>
              <a:rPr lang="en-US" sz="1800" dirty="0" smtClean="0"/>
              <a:t>Generic</a:t>
            </a:r>
            <a:r>
              <a:rPr lang="cs-CZ" sz="1800" dirty="0" smtClean="0"/>
              <a:t> </a:t>
            </a:r>
            <a:r>
              <a:rPr lang="cs-CZ" sz="1800" dirty="0"/>
              <a:t>na 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http://commons.wikimedia.org/wiki/File:Chemical_</a:t>
            </a:r>
            <a:r>
              <a:rPr lang="cs-CZ" sz="1800" dirty="0" err="1">
                <a:hlinkClick r:id="rId2"/>
              </a:rPr>
              <a:t>Factory</a:t>
            </a:r>
            <a:r>
              <a:rPr lang="cs-CZ" sz="1800" dirty="0">
                <a:hlinkClick r:id="rId2"/>
              </a:rPr>
              <a:t>_-_</a:t>
            </a:r>
            <a:r>
              <a:rPr lang="cs-CZ" sz="1800" dirty="0" err="1">
                <a:hlinkClick r:id="rId2"/>
              </a:rPr>
              <a:t>geograph</a:t>
            </a:r>
            <a:r>
              <a:rPr lang="cs-CZ" sz="1800" dirty="0" smtClean="0">
                <a:hlinkClick r:id="rId2"/>
              </a:rPr>
              <a:t>. org.uk</a:t>
            </a:r>
            <a:r>
              <a:rPr lang="cs-CZ" sz="1800" dirty="0">
                <a:hlinkClick r:id="rId2"/>
              </a:rPr>
              <a:t>_-_287956.jpg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04: </a:t>
            </a:r>
            <a:r>
              <a:rPr lang="cs-CZ" sz="1800" dirty="0" smtClean="0"/>
              <a:t>PRISSANTENBÄR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Lignite </a:t>
            </a:r>
            <a:r>
              <a:rPr lang="cs-CZ" sz="1800" i="1" dirty="0" smtClean="0"/>
              <a:t>Klingenberg.jpg</a:t>
            </a:r>
            <a:r>
              <a:rPr lang="cs-CZ" sz="1800" dirty="0" smtClean="0"/>
              <a:t>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11-01-19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/>
              <a:t>Creative </a:t>
            </a:r>
            <a:r>
              <a:rPr lang="en-US" sz="1800" dirty="0" smtClean="0"/>
              <a:t>Commons</a:t>
            </a:r>
            <a:r>
              <a:rPr lang="cs-CZ" sz="1800" dirty="0" smtClean="0"/>
              <a:t> </a:t>
            </a:r>
            <a:r>
              <a:rPr lang="en-US" sz="1800" dirty="0" smtClean="0"/>
              <a:t>Attribution-Share </a:t>
            </a:r>
            <a:r>
              <a:rPr lang="en-US" sz="1800" dirty="0"/>
              <a:t>Alike 3.0 </a:t>
            </a:r>
            <a:r>
              <a:rPr lang="en-US" sz="1800" dirty="0" err="1"/>
              <a:t>Unported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3"/>
              </a:rPr>
              <a:t>http://commons.wikimedia.org/wiki/File:Lignite_Klingenberg.jpg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620000" cy="48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05: </a:t>
            </a:r>
            <a:r>
              <a:rPr lang="cs-CZ" sz="1800" dirty="0" smtClean="0"/>
              <a:t>LACZAY.BJŐRN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Die </a:t>
            </a:r>
            <a:r>
              <a:rPr lang="cs-CZ" sz="1800" i="1" dirty="0" smtClean="0"/>
              <a:t>Moldau.jpg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04-06-23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2013-03-06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licencí </a:t>
            </a:r>
            <a:r>
              <a:rPr lang="en-US" sz="1800" dirty="0" smtClean="0"/>
              <a:t>Creative </a:t>
            </a:r>
            <a:r>
              <a:rPr lang="en-US" sz="1800" dirty="0"/>
              <a:t>Commons Attribution 2.0 </a:t>
            </a:r>
            <a:r>
              <a:rPr lang="en-US" sz="1800" dirty="0" smtClean="0"/>
              <a:t>Generic</a:t>
            </a:r>
            <a:r>
              <a:rPr lang="cs-CZ" sz="1800" dirty="0"/>
              <a:t> </a:t>
            </a:r>
            <a:r>
              <a:rPr lang="cs-CZ" sz="1800" dirty="0" smtClean="0"/>
              <a:t>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commons.wikimedia.org/wiki/File:Die_Moldau.jpg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800" dirty="0" smtClean="0"/>
              <a:t>DEZIDOR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Budíkov, </a:t>
            </a:r>
            <a:r>
              <a:rPr lang="cs-CZ" sz="1800" i="1" dirty="0" smtClean="0"/>
              <a:t>rybník.jpg 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07-19-16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Commons</a:t>
            </a:r>
            <a:r>
              <a:rPr lang="cs-CZ" sz="1800" dirty="0" smtClean="0"/>
              <a:t> </a:t>
            </a:r>
            <a:r>
              <a:rPr lang="en-US" sz="1800" dirty="0" smtClean="0"/>
              <a:t>Attribution </a:t>
            </a:r>
            <a:r>
              <a:rPr lang="en-US" sz="1800" dirty="0"/>
              <a:t>3.0 </a:t>
            </a:r>
            <a:r>
              <a:rPr lang="en-US" sz="1800" dirty="0" err="1" smtClean="0"/>
              <a:t>Unported</a:t>
            </a:r>
            <a:r>
              <a:rPr lang="cs-CZ" sz="1800" dirty="0"/>
              <a:t> </a:t>
            </a:r>
            <a:r>
              <a:rPr lang="cs-CZ" sz="1800" dirty="0" smtClean="0"/>
              <a:t>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http://commons.wikimedia.org/wiki/File:Bud%C3%ADkov,_rybn%C3%ADk.jpg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35696" y="6356350"/>
            <a:ext cx="61926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63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620000" cy="48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07: </a:t>
            </a:r>
            <a:r>
              <a:rPr lang="cs-CZ" sz="1800" dirty="0"/>
              <a:t>Y</a:t>
            </a:r>
            <a:r>
              <a:rPr lang="cs-CZ" sz="1800" dirty="0" smtClean="0"/>
              <a:t>AROS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Bug z </a:t>
            </a:r>
            <a:r>
              <a:rPr lang="cs-CZ" sz="1800" i="1" dirty="0" err="1"/>
              <a:t>Góry</a:t>
            </a:r>
            <a:r>
              <a:rPr lang="cs-CZ" sz="1800" i="1" dirty="0"/>
              <a:t> </a:t>
            </a:r>
            <a:r>
              <a:rPr lang="cs-CZ" sz="1800" i="1" dirty="0" smtClean="0"/>
              <a:t>zamkowej.jpg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06-10-24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2013-03-06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licencí </a:t>
            </a:r>
            <a:r>
              <a:rPr lang="en-US" sz="1800" dirty="0"/>
              <a:t>Creative Commons Attribution-Share Alike 3.0 </a:t>
            </a:r>
            <a:r>
              <a:rPr lang="en-US" sz="1800" dirty="0" err="1"/>
              <a:t>Unported</a:t>
            </a:r>
            <a:r>
              <a:rPr lang="cs-CZ" sz="1800" dirty="0" smtClean="0"/>
              <a:t>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http://commons.wikimedia.org/wiki/File:Bug_z_G%C3%B3ry_zamkowej.jpg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08: </a:t>
            </a:r>
            <a:r>
              <a:rPr lang="cs-CZ" sz="1800" dirty="0" smtClean="0"/>
              <a:t>CHE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Labe </a:t>
            </a:r>
            <a:r>
              <a:rPr lang="cs-CZ" sz="1800" i="1" dirty="0" smtClean="0"/>
              <a:t>udoli.jpg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05-08-28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</a:t>
            </a:r>
            <a:r>
              <a:rPr lang="en-US" sz="1800" dirty="0"/>
              <a:t>Commons Attribution-Share Alike 2.5 </a:t>
            </a:r>
            <a:r>
              <a:rPr lang="en-US" sz="1800" dirty="0" smtClean="0"/>
              <a:t>Generic</a:t>
            </a:r>
            <a:r>
              <a:rPr lang="cs-CZ" sz="1800" dirty="0"/>
              <a:t> </a:t>
            </a:r>
            <a:r>
              <a:rPr lang="cs-CZ" sz="1800" dirty="0" smtClean="0"/>
              <a:t>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http://commons.wikimedia.org/wiki/File:Labe_udoli.jpg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84076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73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620000" cy="48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09: </a:t>
            </a:r>
            <a:r>
              <a:rPr lang="cs-CZ" sz="1800" dirty="0" smtClean="0"/>
              <a:t>APLI.NORBERT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800" i="1" dirty="0"/>
              <a:t>Brno View from </a:t>
            </a:r>
            <a:r>
              <a:rPr lang="en-US" sz="1800" i="1" dirty="0" err="1"/>
              <a:t>Spilberk</a:t>
            </a:r>
            <a:r>
              <a:rPr lang="en-US" sz="1800" i="1" dirty="0"/>
              <a:t> </a:t>
            </a:r>
            <a:r>
              <a:rPr lang="en-US" sz="1800" i="1" dirty="0" smtClean="0"/>
              <a:t>131.JPG</a:t>
            </a:r>
            <a:r>
              <a:rPr lang="cs-CZ" sz="1800" i="1" dirty="0" smtClean="0"/>
              <a:t>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05-07-26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2013-03-06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</a:t>
            </a:r>
            <a:r>
              <a:rPr lang="cs-CZ" sz="1800" dirty="0"/>
              <a:t> 2.5 </a:t>
            </a:r>
            <a:r>
              <a:rPr lang="cs-CZ" sz="1800" dirty="0" err="1" smtClean="0"/>
              <a:t>Generic</a:t>
            </a:r>
            <a:r>
              <a:rPr lang="cs-CZ" sz="1800" dirty="0"/>
              <a:t> </a:t>
            </a:r>
            <a:r>
              <a:rPr lang="cs-CZ" sz="1800" dirty="0" smtClean="0"/>
              <a:t>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commons.wikimedia.org/wiki/File:Brno_View_from_Spilberk_131.JP</a:t>
            </a: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800" dirty="0" smtClean="0"/>
              <a:t>KROTON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Map </a:t>
            </a:r>
            <a:r>
              <a:rPr lang="cs-CZ" sz="1800" i="1" dirty="0" err="1"/>
              <a:t>cz</a:t>
            </a:r>
            <a:r>
              <a:rPr lang="cs-CZ" sz="1800" i="1" dirty="0"/>
              <a:t> Aš </a:t>
            </a:r>
            <a:r>
              <a:rPr lang="cs-CZ" sz="1800" i="1" dirty="0" err="1" smtClean="0"/>
              <a:t>kroton.svg</a:t>
            </a:r>
            <a:r>
              <a:rPr lang="cs-CZ" sz="1800" i="1" dirty="0" smtClean="0"/>
              <a:t>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05-10-07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http://commons.wikimedia.org/wiki/File:Map_cz_A%C5%A1_kroton.svg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684076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47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620000" cy="480060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800" dirty="0" smtClean="0"/>
              <a:t>CAROING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Mariánské lázně (Czech </a:t>
            </a:r>
            <a:r>
              <a:rPr lang="cs-CZ" sz="1800" i="1" dirty="0" err="1"/>
              <a:t>town</a:t>
            </a:r>
            <a:r>
              <a:rPr lang="cs-CZ" sz="1800" i="1" dirty="0"/>
              <a:t>) - </a:t>
            </a:r>
            <a:r>
              <a:rPr lang="cs-CZ" sz="1800" i="1" dirty="0" smtClean="0"/>
              <a:t>colonnade.jpg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06-01-21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2013-03-06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2.5 </a:t>
            </a:r>
            <a:r>
              <a:rPr lang="cs-CZ" sz="1800" dirty="0" err="1" smtClean="0"/>
              <a:t>Generic</a:t>
            </a:r>
            <a:r>
              <a:rPr lang="cs-CZ" sz="1800" dirty="0" smtClean="0"/>
              <a:t> na </a:t>
            </a:r>
            <a:r>
              <a:rPr lang="cs-CZ" sz="1800" dirty="0" err="1" smtClean="0"/>
              <a:t>WWW:</a:t>
            </a:r>
            <a:r>
              <a:rPr lang="cs-CZ" sz="1800" dirty="0" err="1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://commons.wikimedia.org/wiki/File:Mari%C3%A1nsk%C3%A9_l%C3%A1zn%C4%9B_%28Czech_town%29_-_colonnade.jpg</a:t>
            </a: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800" dirty="0" smtClean="0"/>
              <a:t>MILLENIUM187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Czech </a:t>
            </a:r>
            <a:r>
              <a:rPr lang="cs-CZ" sz="1800" i="1" dirty="0" err="1"/>
              <a:t>Rep</a:t>
            </a:r>
            <a:r>
              <a:rPr lang="cs-CZ" sz="1800" i="1" dirty="0"/>
              <a:t> . - Bohemia, Moravia and </a:t>
            </a:r>
            <a:r>
              <a:rPr lang="cs-CZ" sz="1800" i="1" dirty="0" err="1"/>
              <a:t>Silesia</a:t>
            </a:r>
            <a:r>
              <a:rPr lang="cs-CZ" sz="1800" i="1" dirty="0"/>
              <a:t> </a:t>
            </a:r>
            <a:r>
              <a:rPr lang="cs-CZ" sz="1800" i="1" dirty="0" smtClean="0"/>
              <a:t>V.png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11-08-07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http://commons.wikimedia.org/wiki/File:Czech_Rep</a:t>
            </a:r>
            <a:r>
              <a:rPr lang="cs-CZ" sz="1800" dirty="0" smtClean="0">
                <a:hlinkClick r:id="rId3"/>
              </a:rPr>
              <a:t>_._-_</a:t>
            </a:r>
            <a:r>
              <a:rPr lang="cs-CZ" sz="1800" dirty="0">
                <a:hlinkClick r:id="rId3"/>
              </a:rPr>
              <a:t>Bohemia,_Moravia_and_Silesia_V.png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4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620000" cy="48006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vlastní archív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14: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PRAZAK.,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Commons.wikimedia.org </a:t>
            </a:r>
            <a:r>
              <a:rPr lang="cs-CZ" sz="1800" i="1" dirty="0" smtClean="0"/>
              <a:t>NPR </a:t>
            </a:r>
            <a:r>
              <a:rPr lang="cs-CZ" sz="1800" i="1" dirty="0"/>
              <a:t>Vývěry </a:t>
            </a:r>
            <a:r>
              <a:rPr lang="cs-CZ" sz="1800" i="1" dirty="0" smtClean="0"/>
              <a:t>Punkvy.jpg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07-06-02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2"/>
              </a:rPr>
              <a:t>http://commons.wikimedia.org/wiki/File:NPR_V%C3%BDv%C4%9Bry_Punkvy.jpg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619268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40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7620000" cy="48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15: </a:t>
            </a:r>
            <a:r>
              <a:rPr lang="cs-CZ" sz="1800" dirty="0" smtClean="0"/>
              <a:t>LUDEK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Chmel </a:t>
            </a:r>
            <a:r>
              <a:rPr lang="cs-CZ" sz="1800" i="1" dirty="0" smtClean="0"/>
              <a:t>detail.jpg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06-09-09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2013-03-06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2"/>
              </a:rPr>
              <a:t>http://commons.wikimedia.org/wiki/File:Chmel_detail.jpg</a:t>
            </a: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16: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AKTRON.,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Commons.wikimedia.org </a:t>
            </a:r>
            <a:r>
              <a:rPr lang="cs-CZ" sz="2000" i="1" dirty="0"/>
              <a:t>Praha, Staré Město, Univerzita </a:t>
            </a:r>
            <a:r>
              <a:rPr lang="cs-CZ" sz="2000" i="1" dirty="0" smtClean="0"/>
              <a:t>Karlova.JPG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07-03-12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2013-03-03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en-US" sz="1800" dirty="0" smtClean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WWW</a:t>
            </a:r>
            <a:r>
              <a:rPr lang="cs-CZ" sz="1800" dirty="0"/>
              <a:t>: </a:t>
            </a:r>
            <a:r>
              <a:rPr lang="cs-CZ" sz="1800" dirty="0">
                <a:hlinkClick r:id="rId3"/>
              </a:rPr>
              <a:t>http://commons.wikimedia.org/wiki/File:Praha,_Star%C3%A9_M%C4%9Bsto,_Univerzita_Karlova.JPG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81328"/>
            <a:ext cx="604867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12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620000" cy="48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17: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ŠECHTL.JOSEF.JINDŘICH</a:t>
            </a:r>
            <a:r>
              <a:rPr lang="cs-CZ" sz="1800" dirty="0" smtClean="0"/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800" i="1" dirty="0"/>
              <a:t>Tomáš G </a:t>
            </a:r>
            <a:r>
              <a:rPr lang="cs-CZ" sz="1800" i="1" dirty="0" smtClean="0"/>
              <a:t>Masaryk1918.jpg 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]. 20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09-12-09 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2013-03-06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licencí </a:t>
            </a:r>
            <a:r>
              <a:rPr lang="en-US" sz="1800" dirty="0"/>
              <a:t>Creative Commons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 smtClean="0"/>
              <a:t>Unported</a:t>
            </a:r>
            <a:r>
              <a:rPr lang="cs-CZ" sz="1800" dirty="0" smtClean="0"/>
              <a:t> na WWW: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://commons.wikimedia.org/wiki/File:Tom%C3%A1%C5%A1_G_Masaryk1918.jpg</a:t>
            </a:r>
            <a:endParaRPr lang="cs-CZ" sz="18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604867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6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1543</Words>
  <Application>Microsoft Office PowerPoint</Application>
  <PresentationFormat>Předvádění na obrazovce (4:3)</PresentationFormat>
  <Paragraphs>220</Paragraphs>
  <Slides>32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Motiv systému Office</vt:lpstr>
      <vt:lpstr>Acrobat Document</vt:lpstr>
      <vt:lpstr>Název školy: Svobodná základní škola, o.p.s. Autor: Gabriela Divišová Název materiálu: VY_32_INOVACE_10_ČR - riskuj Název: ČR – riskuj   Číslo projektu: CZ.1.07/1.4.00/21.0929</vt:lpstr>
      <vt:lpstr>Prezentace aplikace PowerPoint</vt:lpstr>
      <vt:lpstr>Riskuj</vt:lpstr>
      <vt:lpstr>Průmysl 100   Spojte správně:</vt:lpstr>
      <vt:lpstr>Průmysl 200 Černé uhlí se na území naší republiky těží u měst:</vt:lpstr>
      <vt:lpstr>Průmysl 300 Na území Moravského a Českého krasu  se těží …..</vt:lpstr>
      <vt:lpstr>Průmysl 400 Chemický průmysl je rozvinutý ve městech………</vt:lpstr>
      <vt:lpstr>Průmysl 500 Hnědé uhlí se na území ČR těží u měst:</vt:lpstr>
      <vt:lpstr>Vodstvo 100 Nejdelší řeka republiky je ……….</vt:lpstr>
      <vt:lpstr>Vodstvo 200 Ryby se chovají převážně v kraji ……….</vt:lpstr>
      <vt:lpstr>Vodstvo 300 K soutokům řek přiřaď správné město:</vt:lpstr>
      <vt:lpstr>Vodstvo 400 Jak poznáš pravý a levý břeh řeky?</vt:lpstr>
      <vt:lpstr>Vodstvo 500 Řeka, která pramení v ČR a ústí do Severního moře, se nazývá …………..</vt:lpstr>
      <vt:lpstr>Města 100 Které je druhé největší město naší republiky?</vt:lpstr>
      <vt:lpstr>Města 200 Které české město má nejkratší název?</vt:lpstr>
      <vt:lpstr>Města 300 Vyjmenuj nejznámější lázeňská města západních Čech.</vt:lpstr>
      <vt:lpstr>Města 400 Poznáš správnou odpověď: Na Moravě leží tato města:</vt:lpstr>
      <vt:lpstr>Města 500 V jakém městě se razí mince pro  Českou republiku?</vt:lpstr>
      <vt:lpstr>Různé 100 Přesmyčky: Z přeházených písmen sestavte název podle zadání.</vt:lpstr>
      <vt:lpstr>Různé 200 Název ponorné řeky?</vt:lpstr>
      <vt:lpstr>Různé 300 Která plodina se pěstuje v okolí města Žatce?</vt:lpstr>
      <vt:lpstr>Různé 400 Jak se jmenuje nejstarší česká univerzita?</vt:lpstr>
      <vt:lpstr>Různé 500 Kdo byl první prezident Československa?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</cp:revision>
  <dcterms:created xsi:type="dcterms:W3CDTF">2013-01-07T18:14:35Z</dcterms:created>
  <dcterms:modified xsi:type="dcterms:W3CDTF">2013-07-01T07:22:48Z</dcterms:modified>
</cp:coreProperties>
</file>