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70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0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43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1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265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64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421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783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121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33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398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53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369636"/>
            <a:ext cx="6048671" cy="365125"/>
          </a:xfrm>
        </p:spPr>
        <p:txBody>
          <a:bodyPr/>
          <a:lstStyle/>
          <a:p>
            <a:pPr algn="ctr">
              <a:defRPr/>
            </a:pPr>
            <a:r>
              <a:rPr lang="cs-CZ" sz="1100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39554" y="773705"/>
            <a:ext cx="8064895" cy="223224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školy: Svobodná základní škola, o.p.s.</a:t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Autor: Gabriela Divišová</a:t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VY_32_INOVACE_13_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ČR- měřítko mapy</a:t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Název: Kraje ČR- měřítko mapy</a:t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projektu: CZ.1.07/1.4.00/21.0929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88190" y="3102378"/>
            <a:ext cx="5869367" cy="815598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ctr"/>
            <a:r>
              <a:rPr lang="cs-CZ" sz="2900" b="1" smtClean="0">
                <a:latin typeface="Arial" pitchFamily="34" charset="0"/>
                <a:cs typeface="Arial" pitchFamily="34" charset="0"/>
              </a:rPr>
              <a:t>ČR-měřítko </a:t>
            </a:r>
            <a:r>
              <a:rPr lang="cs-CZ" sz="2900" b="1" dirty="0" smtClean="0">
                <a:latin typeface="Arial" pitchFamily="34" charset="0"/>
                <a:cs typeface="Arial" pitchFamily="34" charset="0"/>
              </a:rPr>
              <a:t>mapy</a:t>
            </a:r>
            <a:endParaRPr lang="cs-CZ" sz="2900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0" y="-184660"/>
            <a:ext cx="184710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30" tIns="45715" rIns="91430" bIns="45715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8" name="Object 1"/>
          <p:cNvGraphicFramePr>
            <a:graphicFrameLocks noChangeAspect="1"/>
          </p:cNvGraphicFramePr>
          <p:nvPr/>
        </p:nvGraphicFramePr>
        <p:xfrm>
          <a:off x="7667972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2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5131641" y="6092637"/>
            <a:ext cx="3519391" cy="276999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81902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20688"/>
            <a:ext cx="8424936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dirty="0"/>
              <a:t>Anotace:</a:t>
            </a:r>
          </a:p>
          <a:p>
            <a:pPr algn="just"/>
            <a:r>
              <a:rPr lang="cs-CZ" sz="2000" dirty="0"/>
              <a:t>Materiál je určen pro žáky 4. třídy.</a:t>
            </a:r>
          </a:p>
          <a:p>
            <a:pPr algn="just"/>
            <a:r>
              <a:rPr lang="cs-CZ" sz="2000" dirty="0"/>
              <a:t>Žáci hravou formou poznávají zajímavá místa v</a:t>
            </a:r>
            <a:r>
              <a:rPr lang="cs-CZ" sz="2000" dirty="0" smtClean="0"/>
              <a:t> České republice. </a:t>
            </a:r>
            <a:r>
              <a:rPr lang="cs-CZ" sz="2000" dirty="0"/>
              <a:t>Lépe si zapamatují novou látku, protože zde vidí názorné ukázky.  Pro některé žáky je takto připravený materiál motivací ke zdokonalení svých znalostí. Dále se naučí vyhledávat podrobnější informace o těchto místech a pracovat s počítačovou technikou. Soubor obsahuje kontrolní otázky a správné odpovědi. </a:t>
            </a:r>
          </a:p>
          <a:p>
            <a:pPr algn="just"/>
            <a:r>
              <a:rPr lang="cs-CZ" sz="2000" dirty="0"/>
              <a:t> </a:t>
            </a:r>
          </a:p>
          <a:p>
            <a:pPr algn="just"/>
            <a:r>
              <a:rPr lang="cs-CZ" sz="2000" dirty="0"/>
              <a:t>Pomůcky: tabulka na psaní + fix (papír a tužka</a:t>
            </a:r>
            <a:r>
              <a:rPr lang="cs-CZ" sz="2000" dirty="0" smtClean="0"/>
              <a:t>),mapa České republiky,</a:t>
            </a:r>
            <a:endParaRPr lang="cs-CZ" sz="2000" dirty="0"/>
          </a:p>
          <a:p>
            <a:pPr algn="just"/>
            <a:r>
              <a:rPr lang="cs-CZ" sz="2000" dirty="0"/>
              <a:t>fixy na tabuli (možnost využití popisovače v programu Microsoft PowerPoint)</a:t>
            </a:r>
          </a:p>
          <a:p>
            <a:pPr algn="just"/>
            <a:r>
              <a:rPr lang="cs-CZ" sz="2000" dirty="0"/>
              <a:t> </a:t>
            </a:r>
          </a:p>
          <a:p>
            <a:pPr algn="just"/>
            <a:r>
              <a:rPr lang="cs-CZ" sz="2000" dirty="0"/>
              <a:t> </a:t>
            </a:r>
          </a:p>
          <a:p>
            <a:pPr algn="just"/>
            <a:r>
              <a:rPr lang="cs-CZ" sz="2000" dirty="0"/>
              <a:t> 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356350"/>
            <a:ext cx="648072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2956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Měřítko mapy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Udává poměr zmenšení délky měřené na mapě k délce ve skutečnosti.</a:t>
            </a:r>
          </a:p>
          <a:p>
            <a:r>
              <a:rPr lang="cs-CZ" dirty="0" smtClean="0"/>
              <a:t>Umožňuje tak vytvořit si přibližnou představu o podrobnosti mapy.</a:t>
            </a:r>
          </a:p>
          <a:p>
            <a:r>
              <a:rPr lang="cs-CZ" dirty="0" smtClean="0"/>
              <a:t>Existuje několik typů měřítek na mapě , mezi nejpoužívanější z nich patří měřítko číselné a grafické. </a:t>
            </a:r>
          </a:p>
          <a:p>
            <a:r>
              <a:rPr lang="cs-CZ" dirty="0" smtClean="0"/>
              <a:t>Měřítka lze také členit podle podrobnosti zobrazení na měřítka velká , střední a malá.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99592" y="6309320"/>
            <a:ext cx="691276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814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Číselné měřítko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Udává , kolikrát je délka změřená na mapě zmenšená.</a:t>
            </a:r>
          </a:p>
          <a:p>
            <a:r>
              <a:rPr lang="cs-CZ" dirty="0" smtClean="0"/>
              <a:t>Udává se poměrem 1 : M , kde M je měřítkové číslo.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Příklad číselného měřítka</a:t>
            </a:r>
          </a:p>
          <a:p>
            <a:pPr marL="0" indent="0">
              <a:buNone/>
            </a:pPr>
            <a:r>
              <a:rPr lang="cs-CZ" dirty="0" smtClean="0"/>
              <a:t>                             1  :  1 500 000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Znamená, že 1cm na mapě je 1 500 000 cm </a:t>
            </a:r>
          </a:p>
          <a:p>
            <a:pPr marL="0" indent="0">
              <a:buNone/>
            </a:pPr>
            <a:r>
              <a:rPr lang="cs-CZ" dirty="0" smtClean="0"/>
              <a:t>    ve skutečnosti . Protože nás zajímá skutečná vzdálenost  </a:t>
            </a:r>
          </a:p>
          <a:p>
            <a:pPr marL="0" indent="0">
              <a:buNone/>
            </a:pPr>
            <a:r>
              <a:rPr lang="cs-CZ" dirty="0" smtClean="0"/>
              <a:t>    v  kilometrech , stačí oddělit pět posledních nul </a:t>
            </a:r>
          </a:p>
          <a:p>
            <a:pPr marL="0" indent="0">
              <a:buNone/>
            </a:pPr>
            <a:r>
              <a:rPr lang="cs-CZ" dirty="0" smtClean="0"/>
              <a:t>    dostaneme  vzdálenost v kilometrech,1 cm na mapě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 15 km.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381328"/>
            <a:ext cx="655272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273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1.Co udává měřítko mapy?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----------------------------------------------------------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2.Doplň tabulku.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971600" y="6356350"/>
            <a:ext cx="669674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2756284"/>
              </p:ext>
            </p:extLst>
          </p:nvPr>
        </p:nvGraphicFramePr>
        <p:xfrm>
          <a:off x="1403648" y="4509120"/>
          <a:ext cx="6096000" cy="1605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Měřítko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km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1:100 000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1:500</a:t>
                      </a:r>
                      <a:r>
                        <a:rPr lang="cs-CZ" baseline="0" dirty="0" smtClean="0"/>
                        <a:t>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1:1 000 000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515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3. Jaké je měřítko vaší vlastivědné mapy?</a:t>
            </a:r>
          </a:p>
          <a:p>
            <a:pPr marL="0" indent="0">
              <a:buNone/>
            </a:pPr>
            <a:r>
              <a:rPr lang="cs-CZ" dirty="0" smtClean="0"/>
              <a:t>	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4. Kolik km na ní představuje 1 cm?</a:t>
            </a:r>
          </a:p>
          <a:p>
            <a:pPr marL="0" indent="0">
              <a:buNone/>
            </a:pPr>
            <a:r>
              <a:rPr lang="cs-CZ" dirty="0" smtClean="0"/>
              <a:t>	_________________________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59632" y="6356350"/>
            <a:ext cx="676875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56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497168" y="3789039"/>
            <a:ext cx="90010" cy="810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91375" y="1052736"/>
            <a:ext cx="8379164" cy="1143000"/>
          </a:xfrm>
        </p:spPr>
        <p:txBody>
          <a:bodyPr>
            <a:noAutofit/>
          </a:bodyPr>
          <a:lstStyle/>
          <a:p>
            <a:r>
              <a:rPr lang="cs-CZ" sz="3200" dirty="0" smtClean="0"/>
              <a:t>5.Změř na mapě vzdušnou vzdálenost </a:t>
            </a:r>
            <a:br>
              <a:rPr lang="cs-CZ" sz="3200" dirty="0" smtClean="0"/>
            </a:br>
            <a:r>
              <a:rPr lang="cs-CZ" sz="3200" dirty="0" smtClean="0"/>
              <a:t>z Prahy do uvedených měst a zapiš </a:t>
            </a:r>
            <a:br>
              <a:rPr lang="cs-CZ" sz="3200" dirty="0" smtClean="0"/>
            </a:br>
            <a:r>
              <a:rPr lang="cs-CZ" sz="3200" dirty="0" smtClean="0"/>
              <a:t>do náčrtu.</a:t>
            </a:r>
            <a:endParaRPr lang="cs-CZ" sz="3200" dirty="0"/>
          </a:p>
        </p:txBody>
      </p:sp>
      <p:sp>
        <p:nvSpPr>
          <p:cNvPr id="45" name="Zástupný symbol pro zápatí 44"/>
          <p:cNvSpPr>
            <a:spLocks noGrp="1"/>
          </p:cNvSpPr>
          <p:nvPr>
            <p:ph type="ftr" sz="quarter" idx="11"/>
          </p:nvPr>
        </p:nvSpPr>
        <p:spPr>
          <a:xfrm>
            <a:off x="1260799" y="6381328"/>
            <a:ext cx="6767585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cxnSp>
        <p:nvCxnSpPr>
          <p:cNvPr id="5" name="Přímá spojnice 4"/>
          <p:cNvCxnSpPr>
            <a:stCxn id="2" idx="7"/>
          </p:cNvCxnSpPr>
          <p:nvPr/>
        </p:nvCxnSpPr>
        <p:spPr>
          <a:xfrm flipV="1">
            <a:off x="4573996" y="2636912"/>
            <a:ext cx="790092" cy="116399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4108890" y="2893441"/>
            <a:ext cx="474229" cy="93610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2123728" y="3443725"/>
            <a:ext cx="2386622" cy="35717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endCxn id="2" idx="4"/>
          </p:cNvCxnSpPr>
          <p:nvPr/>
        </p:nvCxnSpPr>
        <p:spPr>
          <a:xfrm flipV="1">
            <a:off x="2483768" y="3870048"/>
            <a:ext cx="2058405" cy="60158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2" idx="6"/>
          </p:cNvCxnSpPr>
          <p:nvPr/>
        </p:nvCxnSpPr>
        <p:spPr>
          <a:xfrm>
            <a:off x="4587178" y="3829544"/>
            <a:ext cx="0" cy="175969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2" idx="7"/>
          </p:cNvCxnSpPr>
          <p:nvPr/>
        </p:nvCxnSpPr>
        <p:spPr>
          <a:xfrm>
            <a:off x="4573996" y="3800902"/>
            <a:ext cx="1942220" cy="142829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2" idx="6"/>
          </p:cNvCxnSpPr>
          <p:nvPr/>
        </p:nvCxnSpPr>
        <p:spPr>
          <a:xfrm flipV="1">
            <a:off x="4587178" y="3443725"/>
            <a:ext cx="3729238" cy="38581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Ovál 24"/>
          <p:cNvSpPr/>
          <p:nvPr/>
        </p:nvSpPr>
        <p:spPr>
          <a:xfrm>
            <a:off x="4542173" y="3789039"/>
            <a:ext cx="45719" cy="810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510350" y="3757535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5364088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Liberec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3634239" y="2420803"/>
            <a:ext cx="990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Ústí n. L.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260799" y="3059668"/>
            <a:ext cx="13428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Karlovy Vary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1769046" y="4286963"/>
            <a:ext cx="6796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Plze</a:t>
            </a:r>
            <a:r>
              <a:rPr lang="cs-CZ" dirty="0"/>
              <a:t>ň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3606320" y="5621602"/>
            <a:ext cx="18080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České Budějovice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6378819" y="5224560"/>
            <a:ext cx="6335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Brno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8028384" y="3034241"/>
            <a:ext cx="8946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Ostrava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 rot="21193929">
            <a:off x="6151119" y="3269672"/>
            <a:ext cx="4732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km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 rot="2321638">
            <a:off x="5984435" y="4524725"/>
            <a:ext cx="4732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km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 rot="16200000">
            <a:off x="4144354" y="4217466"/>
            <a:ext cx="4732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km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 rot="20556172">
            <a:off x="3488534" y="3710117"/>
            <a:ext cx="4732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km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 rot="14692555">
            <a:off x="3725137" y="2898093"/>
            <a:ext cx="4732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km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 rot="18420220">
            <a:off x="4837608" y="2458625"/>
            <a:ext cx="4732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km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 rot="422201">
            <a:off x="3725136" y="3354458"/>
            <a:ext cx="4732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22698" y="5837045"/>
            <a:ext cx="8946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6273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6</a:t>
            </a:r>
            <a:r>
              <a:rPr lang="cs-CZ" dirty="0" smtClean="0"/>
              <a:t>. Zjisti z mapy pomocí měřítka vzdušnou vzdálenost mezi těmito městy: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705678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8990423"/>
              </p:ext>
            </p:extLst>
          </p:nvPr>
        </p:nvGraphicFramePr>
        <p:xfrm>
          <a:off x="1331640" y="3284986"/>
          <a:ext cx="6840760" cy="24646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0134"/>
                <a:gridCol w="1400246"/>
                <a:gridCol w="1993579"/>
                <a:gridCol w="1426801"/>
              </a:tblGrid>
              <a:tr h="659343">
                <a:tc>
                  <a:txBody>
                    <a:bodyPr/>
                    <a:lstStyle/>
                    <a:p>
                      <a:r>
                        <a:rPr lang="cs-CZ" dirty="0" smtClean="0"/>
                        <a:t>Města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Vzdálenost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Města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Vzdálenost</a:t>
                      </a:r>
                      <a:endParaRPr lang="cs-CZ" dirty="0"/>
                    </a:p>
                  </a:txBody>
                  <a:tcPr/>
                </a:tc>
              </a:tr>
              <a:tr h="659343">
                <a:tc>
                  <a:txBody>
                    <a:bodyPr/>
                    <a:lstStyle/>
                    <a:p>
                      <a:r>
                        <a:rPr lang="cs-CZ" dirty="0" smtClean="0"/>
                        <a:t>Ostrava-Brno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Opava-Pardubice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km</a:t>
                      </a:r>
                      <a:endParaRPr lang="cs-CZ" dirty="0"/>
                    </a:p>
                  </a:txBody>
                  <a:tcPr/>
                </a:tc>
              </a:tr>
              <a:tr h="382000">
                <a:tc>
                  <a:txBody>
                    <a:bodyPr/>
                    <a:lstStyle/>
                    <a:p>
                      <a:r>
                        <a:rPr lang="cs-CZ" dirty="0" smtClean="0"/>
                        <a:t>Děčín-Jablonec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Děčín-Šumperk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km</a:t>
                      </a:r>
                      <a:endParaRPr lang="cs-CZ" dirty="0"/>
                    </a:p>
                  </a:txBody>
                  <a:tcPr/>
                </a:tc>
              </a:tr>
              <a:tr h="382000">
                <a:tc>
                  <a:txBody>
                    <a:bodyPr/>
                    <a:lstStyle/>
                    <a:p>
                      <a:r>
                        <a:rPr lang="cs-CZ" dirty="0" smtClean="0"/>
                        <a:t>Ústí n. L.-Zlín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Brno-Harrachov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km</a:t>
                      </a:r>
                      <a:endParaRPr lang="cs-CZ" dirty="0"/>
                    </a:p>
                  </a:txBody>
                  <a:tcPr/>
                </a:tc>
              </a:tr>
              <a:tr h="382000">
                <a:tc>
                  <a:txBody>
                    <a:bodyPr/>
                    <a:lstStyle/>
                    <a:p>
                      <a:r>
                        <a:rPr lang="cs-CZ" dirty="0" smtClean="0"/>
                        <a:t>Plzeň-Liberec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Jihlava-Lovosice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km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5137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 Měřítko mapy udává poměr zmenšení délky měřené na mapě k délce ve skutečnosti.</a:t>
            </a:r>
          </a:p>
          <a:p>
            <a:r>
              <a:rPr lang="cs-CZ" dirty="0" smtClean="0"/>
              <a:t>2.     1 km,5 km, 10 km.</a:t>
            </a:r>
          </a:p>
          <a:p>
            <a:r>
              <a:rPr lang="cs-CZ" dirty="0" smtClean="0"/>
              <a:t>3. Podle vaší školní mapy.</a:t>
            </a:r>
          </a:p>
          <a:p>
            <a:r>
              <a:rPr lang="cs-CZ" dirty="0"/>
              <a:t>4. Podle vaší školní mapy</a:t>
            </a:r>
            <a:r>
              <a:rPr lang="cs-CZ" dirty="0" smtClean="0"/>
              <a:t>.</a:t>
            </a:r>
          </a:p>
          <a:p>
            <a:r>
              <a:rPr lang="cs-CZ" dirty="0" smtClean="0"/>
              <a:t>5.Praha-Liberec                     110 km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Praha-Ostrava                     377 km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Praha-Brno                           207 km</a:t>
            </a:r>
          </a:p>
          <a:p>
            <a:pPr marL="0" indent="0">
              <a:buNone/>
            </a:pPr>
            <a:r>
              <a:rPr lang="cs-CZ" dirty="0" smtClean="0"/>
              <a:t>       Praha- Č. Budějovice         152 km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31640" y="6356350"/>
            <a:ext cx="705678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87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Praha – Plzeň                               94 km</a:t>
            </a:r>
          </a:p>
          <a:p>
            <a:pPr marL="0" indent="0">
              <a:buNone/>
            </a:pPr>
            <a:r>
              <a:rPr lang="cs-CZ" dirty="0" smtClean="0"/>
              <a:t>    Praha – Karlovy Vary                  130 km</a:t>
            </a:r>
          </a:p>
          <a:p>
            <a:pPr marL="0" indent="0">
              <a:buNone/>
            </a:pPr>
            <a:r>
              <a:rPr lang="cs-CZ" dirty="0" smtClean="0"/>
              <a:t>    Praha -  Ústí nad Labem             86 km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48072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2639289"/>
              </p:ext>
            </p:extLst>
          </p:nvPr>
        </p:nvGraphicFramePr>
        <p:xfrm>
          <a:off x="1115616" y="3501008"/>
          <a:ext cx="7128792" cy="23772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5192"/>
                <a:gridCol w="1459204"/>
                <a:gridCol w="2077519"/>
                <a:gridCol w="1486877"/>
              </a:tblGrid>
              <a:tr h="649252">
                <a:tc>
                  <a:txBody>
                    <a:bodyPr/>
                    <a:lstStyle/>
                    <a:p>
                      <a:r>
                        <a:rPr lang="cs-CZ" dirty="0" smtClean="0"/>
                        <a:t>Města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Vzdálenost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Města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Vzdálenost</a:t>
                      </a:r>
                      <a:endParaRPr lang="cs-CZ" dirty="0"/>
                    </a:p>
                  </a:txBody>
                  <a:tcPr/>
                </a:tc>
              </a:tr>
              <a:tr h="630735">
                <a:tc>
                  <a:txBody>
                    <a:bodyPr/>
                    <a:lstStyle/>
                    <a:p>
                      <a:r>
                        <a:rPr lang="cs-CZ" dirty="0" smtClean="0"/>
                        <a:t>Ostrava-Brno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178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Opava-Pardubice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235 km</a:t>
                      </a:r>
                      <a:endParaRPr lang="cs-CZ" dirty="0"/>
                    </a:p>
                  </a:txBody>
                  <a:tcPr/>
                </a:tc>
              </a:tr>
              <a:tr h="365426">
                <a:tc>
                  <a:txBody>
                    <a:bodyPr/>
                    <a:lstStyle/>
                    <a:p>
                      <a:r>
                        <a:rPr lang="cs-CZ" dirty="0" smtClean="0"/>
                        <a:t>Děčín-Jablonec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91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Děčín-Šumperk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324 km</a:t>
                      </a:r>
                      <a:endParaRPr lang="cs-CZ" dirty="0"/>
                    </a:p>
                  </a:txBody>
                  <a:tcPr/>
                </a:tc>
              </a:tr>
              <a:tr h="365426">
                <a:tc>
                  <a:txBody>
                    <a:bodyPr/>
                    <a:lstStyle/>
                    <a:p>
                      <a:r>
                        <a:rPr lang="cs-CZ" dirty="0" smtClean="0"/>
                        <a:t>Ústí n. L.-Zlín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386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Brno-Harrachov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331 km</a:t>
                      </a:r>
                      <a:endParaRPr lang="cs-CZ" dirty="0"/>
                    </a:p>
                  </a:txBody>
                  <a:tcPr/>
                </a:tc>
              </a:tr>
              <a:tr h="365426">
                <a:tc>
                  <a:txBody>
                    <a:bodyPr/>
                    <a:lstStyle/>
                    <a:p>
                      <a:r>
                        <a:rPr lang="cs-CZ" dirty="0" smtClean="0"/>
                        <a:t>Plzeň-Liberec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205km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Jihlava-Lovosice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195 km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1300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979512"/>
          </a:xfrm>
        </p:spPr>
        <p:txBody>
          <a:bodyPr/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Obr.1: </a:t>
            </a:r>
            <a:r>
              <a:rPr lang="cs-CZ" dirty="0"/>
              <a:t>Vlastní archív</a:t>
            </a:r>
            <a:r>
              <a:rPr lang="en-US" dirty="0"/>
              <a:t>[</a:t>
            </a:r>
            <a:r>
              <a:rPr lang="cs-CZ" smtClean="0"/>
              <a:t>cit.2013-3-18</a:t>
            </a:r>
            <a:r>
              <a:rPr lang="en-US" dirty="0"/>
              <a:t>]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43608" y="6381328"/>
            <a:ext cx="7369219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8615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598</Words>
  <Application>Microsoft Office PowerPoint</Application>
  <PresentationFormat>Předvádění na obrazovce (4:3)</PresentationFormat>
  <Paragraphs>132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Acrobat Document</vt:lpstr>
      <vt:lpstr>Prezentace aplikace PowerPoint</vt:lpstr>
      <vt:lpstr>Prezentace aplikace PowerPoint</vt:lpstr>
      <vt:lpstr>Měřítko mapy</vt:lpstr>
      <vt:lpstr>Číselné měřítko</vt:lpstr>
      <vt:lpstr>Otázky:</vt:lpstr>
      <vt:lpstr>Otázky:</vt:lpstr>
      <vt:lpstr>5.Změř na mapě vzdušnou vzdálenost  z Prahy do uvedených měst a zapiš  do náčrtu.</vt:lpstr>
      <vt:lpstr>Otázky:</vt:lpstr>
      <vt:lpstr>Odpovědi na otázky:</vt:lpstr>
      <vt:lpstr>Odpovědi na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</cp:revision>
  <dcterms:created xsi:type="dcterms:W3CDTF">2013-01-07T18:14:35Z</dcterms:created>
  <dcterms:modified xsi:type="dcterms:W3CDTF">2013-07-01T07:26:28Z</dcterms:modified>
</cp:coreProperties>
</file>