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imapa.info/slepa-mapa-c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4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000">
                <a:latin typeface="Arial" pitchFamily="34" charset="0"/>
                <a:cs typeface="Arial" pitchFamily="34" charset="0"/>
              </a:rPr>
              <a:t>: 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VY_32_INOVACE_15_ČR-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povrch.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ČR- povrch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92709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102378"/>
            <a:ext cx="5869367" cy="861764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ČR-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povrch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9971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Anotace:</a:t>
            </a:r>
          </a:p>
          <a:p>
            <a:r>
              <a:rPr lang="cs-CZ" sz="2600" dirty="0"/>
              <a:t>Materiál je určen pro žáky 4. třídy.</a:t>
            </a:r>
          </a:p>
          <a:p>
            <a:r>
              <a:rPr lang="cs-CZ" sz="2600" dirty="0"/>
              <a:t>Žáci hravou formou poznávají zajímavá místa v</a:t>
            </a:r>
            <a:r>
              <a:rPr lang="cs-CZ" sz="2600" dirty="0" smtClean="0"/>
              <a:t> České republice. </a:t>
            </a:r>
            <a:r>
              <a:rPr lang="cs-CZ" sz="26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600" dirty="0"/>
              <a:t> </a:t>
            </a:r>
          </a:p>
          <a:p>
            <a:r>
              <a:rPr lang="cs-CZ" sz="2600" b="1" dirty="0"/>
              <a:t>Pomůcky:</a:t>
            </a:r>
            <a:r>
              <a:rPr lang="cs-CZ" sz="2600" dirty="0"/>
              <a:t> tabulka na psaní + fix (papír a tužka</a:t>
            </a:r>
            <a:r>
              <a:rPr lang="cs-CZ" sz="2600" dirty="0" smtClean="0"/>
              <a:t>),mapa České republiky,</a:t>
            </a:r>
            <a:endParaRPr lang="cs-CZ" sz="2600" dirty="0"/>
          </a:p>
          <a:p>
            <a:r>
              <a:rPr lang="cs-CZ" sz="2600" dirty="0"/>
              <a:t>fixy na tabuli (možnost využití popisovače v programu Microsoft PowerPoint)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01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6017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187624" y="1556792"/>
            <a:ext cx="4104456" cy="2604749"/>
          </a:xfrm>
          <a:prstGeom prst="wedgeRoundRectCallout">
            <a:avLst>
              <a:gd name="adj1" fmla="val 58762"/>
              <a:gd name="adj2" fmla="val 243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Ahoj kamarádi, v dnešní hodině si řekneme něco o </a:t>
            </a:r>
          </a:p>
          <a:p>
            <a:pPr algn="ctr"/>
            <a:r>
              <a:rPr lang="cs-CZ" sz="2400" dirty="0" smtClean="0"/>
              <a:t> povrchu České republiky.  </a:t>
            </a:r>
            <a:endParaRPr lang="cs-CZ" sz="24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84368" y="559129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61115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krajiny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republika má velmi rozmanitý povrch. Najdeme zde roviny, kopce a pohoří.</a:t>
            </a:r>
          </a:p>
          <a:p>
            <a:endParaRPr lang="cs-CZ" dirty="0"/>
          </a:p>
          <a:p>
            <a:r>
              <a:rPr lang="cs-CZ" dirty="0" smtClean="0"/>
              <a:t>Výšku krajiny měříme v metrech a porovnáváme ji s hladinou moře, proto ji </a:t>
            </a:r>
            <a:r>
              <a:rPr lang="cs-CZ" smtClean="0"/>
              <a:t>říkáme nadmořská </a:t>
            </a:r>
            <a:r>
              <a:rPr lang="cs-CZ" dirty="0" smtClean="0"/>
              <a:t>výška.</a:t>
            </a:r>
          </a:p>
          <a:p>
            <a:r>
              <a:rPr lang="cs-CZ" dirty="0" smtClean="0"/>
              <a:t>Podle nadmořské výšky rozdělujeme krajinu na nížinu nebo vysočinu. 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626469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34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8670" y="1639341"/>
            <a:ext cx="8229600" cy="4525963"/>
          </a:xfrm>
        </p:spPr>
        <p:txBody>
          <a:bodyPr/>
          <a:lstStyle/>
          <a:p>
            <a:r>
              <a:rPr lang="cs-CZ" dirty="0" smtClean="0"/>
              <a:t>Krajina s nadmořskou výškou do 200 m </a:t>
            </a:r>
          </a:p>
          <a:p>
            <a:pPr marL="0" indent="0">
              <a:buNone/>
            </a:pPr>
            <a:r>
              <a:rPr lang="cs-CZ" dirty="0" smtClean="0"/>
              <a:t>    se nazývá nížina.</a:t>
            </a:r>
          </a:p>
          <a:p>
            <a:r>
              <a:rPr lang="cs-CZ" dirty="0" smtClean="0"/>
              <a:t>Krajina s nadmořskou výškou od 200 m výše </a:t>
            </a:r>
          </a:p>
          <a:p>
            <a:pPr marL="0" indent="0">
              <a:buNone/>
            </a:pPr>
            <a:r>
              <a:rPr lang="cs-CZ" dirty="0" smtClean="0"/>
              <a:t>    se nazývá vysočina.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051720" y="6381328"/>
            <a:ext cx="597666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3074" name="Picture 2" descr="C:\Users\hotový projekt-kraje\obrázky\Povrch krajin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3056"/>
            <a:ext cx="8496944" cy="2069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5857527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roviny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2483768" y="5833426"/>
            <a:ext cx="201856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p</a:t>
            </a:r>
            <a:r>
              <a:rPr lang="cs-CZ" sz="1400" dirty="0" smtClean="0"/>
              <a:t>ahorkatina(200-6000m</a:t>
            </a:r>
            <a:r>
              <a:rPr lang="cs-CZ" sz="1600" dirty="0" smtClean="0"/>
              <a:t>)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5817621"/>
            <a:ext cx="17809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v</a:t>
            </a:r>
            <a:r>
              <a:rPr lang="cs-CZ" sz="1400" dirty="0" smtClean="0"/>
              <a:t>rchoviny (600-900m)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6612765" y="5817620"/>
            <a:ext cx="205787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</a:t>
            </a:r>
            <a:r>
              <a:rPr lang="cs-CZ" sz="1400" dirty="0" smtClean="0"/>
              <a:t>ornatina (od 900m výše)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1038971" y="4437112"/>
            <a:ext cx="7253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nížiny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11199" y="3933056"/>
            <a:ext cx="97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vysočiny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3779912" y="4221088"/>
            <a:ext cx="1762804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724128" y="4302388"/>
            <a:ext cx="144016" cy="66549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6300192" y="4302388"/>
            <a:ext cx="504056" cy="3193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783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hotový projekt-kraje\obrázky\slepá mapa - pohoří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93" y="1433457"/>
            <a:ext cx="8135486" cy="513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392892" y="2485808"/>
            <a:ext cx="391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35896" y="17728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98338" y="3447584"/>
            <a:ext cx="637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63137" y="5337866"/>
            <a:ext cx="625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46916" y="4224786"/>
            <a:ext cx="481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738391" y="3539138"/>
            <a:ext cx="490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6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365893" y="2051556"/>
            <a:ext cx="411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04048" y="23395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683" y="402189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9.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38945" y="4568385"/>
            <a:ext cx="538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80112" y="3250370"/>
            <a:ext cx="5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16216" y="348612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740352" y="480280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27692" y="570719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398872" y="240451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6?</a:t>
            </a:r>
            <a:endParaRPr lang="cs-CZ" sz="2400" b="1" dirty="0"/>
          </a:p>
        </p:txBody>
      </p:sp>
      <p:sp>
        <p:nvSpPr>
          <p:cNvPr id="32" name="Zástupný symbol pro zápatí 31"/>
          <p:cNvSpPr>
            <a:spLocks noGrp="1"/>
          </p:cNvSpPr>
          <p:nvPr>
            <p:ph type="ftr" sz="quarter" idx="11"/>
          </p:nvPr>
        </p:nvSpPr>
        <p:spPr>
          <a:xfrm>
            <a:off x="1173933" y="6356350"/>
            <a:ext cx="6102621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04386" y="95573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Brdská vrchovina</a:t>
            </a:r>
            <a:endParaRPr lang="cs-CZ" sz="2000" dirty="0"/>
          </a:p>
        </p:txBody>
      </p:sp>
      <p:sp>
        <p:nvSpPr>
          <p:cNvPr id="41" name="Obdélník 40"/>
          <p:cNvSpPr/>
          <p:nvPr/>
        </p:nvSpPr>
        <p:spPr>
          <a:xfrm>
            <a:off x="8043201" y="5949280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398872" y="240451"/>
            <a:ext cx="641348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9?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704386" y="95573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704386" y="95573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Žďárské vrchy</a:t>
            </a:r>
            <a:endParaRPr lang="cs-CZ" sz="2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398872" y="245948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14?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704386" y="95573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704386" y="95573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Bílé Karpaty</a:t>
            </a:r>
            <a:endParaRPr lang="cs-CZ" sz="20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1419712" y="245947"/>
            <a:ext cx="641348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</a:t>
            </a:r>
            <a:r>
              <a:rPr lang="cs-CZ" sz="2400" b="1" dirty="0"/>
              <a:t>1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680967" y="965153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704386" y="965153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Krušné hory</a:t>
            </a:r>
            <a:endParaRPr lang="cs-CZ" sz="20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1398872" y="245948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4?</a:t>
            </a:r>
            <a:endParaRPr lang="cs-CZ" sz="24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680967" y="95573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712304" y="956138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Šumava</a:t>
            </a:r>
            <a:endParaRPr lang="cs-CZ" sz="20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396871" y="260973"/>
            <a:ext cx="641348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10?</a:t>
            </a:r>
            <a:endParaRPr lang="cs-CZ" sz="2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704386" y="965153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712304" y="965153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Českomoravská vrchovina</a:t>
            </a:r>
            <a:endParaRPr lang="cs-CZ" sz="20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1392892" y="245948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</a:t>
            </a:r>
            <a:r>
              <a:rPr lang="cs-CZ" sz="2400" b="1" dirty="0"/>
              <a:t>5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712304" y="969116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713425" y="98442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Středočeská pahorkatina</a:t>
            </a:r>
            <a:endParaRPr lang="cs-CZ" sz="20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398872" y="245946"/>
            <a:ext cx="641348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7?</a:t>
            </a:r>
            <a:endParaRPr lang="cs-CZ" sz="2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719284" y="984420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1719284" y="984522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Jizerské hory</a:t>
            </a:r>
            <a:endParaRPr lang="cs-CZ" sz="20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396871" y="260973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13?</a:t>
            </a:r>
            <a:endParaRPr lang="cs-CZ" sz="2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742262" y="994975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1719284" y="994975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Moravskoslezské Beskydy</a:t>
            </a:r>
            <a:endParaRPr lang="cs-CZ" sz="20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1392892" y="260973"/>
            <a:ext cx="641348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</a:t>
            </a:r>
            <a:r>
              <a:rPr lang="cs-CZ" sz="2400" b="1" dirty="0"/>
              <a:t>2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736282" y="994975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1742262" y="994975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Lužické hory</a:t>
            </a:r>
            <a:endParaRPr lang="cs-CZ" sz="20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413382" y="268617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12?</a:t>
            </a:r>
            <a:endParaRPr lang="cs-CZ" sz="2400" b="1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1714182" y="994975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6727692" y="400080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15.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1719284" y="1003386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Hrubý Jeseník</a:t>
            </a:r>
            <a:endParaRPr lang="cs-CZ" sz="20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1419712" y="259987"/>
            <a:ext cx="641348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</a:t>
            </a:r>
            <a:r>
              <a:rPr lang="cs-CZ" sz="2400" b="1" dirty="0"/>
              <a:t>8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704386" y="1006944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1726467" y="996016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Krkonoše</a:t>
            </a:r>
            <a:endParaRPr lang="cs-CZ" sz="20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1419712" y="288153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3?</a:t>
            </a:r>
            <a:endParaRPr lang="cs-CZ" sz="2400" b="1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1726467" y="1006944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1726467" y="1003386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Český Les</a:t>
            </a:r>
            <a:endParaRPr lang="cs-CZ" sz="20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1398872" y="288153"/>
            <a:ext cx="641348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15?</a:t>
            </a:r>
            <a:endParaRPr lang="cs-CZ" sz="2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1704386" y="985153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1736282" y="969116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Nízký </a:t>
            </a:r>
            <a:r>
              <a:rPr lang="cs-CZ" sz="2000" dirty="0"/>
              <a:t>J</a:t>
            </a:r>
            <a:r>
              <a:rPr lang="cs-CZ" sz="2000" dirty="0" smtClean="0"/>
              <a:t>eseník</a:t>
            </a:r>
            <a:endParaRPr lang="cs-CZ" sz="20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1419712" y="259987"/>
            <a:ext cx="64134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Jaké pohoří se skrývá pod číslem 11?</a:t>
            </a:r>
            <a:endParaRPr lang="cs-CZ" sz="2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1695293" y="994975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1712304" y="969116"/>
            <a:ext cx="6070098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Orlické hory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8336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3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1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0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0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3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8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67221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467544" y="1340768"/>
            <a:ext cx="3384376" cy="2808312"/>
          </a:xfrm>
          <a:prstGeom prst="wedgeRoundRectCallout">
            <a:avLst>
              <a:gd name="adj1" fmla="val 104364"/>
              <a:gd name="adj2" fmla="val 3409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Výborně, jste opravdu </a:t>
            </a:r>
            <a:r>
              <a:rPr lang="cs-CZ" sz="2800" dirty="0" smtClean="0"/>
              <a:t>dobří. </a:t>
            </a:r>
            <a:endParaRPr lang="cs-CZ" sz="2800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899592" y="6356350"/>
            <a:ext cx="684076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8346101" y="5698339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3928358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85010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/>
              <a:t>Spoj stejnou barvou věci, které k sobě patří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1249894" y="6457899"/>
            <a:ext cx="682776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71600" y="2060848"/>
            <a:ext cx="13123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Krušné hory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8118" y="3324473"/>
            <a:ext cx="13913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Velká Deštná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07904" y="2270130"/>
            <a:ext cx="14872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Žďárské Vrchy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380312" y="5085184"/>
            <a:ext cx="1475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1602 m. n. m.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32697" y="4437112"/>
            <a:ext cx="8276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Sněžka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40152" y="2639462"/>
            <a:ext cx="9148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Šumava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215188" y="5733256"/>
            <a:ext cx="1475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lvl="6"/>
            <a:r>
              <a:rPr lang="cs-CZ" dirty="0" smtClean="0"/>
              <a:t>1115 m. n. m.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315634" y="5268708"/>
            <a:ext cx="1475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1244 m. n. m.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21153" y="4252446"/>
            <a:ext cx="11410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Devět skal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473976" y="4129890"/>
            <a:ext cx="791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Plechý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9232" y="5269850"/>
            <a:ext cx="13580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836 m. n. m.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091694" y="1715145"/>
            <a:ext cx="1565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Orlické hory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48360" y="2811383"/>
            <a:ext cx="10485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Krkonoše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62902" y="6088567"/>
            <a:ext cx="1475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1378 m. n. m.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745491" y="3244334"/>
            <a:ext cx="9684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Klínovec</a:t>
            </a:r>
            <a:endParaRPr lang="cs-CZ" dirty="0"/>
          </a:p>
        </p:txBody>
      </p:sp>
      <p:sp>
        <p:nvSpPr>
          <p:cNvPr id="19" name="Volný tvar 18"/>
          <p:cNvSpPr/>
          <p:nvPr/>
        </p:nvSpPr>
        <p:spPr>
          <a:xfrm>
            <a:off x="2343955" y="2279561"/>
            <a:ext cx="1481070" cy="1146219"/>
          </a:xfrm>
          <a:custGeom>
            <a:avLst/>
            <a:gdLst>
              <a:gd name="connsiteX0" fmla="*/ 0 w 1481070"/>
              <a:gd name="connsiteY0" fmla="*/ 0 h 1146219"/>
              <a:gd name="connsiteX1" fmla="*/ 515155 w 1481070"/>
              <a:gd name="connsiteY1" fmla="*/ 566670 h 1146219"/>
              <a:gd name="connsiteX2" fmla="*/ 1481070 w 1481070"/>
              <a:gd name="connsiteY2" fmla="*/ 1146219 h 1146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81070" h="1146219">
                <a:moveTo>
                  <a:pt x="0" y="0"/>
                </a:moveTo>
                <a:cubicBezTo>
                  <a:pt x="134155" y="187817"/>
                  <a:pt x="268310" y="375634"/>
                  <a:pt x="515155" y="566670"/>
                </a:cubicBezTo>
                <a:cubicBezTo>
                  <a:pt x="762000" y="757706"/>
                  <a:pt x="1121535" y="951962"/>
                  <a:pt x="1481070" y="1146219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3903226" y="3580327"/>
            <a:ext cx="758926" cy="1751527"/>
          </a:xfrm>
          <a:custGeom>
            <a:avLst/>
            <a:gdLst>
              <a:gd name="connsiteX0" fmla="*/ 243771 w 758926"/>
              <a:gd name="connsiteY0" fmla="*/ 0 h 1751527"/>
              <a:gd name="connsiteX1" fmla="*/ 24830 w 758926"/>
              <a:gd name="connsiteY1" fmla="*/ 914400 h 1751527"/>
              <a:gd name="connsiteX2" fmla="*/ 758926 w 758926"/>
              <a:gd name="connsiteY2" fmla="*/ 1751527 h 175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8926" h="1751527">
                <a:moveTo>
                  <a:pt x="243771" y="0"/>
                </a:moveTo>
                <a:cubicBezTo>
                  <a:pt x="91371" y="311239"/>
                  <a:pt x="-61029" y="622479"/>
                  <a:pt x="24830" y="914400"/>
                </a:cubicBezTo>
                <a:cubicBezTo>
                  <a:pt x="110689" y="1206321"/>
                  <a:pt x="434807" y="1478924"/>
                  <a:pt x="758926" y="1751527"/>
                </a:cubicBez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>
            <a:stCxn id="13" idx="3"/>
          </p:cNvCxnSpPr>
          <p:nvPr/>
        </p:nvCxnSpPr>
        <p:spPr>
          <a:xfrm flipV="1">
            <a:off x="1897296" y="4499222"/>
            <a:ext cx="2623857" cy="95529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6" name="Volný tvar 25"/>
          <p:cNvSpPr/>
          <p:nvPr/>
        </p:nvSpPr>
        <p:spPr>
          <a:xfrm>
            <a:off x="4765183" y="2575201"/>
            <a:ext cx="1278000" cy="1739355"/>
          </a:xfrm>
          <a:custGeom>
            <a:avLst/>
            <a:gdLst>
              <a:gd name="connsiteX0" fmla="*/ 213701 w 961106"/>
              <a:gd name="connsiteY0" fmla="*/ 1994665 h 1994665"/>
              <a:gd name="connsiteX1" fmla="*/ 960676 w 961106"/>
              <a:gd name="connsiteY1" fmla="*/ 1260569 h 1994665"/>
              <a:gd name="connsiteX2" fmla="*/ 123549 w 961106"/>
              <a:gd name="connsiteY2" fmla="*/ 152986 h 1994665"/>
              <a:gd name="connsiteX3" fmla="*/ 20518 w 961106"/>
              <a:gd name="connsiteY3" fmla="*/ 37076 h 1994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61106" h="1994665">
                <a:moveTo>
                  <a:pt x="213701" y="1994665"/>
                </a:moveTo>
                <a:cubicBezTo>
                  <a:pt x="594701" y="1781090"/>
                  <a:pt x="975701" y="1567516"/>
                  <a:pt x="960676" y="1260569"/>
                </a:cubicBezTo>
                <a:cubicBezTo>
                  <a:pt x="945651" y="953622"/>
                  <a:pt x="280242" y="356901"/>
                  <a:pt x="123549" y="152986"/>
                </a:cubicBezTo>
                <a:cubicBezTo>
                  <a:pt x="-33144" y="-50930"/>
                  <a:pt x="-6313" y="-6927"/>
                  <a:pt x="20518" y="37076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2520140" y="1918952"/>
            <a:ext cx="2605652" cy="1443671"/>
          </a:xfrm>
          <a:custGeom>
            <a:avLst/>
            <a:gdLst>
              <a:gd name="connsiteX0" fmla="*/ 2605652 w 2605652"/>
              <a:gd name="connsiteY0" fmla="*/ 0 h 1443671"/>
              <a:gd name="connsiteX1" fmla="*/ 557911 w 2605652"/>
              <a:gd name="connsiteY1" fmla="*/ 502276 h 1443671"/>
              <a:gd name="connsiteX2" fmla="*/ 42756 w 2605652"/>
              <a:gd name="connsiteY2" fmla="*/ 1365161 h 1443671"/>
              <a:gd name="connsiteX3" fmla="*/ 29877 w 2605652"/>
              <a:gd name="connsiteY3" fmla="*/ 1403797 h 1443671"/>
              <a:gd name="connsiteX4" fmla="*/ 29877 w 2605652"/>
              <a:gd name="connsiteY4" fmla="*/ 1403797 h 1443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05652" h="1443671">
                <a:moveTo>
                  <a:pt x="2605652" y="0"/>
                </a:moveTo>
                <a:cubicBezTo>
                  <a:pt x="1795356" y="137374"/>
                  <a:pt x="985060" y="274749"/>
                  <a:pt x="557911" y="502276"/>
                </a:cubicBezTo>
                <a:cubicBezTo>
                  <a:pt x="130762" y="729803"/>
                  <a:pt x="130762" y="1214908"/>
                  <a:pt x="42756" y="1365161"/>
                </a:cubicBezTo>
                <a:cubicBezTo>
                  <a:pt x="-45250" y="1515414"/>
                  <a:pt x="29877" y="1403797"/>
                  <a:pt x="29877" y="1403797"/>
                </a:cubicBezTo>
                <a:lnTo>
                  <a:pt x="29877" y="1403797"/>
                </a:lnTo>
              </a:path>
            </a:pathLst>
          </a:cu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>
            <a:endCxn id="9" idx="0"/>
          </p:cNvCxnSpPr>
          <p:nvPr/>
        </p:nvCxnSpPr>
        <p:spPr>
          <a:xfrm>
            <a:off x="2435528" y="3613666"/>
            <a:ext cx="517202" cy="211959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7" idx="0"/>
            <a:endCxn id="15" idx="2"/>
          </p:cNvCxnSpPr>
          <p:nvPr/>
        </p:nvCxnSpPr>
        <p:spPr>
          <a:xfrm flipH="1" flipV="1">
            <a:off x="972639" y="3180715"/>
            <a:ext cx="973889" cy="1256397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6" name="Volný tvar 35"/>
          <p:cNvSpPr/>
          <p:nvPr/>
        </p:nvSpPr>
        <p:spPr>
          <a:xfrm>
            <a:off x="2073499" y="4816699"/>
            <a:ext cx="5383369" cy="1096586"/>
          </a:xfrm>
          <a:custGeom>
            <a:avLst/>
            <a:gdLst>
              <a:gd name="connsiteX0" fmla="*/ 0 w 5383369"/>
              <a:gd name="connsiteY0" fmla="*/ 0 h 1096586"/>
              <a:gd name="connsiteX1" fmla="*/ 2459864 w 5383369"/>
              <a:gd name="connsiteY1" fmla="*/ 1081825 h 1096586"/>
              <a:gd name="connsiteX2" fmla="*/ 5383369 w 5383369"/>
              <a:gd name="connsiteY2" fmla="*/ 528033 h 1096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83369" h="1096586">
                <a:moveTo>
                  <a:pt x="0" y="0"/>
                </a:moveTo>
                <a:cubicBezTo>
                  <a:pt x="781318" y="496910"/>
                  <a:pt x="1562636" y="993820"/>
                  <a:pt x="2459864" y="1081825"/>
                </a:cubicBezTo>
                <a:cubicBezTo>
                  <a:pt x="3357092" y="1169831"/>
                  <a:pt x="4370230" y="848932"/>
                  <a:pt x="5383369" y="528033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8" idx="2"/>
            <a:endCxn id="12" idx="0"/>
          </p:cNvCxnSpPr>
          <p:nvPr/>
        </p:nvCxnSpPr>
        <p:spPr>
          <a:xfrm>
            <a:off x="6397553" y="3008794"/>
            <a:ext cx="471980" cy="112109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12" idx="2"/>
            <a:endCxn id="16" idx="0"/>
          </p:cNvCxnSpPr>
          <p:nvPr/>
        </p:nvCxnSpPr>
        <p:spPr>
          <a:xfrm flipH="1">
            <a:off x="6300444" y="4499222"/>
            <a:ext cx="569089" cy="1589345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922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3" grpId="0" animBg="1"/>
      <p:bldP spid="26" grpId="0" animBg="1"/>
      <p:bldP spid="27" grpId="0" animBg="1"/>
      <p:bldP spid="3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640871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4098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475656" y="1772816"/>
            <a:ext cx="3168352" cy="2088232"/>
          </a:xfrm>
          <a:prstGeom prst="wedgeRoundRectCallout">
            <a:avLst>
              <a:gd name="adj1" fmla="val 69407"/>
              <a:gd name="adj2" fmla="val 341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Velká pochvala!</a:t>
            </a:r>
          </a:p>
          <a:p>
            <a:pPr algn="ctr"/>
            <a:r>
              <a:rPr lang="cs-CZ" sz="2800" dirty="0" smtClean="0"/>
              <a:t>Hurá!!!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8346101" y="5698339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2412537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87039" y="332656"/>
            <a:ext cx="6048672" cy="430887"/>
          </a:xfrm>
          <a:prstGeom prst="rect">
            <a:avLst/>
          </a:prstGeom>
          <a:solidFill>
            <a:srgbClr val="FFFF00">
              <a:alpha val="4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7030A0"/>
                </a:solidFill>
              </a:rPr>
              <a:t>Zakroužkuj stejnou barvou názvy, které k sobě patří.</a:t>
            </a:r>
          </a:p>
        </p:txBody>
      </p:sp>
      <p:sp>
        <p:nvSpPr>
          <p:cNvPr id="5" name="Ovál 4"/>
          <p:cNvSpPr/>
          <p:nvPr/>
        </p:nvSpPr>
        <p:spPr>
          <a:xfrm>
            <a:off x="323528" y="1124744"/>
            <a:ext cx="1619672" cy="576064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699792" y="3527069"/>
            <a:ext cx="1584176" cy="43204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511375" y="1412776"/>
            <a:ext cx="1860825" cy="504056"/>
          </a:xfrm>
          <a:prstGeom prst="ellipse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2080" y="3573016"/>
            <a:ext cx="1728192" cy="504056"/>
          </a:xfrm>
          <a:prstGeom prst="ellipse">
            <a:avLst/>
          </a:prstGeom>
          <a:solidFill>
            <a:srgbClr val="FF0000">
              <a:alpha val="5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19672" y="1916832"/>
            <a:ext cx="1728192" cy="504056"/>
          </a:xfrm>
          <a:prstGeom prst="ellipse">
            <a:avLst/>
          </a:prstGeom>
          <a:solidFill>
            <a:srgbClr val="00B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9836" y="3863375"/>
            <a:ext cx="1673932" cy="501729"/>
          </a:xfrm>
          <a:prstGeom prst="ellipse">
            <a:avLst/>
          </a:prstGeom>
          <a:solidFill>
            <a:srgbClr val="00B050">
              <a:alpha val="5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372200" y="1916832"/>
            <a:ext cx="1800200" cy="576064"/>
          </a:xfrm>
          <a:prstGeom prst="ellipse">
            <a:avLst/>
          </a:prstGeom>
          <a:solidFill>
            <a:srgbClr val="FFFF00">
              <a:alpha val="4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491879" y="4725144"/>
            <a:ext cx="1949907" cy="432048"/>
          </a:xfrm>
          <a:prstGeom prst="ellipse">
            <a:avLst/>
          </a:prstGeom>
          <a:solidFill>
            <a:srgbClr val="FFFF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572000" y="2780928"/>
            <a:ext cx="1517859" cy="504056"/>
          </a:xfrm>
          <a:prstGeom prst="ellipse">
            <a:avLst/>
          </a:prstGeom>
          <a:solidFill>
            <a:schemeClr val="accent6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09836" y="5805264"/>
            <a:ext cx="1673932" cy="504056"/>
          </a:xfrm>
          <a:prstGeom prst="ellipse">
            <a:avLst/>
          </a:prstGeom>
          <a:solidFill>
            <a:schemeClr val="accent6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82706" y="2762926"/>
            <a:ext cx="1673932" cy="540060"/>
          </a:xfrm>
          <a:prstGeom prst="ellipse">
            <a:avLst/>
          </a:prstGeom>
          <a:solidFill>
            <a:srgbClr val="7030A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156176" y="5517232"/>
            <a:ext cx="1872208" cy="540060"/>
          </a:xfrm>
          <a:prstGeom prst="ellipse">
            <a:avLst/>
          </a:prstGeom>
          <a:solidFill>
            <a:srgbClr val="7030A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173705" y="6475701"/>
            <a:ext cx="607400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5292" y="122811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Český Les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62081" y="354291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Čerchov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08292" y="1984194"/>
            <a:ext cx="1421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Jizerské hory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71600" y="392957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Smrk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09836" y="284829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Hrubí Jeseník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560259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Praděd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46328" y="1451737"/>
            <a:ext cx="1625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Nízký </a:t>
            </a:r>
            <a:r>
              <a:rPr lang="cs-CZ" dirty="0"/>
              <a:t>J</a:t>
            </a:r>
            <a:r>
              <a:rPr lang="cs-CZ" dirty="0" smtClean="0"/>
              <a:t>eseník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41787" y="364037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Slunečná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355505" y="2848290"/>
            <a:ext cx="1987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Brdy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31270" y="587262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Tok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24228" y="199538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Bílé Karpaty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599891" y="4756502"/>
            <a:ext cx="2144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Velká  Javořina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05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6480720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pic>
        <p:nvPicPr>
          <p:cNvPr id="5122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035" y="256490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755576" y="1844824"/>
            <a:ext cx="3960440" cy="2520304"/>
          </a:xfrm>
          <a:prstGeom prst="wedgeRoundRectCallout">
            <a:avLst>
              <a:gd name="adj1" fmla="val 70870"/>
              <a:gd name="adj2" fmla="val 2390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Bezva</a:t>
            </a:r>
            <a:r>
              <a:rPr lang="cs-CZ" dirty="0" smtClean="0"/>
              <a:t>, </a:t>
            </a:r>
            <a:r>
              <a:rPr lang="cs-CZ" sz="2800" dirty="0" smtClean="0"/>
              <a:t>tleskám!!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8172400" y="5980688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371318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hotový projekt-kraje\obrázky\slepá mapa - pohoří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66484"/>
            <a:ext cx="6120680" cy="3862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9460" y="116632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Doplň názvy pohoří a nejvyšších vrcholů.</a:t>
            </a: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47664" y="6478668"/>
            <a:ext cx="62723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5851700"/>
              </p:ext>
            </p:extLst>
          </p:nvPr>
        </p:nvGraphicFramePr>
        <p:xfrm>
          <a:off x="395538" y="4437112"/>
          <a:ext cx="8352924" cy="2029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2154"/>
                <a:gridCol w="1392154"/>
                <a:gridCol w="1392154"/>
                <a:gridCol w="1392154"/>
                <a:gridCol w="1392154"/>
                <a:gridCol w="1392154"/>
              </a:tblGrid>
              <a:tr h="401392">
                <a:tc>
                  <a:txBody>
                    <a:bodyPr/>
                    <a:lstStyle/>
                    <a:p>
                      <a:r>
                        <a:rPr lang="cs-CZ" dirty="0" smtClean="0"/>
                        <a:t>Pohoří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Vrchol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Pohoří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Vrchol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Pohoří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Vrchol</a:t>
                      </a:r>
                      <a:endParaRPr lang="cs-CZ" dirty="0"/>
                    </a:p>
                  </a:txBody>
                  <a:tcPr/>
                </a:tc>
              </a:tr>
              <a:tr h="406968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</a:tr>
              <a:tr h="406968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406968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</a:tr>
              <a:tr h="406968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195736" y="967099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E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57011" y="96709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5.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34514" y="78243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J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5973" y="955404"/>
            <a:ext cx="481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11.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30045" y="75016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F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1004773"/>
            <a:ext cx="391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6.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93483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747736" y="1268760"/>
            <a:ext cx="400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1.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1637129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G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256076" y="1988840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7.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198884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300192" y="23575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2.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273358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76256" y="3059668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4.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11960" y="291565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092836" y="2555648"/>
            <a:ext cx="654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10.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75856" y="1979548"/>
            <a:ext cx="757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CH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915816" y="2132856"/>
            <a:ext cx="67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9.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915816" y="356372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683195" y="3201121"/>
            <a:ext cx="453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3.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979712" y="255561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975994" y="2138401"/>
            <a:ext cx="435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8.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17870" y="2690336"/>
            <a:ext cx="4764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12.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71164" y="2339588"/>
            <a:ext cx="3048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K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172400" y="4041294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Obr.2</a:t>
            </a:r>
          </a:p>
        </p:txBody>
      </p:sp>
    </p:spTree>
    <p:extLst>
      <p:ext uri="{BB962C8B-B14F-4D97-AF65-F5344CB8AC3E}">
        <p14:creationId xmlns:p14="http://schemas.microsoft.com/office/powerpoint/2010/main" val="155848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899592" y="6356350"/>
            <a:ext cx="770485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0840806"/>
              </p:ext>
            </p:extLst>
          </p:nvPr>
        </p:nvGraphicFramePr>
        <p:xfrm>
          <a:off x="755576" y="1268760"/>
          <a:ext cx="7668344" cy="34694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7086"/>
                <a:gridCol w="1917086"/>
                <a:gridCol w="2142492"/>
                <a:gridCol w="1691680"/>
              </a:tblGrid>
              <a:tr h="438599">
                <a:tc>
                  <a:txBody>
                    <a:bodyPr/>
                    <a:lstStyle/>
                    <a:p>
                      <a:r>
                        <a:rPr lang="cs-CZ" dirty="0" smtClean="0"/>
                        <a:t>Pohoří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Vrchol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Pohoří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Vrchol</a:t>
                      </a:r>
                      <a:endParaRPr lang="cs-CZ" dirty="0"/>
                    </a:p>
                  </a:txBody>
                  <a:tcPr/>
                </a:tc>
              </a:tr>
              <a:tr h="438599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/>
                        <a:t>1.Krkonoše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 Sněžka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Orlické hory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  Velká Deštná</a:t>
                      </a:r>
                      <a:endParaRPr lang="cs-CZ" dirty="0"/>
                    </a:p>
                  </a:txBody>
                  <a:tcPr/>
                </a:tc>
              </a:tr>
              <a:tr h="53511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/>
                        <a:t>2. Hrubí Jeseník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  Praděd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Český Les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  </a:t>
                      </a:r>
                      <a:r>
                        <a:rPr lang="cs-CZ" dirty="0" err="1" smtClean="0"/>
                        <a:t>Čerchov</a:t>
                      </a:r>
                      <a:endParaRPr lang="cs-CZ" dirty="0"/>
                    </a:p>
                  </a:txBody>
                  <a:tcPr/>
                </a:tc>
              </a:tr>
              <a:tr h="438599">
                <a:tc>
                  <a:txBody>
                    <a:bodyPr/>
                    <a:lstStyle/>
                    <a:p>
                      <a:r>
                        <a:rPr lang="cs-CZ" dirty="0" smtClean="0"/>
                        <a:t>3. Šumava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  Plechý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Brdy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  Tok</a:t>
                      </a:r>
                      <a:endParaRPr lang="cs-CZ" dirty="0"/>
                    </a:p>
                  </a:txBody>
                  <a:tcPr/>
                </a:tc>
              </a:tr>
              <a:tr h="74137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/>
                        <a:t>4.Moravskoslezské           Beskydy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  Lysá hora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  Českomoravská</a:t>
                      </a:r>
                      <a:r>
                        <a:rPr lang="cs-CZ" baseline="0" dirty="0" smtClean="0"/>
                        <a:t> vrchovina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 Javořice</a:t>
                      </a:r>
                      <a:endParaRPr lang="cs-CZ" dirty="0"/>
                    </a:p>
                  </a:txBody>
                  <a:tcPr/>
                </a:tc>
              </a:tr>
              <a:tr h="438599">
                <a:tc>
                  <a:txBody>
                    <a:bodyPr/>
                    <a:lstStyle/>
                    <a:p>
                      <a:r>
                        <a:rPr lang="cs-CZ" dirty="0" smtClean="0"/>
                        <a:t>5. Krušné hory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  Klínovec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 Lužické hory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 Luž</a:t>
                      </a:r>
                      <a:endParaRPr lang="cs-CZ" dirty="0"/>
                    </a:p>
                  </a:txBody>
                  <a:tcPr/>
                </a:tc>
              </a:tr>
              <a:tr h="438599">
                <a:tc>
                  <a:txBody>
                    <a:bodyPr/>
                    <a:lstStyle/>
                    <a:p>
                      <a:r>
                        <a:rPr lang="cs-CZ" dirty="0" smtClean="0"/>
                        <a:t>6. Jizerské hory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  Smrk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 Žďárské</a:t>
                      </a:r>
                      <a:r>
                        <a:rPr lang="cs-CZ" baseline="0" dirty="0" smtClean="0"/>
                        <a:t> Vrchy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 Devět skal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203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Otázky: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262018"/>
            <a:ext cx="8229600" cy="1180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1</a:t>
            </a:r>
            <a:r>
              <a:rPr lang="cs-CZ" sz="2800" dirty="0" smtClean="0"/>
              <a:t>.	Jak se jmenuje a kolik měří nejvyšší hora světa? 	_______________________________________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14661" y="6492875"/>
            <a:ext cx="641635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6862" y="2924944"/>
            <a:ext cx="82089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2.	Jak se jmenuje a kolik měří nejvyšší hora Evropy? 	_______________________________________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59024" y="4641095"/>
            <a:ext cx="87849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3.	Jak </a:t>
            </a:r>
            <a:r>
              <a:rPr lang="cs-CZ" sz="2800" dirty="0"/>
              <a:t>se jmenuje  a kolik měří nejvyšší hora ČR? </a:t>
            </a:r>
            <a:r>
              <a:rPr lang="cs-CZ" sz="2800" dirty="0" smtClean="0"/>
              <a:t>	_______________________________________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2420888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Odpověď: </a:t>
            </a:r>
            <a:r>
              <a:rPr lang="cs-CZ" dirty="0"/>
              <a:t>Mount </a:t>
            </a:r>
            <a:r>
              <a:rPr lang="cs-CZ" dirty="0" smtClean="0"/>
              <a:t>Everest – 8848 m. n. m.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691680" y="4077072"/>
            <a:ext cx="37539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Odpověď: </a:t>
            </a:r>
            <a:r>
              <a:rPr lang="cs-CZ" dirty="0" err="1"/>
              <a:t>Mont</a:t>
            </a:r>
            <a:r>
              <a:rPr lang="cs-CZ" dirty="0"/>
              <a:t> </a:t>
            </a:r>
            <a:r>
              <a:rPr lang="cs-CZ" dirty="0" err="1"/>
              <a:t>Blanc</a:t>
            </a:r>
            <a:r>
              <a:rPr lang="cs-CZ" dirty="0"/>
              <a:t> – 4810 m. n. m.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691680" y="5733256"/>
            <a:ext cx="33202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Odpověď: </a:t>
            </a:r>
            <a:r>
              <a:rPr lang="cs-CZ" dirty="0" smtClean="0"/>
              <a:t>Sněžka </a:t>
            </a:r>
            <a:r>
              <a:rPr lang="cs-CZ" dirty="0"/>
              <a:t>– </a:t>
            </a:r>
            <a:r>
              <a:rPr lang="cs-CZ" dirty="0" smtClean="0"/>
              <a:t>1602 </a:t>
            </a:r>
            <a:r>
              <a:rPr lang="cs-CZ" dirty="0"/>
              <a:t>m. n. m.</a:t>
            </a:r>
          </a:p>
        </p:txBody>
      </p:sp>
    </p:spTree>
    <p:extLst>
      <p:ext uri="{BB962C8B-B14F-4D97-AF65-F5344CB8AC3E}">
        <p14:creationId xmlns:p14="http://schemas.microsoft.com/office/powerpoint/2010/main" val="3413859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Otázky: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924944"/>
            <a:ext cx="8229600" cy="3085803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eriod" startAt="5"/>
            </a:pPr>
            <a:r>
              <a:rPr lang="cs-CZ" sz="2800" dirty="0" smtClean="0"/>
              <a:t>Jak máme být vybaveni a jak se máme chovat při 	výletu do hor?</a:t>
            </a:r>
          </a:p>
          <a:p>
            <a:pPr marL="0" indent="0">
              <a:buNone/>
            </a:pPr>
            <a:r>
              <a:rPr lang="cs-CZ" sz="2800" dirty="0" smtClean="0"/>
              <a:t>       ________________________________________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6.   Jaké </a:t>
            </a:r>
            <a:r>
              <a:rPr lang="cs-CZ" sz="2800" dirty="0"/>
              <a:t>rozlišujeme typy krajiny podle nad mořské </a:t>
            </a:r>
            <a:r>
              <a:rPr lang="cs-CZ" sz="2800" dirty="0" smtClean="0"/>
              <a:t>výšky</a:t>
            </a:r>
            <a:r>
              <a:rPr lang="cs-CZ" sz="2800" dirty="0"/>
              <a:t>?</a:t>
            </a:r>
          </a:p>
          <a:p>
            <a:pPr marL="0" indent="0">
              <a:buNone/>
            </a:pPr>
            <a:r>
              <a:rPr lang="cs-CZ" sz="2800" dirty="0" smtClean="0"/>
              <a:t>       ________________________________________</a:t>
            </a: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356350"/>
            <a:ext cx="691276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1556792"/>
            <a:ext cx="77768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4.	Kdo </a:t>
            </a:r>
            <a:r>
              <a:rPr lang="cs-CZ" sz="2800" dirty="0"/>
              <a:t>je symbol našich nejvyšších hor Krkonoš? </a:t>
            </a:r>
            <a:r>
              <a:rPr lang="cs-CZ" sz="2800" dirty="0" smtClean="0"/>
              <a:t>	_____________________________________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547664" y="2522636"/>
            <a:ext cx="20728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Odpověď:  </a:t>
            </a:r>
            <a:r>
              <a:rPr lang="cs-CZ" dirty="0" smtClean="0"/>
              <a:t>Krakonoš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547664" y="4324225"/>
            <a:ext cx="52000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Odpověď:  </a:t>
            </a:r>
            <a:r>
              <a:rPr lang="cs-CZ" dirty="0" smtClean="0"/>
              <a:t>Dobré oblečení, číslo na horskou službu, …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87624" y="5817217"/>
            <a:ext cx="5472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Odpověď:  </a:t>
            </a:r>
            <a:r>
              <a:rPr lang="cs-CZ" dirty="0" smtClean="0"/>
              <a:t> </a:t>
            </a:r>
            <a:r>
              <a:rPr lang="cs-CZ" dirty="0"/>
              <a:t>N</a:t>
            </a:r>
            <a:r>
              <a:rPr lang="cs-CZ" dirty="0" smtClean="0"/>
              <a:t>ížiny, vysočiny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193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6480720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pic>
        <p:nvPicPr>
          <p:cNvPr id="5122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035" y="2564904"/>
            <a:ext cx="36004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755576" y="1844824"/>
            <a:ext cx="3960440" cy="2520304"/>
          </a:xfrm>
          <a:prstGeom prst="wedgeRoundRectCallout">
            <a:avLst>
              <a:gd name="adj1" fmla="val 70870"/>
              <a:gd name="adj2" fmla="val 2390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Mám radost, šlo vám to výborně. Ahoj příště.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8172400" y="5980688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307150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Obr.1:Vlastní </a:t>
            </a:r>
            <a:r>
              <a:rPr lang="cs-CZ" sz="2400" dirty="0" smtClean="0"/>
              <a:t>archív</a:t>
            </a:r>
            <a:r>
              <a:rPr lang="cs-CZ" sz="2400" dirty="0"/>
              <a:t>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2013-03-15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2400" dirty="0"/>
          </a:p>
          <a:p>
            <a:r>
              <a:rPr lang="cs-CZ" sz="2400" dirty="0" smtClean="0"/>
              <a:t>Obr.2:</a:t>
            </a:r>
            <a:r>
              <a:rPr lang="cs-CZ" sz="2400" dirty="0" smtClean="0">
                <a:hlinkClick r:id="rId2" action="ppaction://hlinkfile"/>
              </a:rPr>
              <a:t>imapa.info/</a:t>
            </a:r>
            <a:r>
              <a:rPr lang="cs-CZ" sz="2400" dirty="0" err="1" smtClean="0">
                <a:hlinkClick r:id="rId2" action="ppaction://hlinkfile"/>
              </a:rPr>
              <a:t>slepa</a:t>
            </a:r>
            <a:r>
              <a:rPr lang="cs-CZ" sz="2400" dirty="0" smtClean="0">
                <a:hlinkClick r:id="rId2" action="ppaction://hlinkfile"/>
              </a:rPr>
              <a:t>-mapa-</a:t>
            </a:r>
            <a:r>
              <a:rPr lang="cs-CZ" sz="2400" dirty="0" err="1" smtClean="0">
                <a:hlinkClick r:id="rId2" action="ppaction://hlinkfile"/>
              </a:rPr>
              <a:t>cr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2013-03-15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03648" y="6356350"/>
            <a:ext cx="669674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790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986</Words>
  <Application>Microsoft Office PowerPoint</Application>
  <PresentationFormat>Předvádění na obrazovce (4:3)</PresentationFormat>
  <Paragraphs>238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Acrobat Document</vt:lpstr>
      <vt:lpstr>Název školy: Svobodná základní škola, o.p.s. Autor: Gabriela Divišová Název materiálu: VY_32_INOVACE_15_ČR- povrch.  Název: ČR- povrch Číslo projektu: CZ.1.07/1.4.00/21.0929</vt:lpstr>
      <vt:lpstr>Prezentace aplikace PowerPoint</vt:lpstr>
      <vt:lpstr>Prezentace aplikace PowerPoint</vt:lpstr>
      <vt:lpstr>Povrch krajiny</vt:lpstr>
      <vt:lpstr>Povrch krajiny</vt:lpstr>
      <vt:lpstr>Prezentace aplikace PowerPoint</vt:lpstr>
      <vt:lpstr>Prezentace aplikace PowerPoint</vt:lpstr>
      <vt:lpstr>Spoj stejnou barvou věci, které k sobě patří.</vt:lpstr>
      <vt:lpstr>Prezentace aplikace PowerPoint</vt:lpstr>
      <vt:lpstr>Prezentace aplikace PowerPoint</vt:lpstr>
      <vt:lpstr>Prezentace aplikace PowerPoint</vt:lpstr>
      <vt:lpstr>Doplň názvy pohoří a nejvyšších vrcholů.</vt:lpstr>
      <vt:lpstr>Řešení:</vt:lpstr>
      <vt:lpstr>Otázky:</vt:lpstr>
      <vt:lpstr>Otázky: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9</cp:revision>
  <dcterms:created xsi:type="dcterms:W3CDTF">2013-01-07T18:14:35Z</dcterms:created>
  <dcterms:modified xsi:type="dcterms:W3CDTF">2013-07-01T07:28:32Z</dcterms:modified>
</cp:coreProperties>
</file>