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9F1A8E-A20C-4C1E-AC9E-3E5D2F1A320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BAA0E6-CDF8-40D5-A94B-8347A752DB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2332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B5ED17-C9DF-4E63-AA30-D3ADAD55D68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9031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970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80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543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412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265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64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421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783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121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33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398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53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4" y="773705"/>
            <a:ext cx="8064895" cy="2232248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Název školy: Svobodná základní škola, o.p.s.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Autor: Gabriela Divišová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Název materiálu</a:t>
            </a:r>
            <a:r>
              <a:rPr lang="cs-CZ" sz="2000">
                <a:latin typeface="Arial" pitchFamily="34" charset="0"/>
                <a:cs typeface="Arial" pitchFamily="34" charset="0"/>
              </a:rPr>
              <a:t>: </a:t>
            </a:r>
            <a:r>
              <a:rPr lang="cs-CZ" sz="1800" smtClean="0">
                <a:latin typeface="Arial" pitchFamily="34" charset="0"/>
                <a:cs typeface="Arial" pitchFamily="34" charset="0"/>
              </a:rPr>
              <a:t>VY_32_INOVACE_16_ČR-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vodstvo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: ČR-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vodstvo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Číslo 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13638" y="6492709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3102378"/>
            <a:ext cx="5869367" cy="861764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ČR - vodstvo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900" b="1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-184660"/>
            <a:ext cx="184710" cy="36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30" tIns="45715" rIns="91430" bIns="45715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3313" name="Object 1"/>
          <p:cNvGraphicFramePr>
            <a:graphicFrameLocks noChangeAspect="1"/>
          </p:cNvGraphicFramePr>
          <p:nvPr/>
        </p:nvGraphicFramePr>
        <p:xfrm>
          <a:off x="7667972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2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31641" y="6092637"/>
            <a:ext cx="3519391" cy="276999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r"/>
            <a:r>
              <a:rPr lang="cs-CZ" sz="1200" dirty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40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09898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20688"/>
            <a:ext cx="9144000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b="1" dirty="0"/>
              <a:t>Anotace:</a:t>
            </a:r>
          </a:p>
          <a:p>
            <a:r>
              <a:rPr lang="cs-CZ" sz="2600" dirty="0"/>
              <a:t>Materiál je určen pro žáky 4. třídy.</a:t>
            </a:r>
          </a:p>
          <a:p>
            <a:r>
              <a:rPr lang="cs-CZ" sz="2600" dirty="0"/>
              <a:t>Žáci hravou formou poznávají zajímavá místa v</a:t>
            </a:r>
            <a:r>
              <a:rPr lang="cs-CZ" sz="2600" dirty="0" smtClean="0"/>
              <a:t> České republice. </a:t>
            </a:r>
            <a:r>
              <a:rPr lang="cs-CZ" sz="2600" dirty="0"/>
              <a:t>Lépe si zapamatují novou látku, protože zde vidí názorné ukázky.  Pro některé žáky je takto připravený materiál motivací ke zdokonalení svých znalostí. Dále se naučí vyhledávat podrobnější informace o těchto místech a pracovat s počítačovou technikou. Soubor obsahuje kontrolní otázky a správné odpovědi. </a:t>
            </a:r>
          </a:p>
          <a:p>
            <a:r>
              <a:rPr lang="cs-CZ" sz="2600" dirty="0"/>
              <a:t> </a:t>
            </a:r>
          </a:p>
          <a:p>
            <a:r>
              <a:rPr lang="cs-CZ" sz="2600" b="1" dirty="0"/>
              <a:t>Pomůcky:</a:t>
            </a:r>
            <a:r>
              <a:rPr lang="cs-CZ" sz="2600" dirty="0"/>
              <a:t> tabulka na psaní + fix (papír a tužka</a:t>
            </a:r>
            <a:r>
              <a:rPr lang="cs-CZ" sz="2600" dirty="0" smtClean="0"/>
              <a:t>),mapa České republiky,</a:t>
            </a:r>
            <a:endParaRPr lang="cs-CZ" sz="2600" dirty="0"/>
          </a:p>
          <a:p>
            <a:r>
              <a:rPr lang="cs-CZ" sz="2600" dirty="0"/>
              <a:t>fixy na tabuli (možnost využití popisovače v programu Microsoft PowerPoint)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356350"/>
            <a:ext cx="648072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9761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Členění vod v krajině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91880" y="1181943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Voda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187624" y="2204864"/>
            <a:ext cx="16200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Podzemní voda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702912" y="2204864"/>
            <a:ext cx="12341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Půdní voda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868144" y="2204864"/>
            <a:ext cx="1669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Povrchová voda</a:t>
            </a:r>
            <a:endParaRPr lang="cs-CZ" dirty="0"/>
          </a:p>
        </p:txBody>
      </p:sp>
      <p:cxnSp>
        <p:nvCxnSpPr>
          <p:cNvPr id="8" name="Přímá spojnice 7"/>
          <p:cNvCxnSpPr>
            <a:stCxn id="4" idx="0"/>
            <a:endCxn id="3" idx="2"/>
          </p:cNvCxnSpPr>
          <p:nvPr/>
        </p:nvCxnSpPr>
        <p:spPr>
          <a:xfrm flipV="1">
            <a:off x="1997654" y="1643608"/>
            <a:ext cx="2322318" cy="56125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3" idx="2"/>
            <a:endCxn id="5" idx="0"/>
          </p:cNvCxnSpPr>
          <p:nvPr/>
        </p:nvCxnSpPr>
        <p:spPr>
          <a:xfrm>
            <a:off x="4319972" y="1643608"/>
            <a:ext cx="0" cy="56125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3" idx="2"/>
            <a:endCxn id="6" idx="0"/>
          </p:cNvCxnSpPr>
          <p:nvPr/>
        </p:nvCxnSpPr>
        <p:spPr>
          <a:xfrm>
            <a:off x="4319972" y="1643608"/>
            <a:ext cx="2382824" cy="56125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323528" y="3244334"/>
            <a:ext cx="13056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Voda prostá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361383" y="3244334"/>
            <a:ext cx="15948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Minerální voda</a:t>
            </a:r>
            <a:endParaRPr lang="cs-CZ" dirty="0"/>
          </a:p>
        </p:txBody>
      </p:sp>
      <p:cxnSp>
        <p:nvCxnSpPr>
          <p:cNvPr id="16" name="Přímá spojnice 15"/>
          <p:cNvCxnSpPr>
            <a:stCxn id="13" idx="0"/>
            <a:endCxn id="4" idx="2"/>
          </p:cNvCxnSpPr>
          <p:nvPr/>
        </p:nvCxnSpPr>
        <p:spPr>
          <a:xfrm flipV="1">
            <a:off x="976336" y="2574196"/>
            <a:ext cx="1021318" cy="67013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4" idx="2"/>
            <a:endCxn id="14" idx="0"/>
          </p:cNvCxnSpPr>
          <p:nvPr/>
        </p:nvCxnSpPr>
        <p:spPr>
          <a:xfrm>
            <a:off x="1997654" y="2574196"/>
            <a:ext cx="1161159" cy="67013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4622881" y="3290500"/>
            <a:ext cx="22289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Voda se zpomaleným </a:t>
            </a:r>
          </a:p>
          <a:p>
            <a:pPr algn="ctr"/>
            <a:r>
              <a:rPr lang="cs-CZ" dirty="0" smtClean="0"/>
              <a:t>odtokem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308304" y="3244334"/>
            <a:ext cx="13942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Voda tekoucí</a:t>
            </a:r>
            <a:endParaRPr lang="cs-CZ" dirty="0"/>
          </a:p>
        </p:txBody>
      </p:sp>
      <p:cxnSp>
        <p:nvCxnSpPr>
          <p:cNvPr id="22" name="Přímá spojnice 21"/>
          <p:cNvCxnSpPr>
            <a:stCxn id="19" idx="0"/>
            <a:endCxn id="6" idx="2"/>
          </p:cNvCxnSpPr>
          <p:nvPr/>
        </p:nvCxnSpPr>
        <p:spPr>
          <a:xfrm flipV="1">
            <a:off x="5737353" y="2574196"/>
            <a:ext cx="965443" cy="71630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6" idx="2"/>
            <a:endCxn id="20" idx="0"/>
          </p:cNvCxnSpPr>
          <p:nvPr/>
        </p:nvCxnSpPr>
        <p:spPr>
          <a:xfrm>
            <a:off x="6702796" y="2574196"/>
            <a:ext cx="1302623" cy="67013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1626760" y="4869160"/>
            <a:ext cx="14692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Voda studená</a:t>
            </a:r>
          </a:p>
          <a:p>
            <a:pPr algn="ctr"/>
            <a:r>
              <a:rPr lang="cs-CZ" dirty="0" smtClean="0"/>
              <a:t>(zřídlo)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3725581" y="4871530"/>
            <a:ext cx="118878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Voda teplá</a:t>
            </a:r>
          </a:p>
          <a:p>
            <a:pPr algn="ctr"/>
            <a:r>
              <a:rPr lang="cs-CZ" dirty="0" smtClean="0"/>
              <a:t>(vřídlo)</a:t>
            </a:r>
            <a:endParaRPr lang="cs-CZ" dirty="0"/>
          </a:p>
        </p:txBody>
      </p:sp>
      <p:cxnSp>
        <p:nvCxnSpPr>
          <p:cNvPr id="28" name="Přímá spojnice 27"/>
          <p:cNvCxnSpPr>
            <a:stCxn id="25" idx="0"/>
            <a:endCxn id="14" idx="2"/>
          </p:cNvCxnSpPr>
          <p:nvPr/>
        </p:nvCxnSpPr>
        <p:spPr>
          <a:xfrm flipV="1">
            <a:off x="2361384" y="3613666"/>
            <a:ext cx="797429" cy="125549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14" idx="2"/>
            <a:endCxn id="26" idx="0"/>
          </p:cNvCxnSpPr>
          <p:nvPr/>
        </p:nvCxnSpPr>
        <p:spPr>
          <a:xfrm>
            <a:off x="3158813" y="3613666"/>
            <a:ext cx="1161162" cy="125786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683569" y="6381328"/>
            <a:ext cx="8018964" cy="476672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5121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3" grpId="0"/>
      <p:bldP spid="14" grpId="0"/>
      <p:bldP spid="19" grpId="0"/>
      <p:bldP spid="20" grpId="0"/>
      <p:bldP spid="25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Řeka</a:t>
            </a:r>
            <a:endParaRPr lang="cs-CZ" dirty="0"/>
          </a:p>
        </p:txBody>
      </p:sp>
      <p:pic>
        <p:nvPicPr>
          <p:cNvPr id="2050" name="Picture 2" descr="C:\Users\hotový projekt-kraje\obrázky\řek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7666261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11960" y="284364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10817" y="3413867"/>
            <a:ext cx="7212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Potok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148064" y="3322930"/>
            <a:ext cx="12149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Levý přítok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854925" y="4437112"/>
            <a:ext cx="8348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Soutok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5148064" y="4293096"/>
            <a:ext cx="706862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1547664" y="5229200"/>
            <a:ext cx="13036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mtClean="0"/>
              <a:t>Pravý </a:t>
            </a:r>
            <a:r>
              <a:rPr lang="cs-CZ" dirty="0" smtClean="0"/>
              <a:t>přítok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474562" y="4862238"/>
            <a:ext cx="6319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Řeka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687832" y="5231570"/>
            <a:ext cx="5491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Ústí</a:t>
            </a:r>
            <a:endParaRPr lang="cs-CZ" dirty="0"/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5292080" y="5416236"/>
            <a:ext cx="437137" cy="1846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3611457" y="5938709"/>
            <a:ext cx="6962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Moře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156012" y="4396462"/>
            <a:ext cx="8348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Soutok</a:t>
            </a:r>
            <a:endParaRPr lang="cs-CZ" dirty="0"/>
          </a:p>
        </p:txBody>
      </p:sp>
      <p:cxnSp>
        <p:nvCxnSpPr>
          <p:cNvPr id="21" name="Přímá spojnice se šipkou 20"/>
          <p:cNvCxnSpPr>
            <a:stCxn id="19" idx="2"/>
          </p:cNvCxnSpPr>
          <p:nvPr/>
        </p:nvCxnSpPr>
        <p:spPr>
          <a:xfrm>
            <a:off x="3573434" y="4765794"/>
            <a:ext cx="278486" cy="65044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899591" y="6356350"/>
            <a:ext cx="7450237" cy="501650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349829" y="5733256"/>
            <a:ext cx="794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6393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13" grpId="0"/>
      <p:bldP spid="14" grpId="0"/>
      <p:bldP spid="15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evý a pravý břeh řeky určíme tak, že se postavíme ve směru jejího toku, po pravé ruce je pravý břeh, po levé levý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Tok řeky rozlišujeme:</a:t>
            </a:r>
          </a:p>
          <a:p>
            <a:r>
              <a:rPr lang="cs-CZ" dirty="0"/>
              <a:t>n</a:t>
            </a:r>
            <a:r>
              <a:rPr lang="cs-CZ" dirty="0" smtClean="0"/>
              <a:t>a horní- je užší, voda proudí rychleji</a:t>
            </a:r>
          </a:p>
          <a:p>
            <a:r>
              <a:rPr lang="cs-CZ" dirty="0" smtClean="0"/>
              <a:t>na střední- proud je mírnější</a:t>
            </a:r>
          </a:p>
          <a:p>
            <a:r>
              <a:rPr lang="cs-CZ" dirty="0"/>
              <a:t>n</a:t>
            </a:r>
            <a:r>
              <a:rPr lang="cs-CZ" dirty="0" smtClean="0"/>
              <a:t>a dolní-voda plyne pomalu, tok se rozšiřuje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7704856" cy="501650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8492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ezera jsou přirozeně vzniklé vodní nádrže</a:t>
            </a:r>
          </a:p>
          <a:p>
            <a:pPr marL="0" indent="0">
              <a:buNone/>
            </a:pPr>
            <a:r>
              <a:rPr lang="cs-CZ" dirty="0" smtClean="0"/>
              <a:t>       Jezera: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-Černé jezero</a:t>
            </a:r>
          </a:p>
          <a:p>
            <a:pPr marL="0" indent="0">
              <a:buNone/>
            </a:pPr>
            <a:r>
              <a:rPr lang="cs-CZ" dirty="0" smtClean="0"/>
              <a:t>-Čertovo jezero</a:t>
            </a:r>
          </a:p>
          <a:p>
            <a:pPr marL="0" indent="0">
              <a:buNone/>
            </a:pPr>
            <a:r>
              <a:rPr lang="cs-CZ" dirty="0" smtClean="0"/>
              <a:t>-Plešné jezero</a:t>
            </a:r>
          </a:p>
          <a:p>
            <a:pPr marL="0" indent="0">
              <a:buNone/>
            </a:pPr>
            <a:r>
              <a:rPr lang="cs-CZ" dirty="0" smtClean="0"/>
              <a:t>-</a:t>
            </a:r>
            <a:r>
              <a:rPr lang="cs-CZ" dirty="0" err="1" smtClean="0"/>
              <a:t>Prašilské</a:t>
            </a:r>
            <a:r>
              <a:rPr lang="cs-CZ" dirty="0" smtClean="0"/>
              <a:t> jezero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43608" y="6356350"/>
            <a:ext cx="7704856" cy="501650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ybníky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sou uměle vytvořené vodní nádrže</a:t>
            </a:r>
          </a:p>
          <a:p>
            <a:r>
              <a:rPr lang="cs-CZ" dirty="0"/>
              <a:t>č</a:t>
            </a:r>
            <a:r>
              <a:rPr lang="cs-CZ" dirty="0" smtClean="0"/>
              <a:t>lověk je vybudoval k chovu ryb, k rekreaci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za účelem odvodnění zamokřených území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Rybníky: Rožmberk                    Svět</a:t>
            </a:r>
          </a:p>
          <a:p>
            <a:pPr marL="0" indent="0">
              <a:buNone/>
            </a:pPr>
            <a:r>
              <a:rPr lang="cs-CZ" dirty="0" smtClean="0"/>
              <a:t>                 Dvořiště                       </a:t>
            </a:r>
            <a:r>
              <a:rPr lang="cs-CZ" dirty="0" err="1" smtClean="0"/>
              <a:t>Stańkovský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</a:t>
            </a:r>
            <a:r>
              <a:rPr lang="cs-CZ" dirty="0"/>
              <a:t>M</a:t>
            </a:r>
            <a:r>
              <a:rPr lang="cs-CZ" dirty="0" smtClean="0"/>
              <a:t>áchovo jezero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71600" y="6356350"/>
            <a:ext cx="6912768" cy="385018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344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sou uměle vytvořené vodní nádrže v údolí řeky</a:t>
            </a:r>
          </a:p>
          <a:p>
            <a:r>
              <a:rPr lang="cs-CZ" dirty="0"/>
              <a:t>p</a:t>
            </a:r>
            <a:r>
              <a:rPr lang="cs-CZ" dirty="0" smtClean="0"/>
              <a:t>řehrady regulují množství vody v řece a tím zabraňují záplavám</a:t>
            </a:r>
          </a:p>
          <a:p>
            <a:r>
              <a:rPr lang="cs-CZ" dirty="0"/>
              <a:t>s</a:t>
            </a:r>
            <a:r>
              <a:rPr lang="cs-CZ" dirty="0" smtClean="0"/>
              <a:t>louží k rekreaci, k zásobárně pitné vody ,k zavlažování</a:t>
            </a:r>
          </a:p>
          <a:p>
            <a:pPr marL="0" indent="0">
              <a:buNone/>
            </a:pPr>
            <a:r>
              <a:rPr lang="cs-CZ" dirty="0" smtClean="0"/>
              <a:t> Přehrady: Lipno, Orlík, Slapy</a:t>
            </a:r>
            <a:r>
              <a:rPr lang="cs-CZ" dirty="0"/>
              <a:t> </a:t>
            </a:r>
            <a:r>
              <a:rPr lang="cs-CZ" dirty="0" smtClean="0"/>
              <a:t>(Vltava)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Dalešice(Jihlava) , Vranov(Dyje)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43608" y="6356350"/>
            <a:ext cx="7344816" cy="385018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9262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ovodí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území, odkud voda odtéká do jedné řeky</a:t>
            </a:r>
          </a:p>
          <a:p>
            <a:endParaRPr lang="cs-CZ" dirty="0" smtClean="0"/>
          </a:p>
          <a:p>
            <a:r>
              <a:rPr lang="cs-CZ" dirty="0" smtClean="0"/>
              <a:t>většina území Čech patří do povodí Labe</a:t>
            </a:r>
          </a:p>
          <a:p>
            <a:r>
              <a:rPr lang="cs-CZ" dirty="0"/>
              <a:t>m</a:t>
            </a:r>
            <a:r>
              <a:rPr lang="cs-CZ" dirty="0" smtClean="0"/>
              <a:t>oravské území do povodí Moravy</a:t>
            </a:r>
          </a:p>
          <a:p>
            <a:r>
              <a:rPr lang="cs-CZ" dirty="0"/>
              <a:t>m</a:t>
            </a:r>
            <a:r>
              <a:rPr lang="cs-CZ" dirty="0" smtClean="0"/>
              <a:t>enší část severních Čech s částí Moravy </a:t>
            </a:r>
          </a:p>
          <a:p>
            <a:pPr marL="0" indent="0">
              <a:buNone/>
            </a:pPr>
            <a:r>
              <a:rPr lang="cs-CZ" dirty="0" smtClean="0"/>
              <a:t>   do povodí Odry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55576" y="6356350"/>
            <a:ext cx="7704856" cy="501649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3836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Úmoří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j</a:t>
            </a:r>
            <a:r>
              <a:rPr lang="cs-CZ" dirty="0" smtClean="0"/>
              <a:t>e území, odkud tečou všechny vody do jednoho moře</a:t>
            </a:r>
          </a:p>
          <a:p>
            <a:r>
              <a:rPr lang="cs-CZ" dirty="0"/>
              <a:t>n</a:t>
            </a:r>
            <a:r>
              <a:rPr lang="cs-CZ" dirty="0" smtClean="0"/>
              <a:t>aše území patří do úmoří Severního, Černého </a:t>
            </a:r>
          </a:p>
          <a:p>
            <a:pPr marL="0" indent="0">
              <a:buNone/>
            </a:pPr>
            <a:r>
              <a:rPr lang="cs-CZ" dirty="0" smtClean="0"/>
              <a:t>    a </a:t>
            </a:r>
            <a:r>
              <a:rPr lang="cs-CZ" dirty="0"/>
              <a:t>B</a:t>
            </a:r>
            <a:r>
              <a:rPr lang="cs-CZ" dirty="0" smtClean="0"/>
              <a:t>altského moře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Labe odvádí vody z Čech do Severního moře.</a:t>
            </a:r>
          </a:p>
          <a:p>
            <a:pPr marL="0" indent="0">
              <a:buNone/>
            </a:pPr>
            <a:r>
              <a:rPr lang="cs-CZ" dirty="0" smtClean="0"/>
              <a:t>Morava odvádí vody do Černého moře.</a:t>
            </a:r>
          </a:p>
          <a:p>
            <a:pPr marL="0" indent="0">
              <a:buNone/>
            </a:pPr>
            <a:r>
              <a:rPr lang="cs-CZ" dirty="0" smtClean="0"/>
              <a:t>Odra odvádí vody do Baltského moře.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920880" cy="501650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7076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1.Nejdelší českou řekou na našem území je ………………………………………………………………..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2.Znáš některé významné lázně u nás?</a:t>
            </a:r>
          </a:p>
          <a:p>
            <a:pPr marL="0" indent="0">
              <a:buNone/>
            </a:pPr>
            <a:r>
              <a:rPr lang="cs-CZ" dirty="0" smtClean="0"/>
              <a:t>    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3.Napiš některé nejbližší řeky, rybníky, přehradní nádrže ve vašem okolí.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8352928" cy="501650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0719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4.Vyber jména měst, která leží při řece Moravě. Ostatní škrtni: Olomouc- Ostrava- Brno -Kroměříž-Znojmo-Tábor-Uherské Hradiště –Plzeň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5.Co je povodí?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……………………………………………………………………..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356350"/>
            <a:ext cx="7920880" cy="385017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8441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/>
              <a:t>6</a:t>
            </a:r>
            <a:r>
              <a:rPr lang="cs-CZ" dirty="0" smtClean="0"/>
              <a:t>.Co je úmoří?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…………………………………………………………………..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7</a:t>
            </a:r>
            <a:r>
              <a:rPr lang="cs-CZ" dirty="0" smtClean="0"/>
              <a:t>.Jaký je rozdíl mezi jezerem a rybníkem?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8</a:t>
            </a:r>
            <a:r>
              <a:rPr lang="cs-CZ" dirty="0" smtClean="0"/>
              <a:t>.Jaká jezera a rybníky  v České republice znáš?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55576" y="6356350"/>
            <a:ext cx="7344816" cy="501650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6730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9</a:t>
            </a:r>
            <a:r>
              <a:rPr lang="cs-CZ" dirty="0" smtClean="0"/>
              <a:t>.Jak poznáš pravý a levý břeh řeky?</a:t>
            </a:r>
          </a:p>
          <a:p>
            <a:pPr marL="0" indent="0">
              <a:buNone/>
            </a:pPr>
            <a:r>
              <a:rPr lang="cs-CZ" dirty="0" smtClean="0"/>
              <a:t>   ………………………………………………………………….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10.Vyjmenuj 3 přítoky Moravy.</a:t>
            </a:r>
          </a:p>
          <a:p>
            <a:pPr marL="0" indent="0">
              <a:buNone/>
            </a:pPr>
            <a:r>
              <a:rPr lang="cs-CZ" dirty="0" smtClean="0"/>
              <a:t>Levé:……………………………………………………..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Pravé:…………………………………………………….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09320"/>
            <a:ext cx="8208912" cy="432048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2789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11.Vyjmenuj přítoky 3 Labe.</a:t>
            </a:r>
          </a:p>
          <a:p>
            <a:pPr marL="0" indent="0">
              <a:buNone/>
            </a:pPr>
            <a:r>
              <a:rPr lang="cs-CZ" dirty="0" smtClean="0"/>
              <a:t>   levý:………………………………………………………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   pravý:…………………………………………………..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12.Vyjmenuj přítoky </a:t>
            </a:r>
            <a:r>
              <a:rPr lang="cs-CZ" dirty="0"/>
              <a:t>2</a:t>
            </a:r>
            <a:r>
              <a:rPr lang="cs-CZ" dirty="0" smtClean="0"/>
              <a:t> Vltavy.</a:t>
            </a:r>
          </a:p>
          <a:p>
            <a:pPr marL="0" indent="0">
              <a:buNone/>
            </a:pPr>
            <a:r>
              <a:rPr lang="cs-CZ" dirty="0" smtClean="0"/>
              <a:t>    levý:………………………………………………………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pravý:……………………………………………………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59632" y="6356350"/>
            <a:ext cx="6480720" cy="385018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3190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13.Napiš jména řek označených v náčrtku čísly.</a:t>
            </a:r>
            <a:endParaRPr lang="cs-CZ" sz="2800" dirty="0"/>
          </a:p>
        </p:txBody>
      </p:sp>
      <p:pic>
        <p:nvPicPr>
          <p:cNvPr id="2050" name="Picture 2" descr="C:\Users\hotový projekt-kraje\obrázky\TOK ŘEK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9077" y="1484784"/>
            <a:ext cx="4324350" cy="499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2574177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_____________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55207" y="2721677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1800" y="440892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0112" y="465313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.____________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7984" y="566124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54134" y="3601496"/>
            <a:ext cx="875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Praha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9561" y="4778261"/>
            <a:ext cx="1483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59063" y="2771583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971600" y="6356350"/>
            <a:ext cx="7200800" cy="385017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956376" y="530120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6991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1.Nejdelší řeka ČR na našem území je Vltava.</a:t>
            </a:r>
          </a:p>
          <a:p>
            <a:pPr marL="0" indent="0">
              <a:buNone/>
            </a:pPr>
            <a:r>
              <a:rPr lang="cs-CZ" dirty="0" smtClean="0"/>
              <a:t>2.Například:Karlovy Vary , Mariánské lázně , Jáchymovské lázně , Františkovy lázně.</a:t>
            </a:r>
          </a:p>
          <a:p>
            <a:pPr marL="0" indent="0">
              <a:buNone/>
            </a:pPr>
            <a:r>
              <a:rPr lang="cs-CZ" dirty="0" smtClean="0"/>
              <a:t>3.U Jablonce :</a:t>
            </a:r>
          </a:p>
          <a:p>
            <a:pPr marL="0" indent="0">
              <a:buNone/>
            </a:pPr>
            <a:r>
              <a:rPr lang="cs-CZ" dirty="0" smtClean="0"/>
              <a:t> řeky-Nisa , Jizera , Ploučnice, Kamenice  </a:t>
            </a:r>
          </a:p>
          <a:p>
            <a:pPr marL="0" indent="0">
              <a:buNone/>
            </a:pPr>
            <a:r>
              <a:rPr lang="cs-CZ" dirty="0" smtClean="0"/>
              <a:t>rybníky-Máchovo jezero</a:t>
            </a:r>
          </a:p>
          <a:p>
            <a:pPr marL="0" indent="0">
              <a:buNone/>
            </a:pPr>
            <a:r>
              <a:rPr lang="cs-CZ" dirty="0" smtClean="0"/>
              <a:t>přehradní nádrže-Jablonecká, Liberecká, Bedřichovská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11560" y="6453336"/>
            <a:ext cx="7848872" cy="268139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9172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4.Olomouc, Uherské Hradiště, Kroměříž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5.Povodí je území , odkud voda odtéká do jedné řeky.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6.Umoří je území , odkud tečou všechny vody do jednoho moře.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309320"/>
            <a:ext cx="7776864" cy="41215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096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7.Jezera jsou přirozeně vzniklé vodní nádrže.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Rybníky jsou uměle vytvořené vodní nádrže.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8.Jezera:Černé jezero , Čertovo jezero, Plešné jezero.</a:t>
            </a:r>
          </a:p>
          <a:p>
            <a:pPr marL="0" indent="0">
              <a:buNone/>
            </a:pPr>
            <a:r>
              <a:rPr lang="cs-CZ" dirty="0" smtClean="0"/>
              <a:t>    Rybníky : Rožmberk , Dvořiště , Svět , Staňkovský rybník , Máchovo jezero.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15616" y="6381328"/>
            <a:ext cx="7128792" cy="340147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7532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9.Levý a pravý břeh řeky určíme tak , že se postavíme ve směru jejího toku , po pravé ruce je pravý břeh , po levé levý.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10.</a:t>
            </a:r>
          </a:p>
          <a:p>
            <a:pPr marL="0" indent="0">
              <a:buNone/>
            </a:pPr>
            <a:r>
              <a:rPr lang="cs-CZ" dirty="0" smtClean="0"/>
              <a:t>Levé: Bečva, Olšava, </a:t>
            </a:r>
            <a:r>
              <a:rPr lang="cs-CZ" dirty="0"/>
              <a:t>D</a:t>
            </a:r>
            <a:r>
              <a:rPr lang="cs-CZ" dirty="0" smtClean="0"/>
              <a:t>esná</a:t>
            </a:r>
          </a:p>
          <a:p>
            <a:pPr marL="0" indent="0">
              <a:buNone/>
            </a:pPr>
            <a:r>
              <a:rPr lang="cs-CZ" dirty="0" smtClean="0"/>
              <a:t>Pravé: Haná, Dyje, Moravská Sázava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99592" y="6381328"/>
            <a:ext cx="7704856" cy="340147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6681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11.</a:t>
            </a:r>
          </a:p>
          <a:p>
            <a:pPr marL="0" indent="0">
              <a:buNone/>
            </a:pPr>
            <a:r>
              <a:rPr lang="cs-CZ" dirty="0" smtClean="0"/>
              <a:t>Levé: Úpa, Metuje, Orlice</a:t>
            </a:r>
          </a:p>
          <a:p>
            <a:pPr marL="0" indent="0">
              <a:buNone/>
            </a:pPr>
            <a:r>
              <a:rPr lang="cs-CZ" dirty="0" smtClean="0"/>
              <a:t>Pravé: Jizera, Ploučnice, Cidlina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12.</a:t>
            </a:r>
          </a:p>
          <a:p>
            <a:pPr marL="0" indent="0">
              <a:buNone/>
            </a:pPr>
            <a:r>
              <a:rPr lang="cs-CZ" dirty="0" smtClean="0"/>
              <a:t>Levé: Berounka, Otava</a:t>
            </a:r>
          </a:p>
          <a:p>
            <a:pPr marL="0" indent="0">
              <a:buNone/>
            </a:pPr>
            <a:r>
              <a:rPr lang="cs-CZ" dirty="0" smtClean="0"/>
              <a:t>Pravé: </a:t>
            </a:r>
            <a:r>
              <a:rPr lang="cs-CZ" dirty="0"/>
              <a:t>Lužnice, Sázava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381328"/>
            <a:ext cx="6768752" cy="340147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816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hotový projekt-kraje\obrázky\TOK ŘEK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9077" y="1484784"/>
            <a:ext cx="4324350" cy="499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980728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13.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4858376" y="3578736"/>
            <a:ext cx="7217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Praha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339317" y="5857012"/>
            <a:ext cx="1528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Vltava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70800" y="2339588"/>
            <a:ext cx="11529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Labe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87089" y="459052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Berounka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650464" y="5229200"/>
            <a:ext cx="10343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4. Sázava</a:t>
            </a:r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467544" y="6309320"/>
            <a:ext cx="7632848" cy="432048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740352" y="5857012"/>
            <a:ext cx="743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2</a:t>
            </a:r>
          </a:p>
        </p:txBody>
      </p:sp>
    </p:spTree>
    <p:extLst>
      <p:ext uri="{BB962C8B-B14F-4D97-AF65-F5344CB8AC3E}">
        <p14:creationId xmlns:p14="http://schemas.microsoft.com/office/powerpoint/2010/main" val="2871424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Obr.1:Vlastní archív</a:t>
            </a:r>
            <a:r>
              <a:rPr lang="en-US" dirty="0"/>
              <a:t>[</a:t>
            </a:r>
            <a:r>
              <a:rPr lang="cs-CZ" dirty="0" smtClean="0"/>
              <a:t>3.4.2013</a:t>
            </a:r>
            <a:r>
              <a:rPr lang="en-US" dirty="0" smtClean="0"/>
              <a:t>]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Obr.2:Vlastní </a:t>
            </a:r>
            <a:r>
              <a:rPr lang="cs-CZ" dirty="0"/>
              <a:t>archív</a:t>
            </a:r>
            <a:r>
              <a:rPr lang="en-US" dirty="0" smtClean="0"/>
              <a:t>[</a:t>
            </a:r>
            <a:r>
              <a:rPr lang="cs-CZ" smtClean="0"/>
              <a:t>3.4.2013</a:t>
            </a:r>
            <a:r>
              <a:rPr lang="en-US" smtClean="0"/>
              <a:t>]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547664" y="6356350"/>
            <a:ext cx="6552728" cy="501650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561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1100</Words>
  <Application>Microsoft Office PowerPoint</Application>
  <PresentationFormat>Předvádění na obrazovce (4:3)</PresentationFormat>
  <Paragraphs>203</Paragraphs>
  <Slides>23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Motiv systému Office</vt:lpstr>
      <vt:lpstr>Acrobat Document</vt:lpstr>
      <vt:lpstr>Název školy: Svobodná základní škola, o.p.s. Autor: Gabriela Divišová Název materiálu: VY_32_INOVACE_16_ČR- vodstvo  Název: ČR- vodstvo Číslo projektu: CZ.1.07/1.4.00/21.0929</vt:lpstr>
      <vt:lpstr>Prezentace aplikace PowerPoint</vt:lpstr>
      <vt:lpstr>Členění vod v krajině</vt:lpstr>
      <vt:lpstr>Řeka</vt:lpstr>
      <vt:lpstr>ŘEKA</vt:lpstr>
      <vt:lpstr>Jezera</vt:lpstr>
      <vt:lpstr>Rybníky</vt:lpstr>
      <vt:lpstr>Přehrady</vt:lpstr>
      <vt:lpstr>Povodí</vt:lpstr>
      <vt:lpstr>Úmoří</vt:lpstr>
      <vt:lpstr>Otázky:</vt:lpstr>
      <vt:lpstr>Otázky:</vt:lpstr>
      <vt:lpstr>Otázky:</vt:lpstr>
      <vt:lpstr>Otázky:</vt:lpstr>
      <vt:lpstr>Otázky:</vt:lpstr>
      <vt:lpstr>13.Napiš jména řek označených v náčrtku čísly.</vt:lpstr>
      <vt:lpstr>Odpovědi na otázky:</vt:lpstr>
      <vt:lpstr>Odpovědi na otázky:</vt:lpstr>
      <vt:lpstr>Odpovědi na otázky:</vt:lpstr>
      <vt:lpstr>Odpovědi na otázky:</vt:lpstr>
      <vt:lpstr>Odpovědi na otázky: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4</cp:revision>
  <dcterms:created xsi:type="dcterms:W3CDTF">2013-01-07T18:14:35Z</dcterms:created>
  <dcterms:modified xsi:type="dcterms:W3CDTF">2013-07-01T07:30:39Z</dcterms:modified>
</cp:coreProperties>
</file>