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7" r:id="rId2"/>
    <p:sldId id="258" r:id="rId3"/>
    <p:sldId id="259" r:id="rId4"/>
    <p:sldId id="260" r:id="rId5"/>
    <p:sldId id="261" r:id="rId6"/>
    <p:sldId id="262" r:id="rId7"/>
    <p:sldId id="263" r:id="rId8"/>
    <p:sldId id="264" r:id="rId9"/>
    <p:sldId id="265" r:id="rId10"/>
    <p:sldId id="266"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48" d="100"/>
          <a:sy n="148" d="100"/>
        </p:scale>
        <p:origin x="336" y="268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E4CBE6C-E102-477C-ABC1-CBCA0AD342D1}" type="datetimeFigureOut">
              <a:rPr lang="cs-CZ" smtClean="0"/>
              <a:t>5.6.2013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B08D22F-AA71-4FF3-A322-37C702498F4E}" type="slidenum">
              <a:rPr lang="cs-CZ" smtClean="0"/>
              <a:t>‹#›</a:t>
            </a:fld>
            <a:endParaRPr lang="cs-CZ"/>
          </a:p>
        </p:txBody>
      </p:sp>
    </p:spTree>
    <p:extLst>
      <p:ext uri="{BB962C8B-B14F-4D97-AF65-F5344CB8AC3E}">
        <p14:creationId xmlns:p14="http://schemas.microsoft.com/office/powerpoint/2010/main" val="27374507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B08D22F-AA71-4FF3-A322-37C702498F4E}" type="slidenum">
              <a:rPr lang="cs-CZ" smtClean="0"/>
              <a:t>6</a:t>
            </a:fld>
            <a:endParaRPr lang="cs-CZ"/>
          </a:p>
        </p:txBody>
      </p:sp>
    </p:spTree>
    <p:extLst>
      <p:ext uri="{BB962C8B-B14F-4D97-AF65-F5344CB8AC3E}">
        <p14:creationId xmlns:p14="http://schemas.microsoft.com/office/powerpoint/2010/main" val="858124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B7436035-FBB3-48B2-9411-E03A79B9D555}" type="datetimeFigureOut">
              <a:rPr lang="cs-CZ" smtClean="0"/>
              <a:t>4.6.2013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EF2BA2A-A35D-4241-9E73-5D1746AC2DBF}" type="slidenum">
              <a:rPr lang="cs-CZ" smtClean="0"/>
              <a:t>‹#›</a:t>
            </a:fld>
            <a:endParaRPr lang="cs-CZ"/>
          </a:p>
        </p:txBody>
      </p:sp>
    </p:spTree>
    <p:extLst>
      <p:ext uri="{BB962C8B-B14F-4D97-AF65-F5344CB8AC3E}">
        <p14:creationId xmlns:p14="http://schemas.microsoft.com/office/powerpoint/2010/main" val="1795362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7436035-FBB3-48B2-9411-E03A79B9D555}" type="datetimeFigureOut">
              <a:rPr lang="cs-CZ" smtClean="0"/>
              <a:t>4.6.2013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EF2BA2A-A35D-4241-9E73-5D1746AC2DBF}" type="slidenum">
              <a:rPr lang="cs-CZ" smtClean="0"/>
              <a:t>‹#›</a:t>
            </a:fld>
            <a:endParaRPr lang="cs-CZ"/>
          </a:p>
        </p:txBody>
      </p:sp>
    </p:spTree>
    <p:extLst>
      <p:ext uri="{BB962C8B-B14F-4D97-AF65-F5344CB8AC3E}">
        <p14:creationId xmlns:p14="http://schemas.microsoft.com/office/powerpoint/2010/main" val="967431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B7436035-FBB3-48B2-9411-E03A79B9D555}" type="datetimeFigureOut">
              <a:rPr lang="cs-CZ" smtClean="0"/>
              <a:t>4.6.2013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EF2BA2A-A35D-4241-9E73-5D1746AC2DBF}" type="slidenum">
              <a:rPr lang="cs-CZ" smtClean="0"/>
              <a:t>‹#›</a:t>
            </a:fld>
            <a:endParaRPr lang="cs-CZ"/>
          </a:p>
        </p:txBody>
      </p:sp>
    </p:spTree>
    <p:extLst>
      <p:ext uri="{BB962C8B-B14F-4D97-AF65-F5344CB8AC3E}">
        <p14:creationId xmlns:p14="http://schemas.microsoft.com/office/powerpoint/2010/main" val="3438714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7436035-FBB3-48B2-9411-E03A79B9D555}" type="datetimeFigureOut">
              <a:rPr lang="cs-CZ" smtClean="0"/>
              <a:t>4.6.2013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EF2BA2A-A35D-4241-9E73-5D1746AC2DBF}" type="slidenum">
              <a:rPr lang="cs-CZ" smtClean="0"/>
              <a:t>‹#›</a:t>
            </a:fld>
            <a:endParaRPr lang="cs-CZ"/>
          </a:p>
        </p:txBody>
      </p:sp>
    </p:spTree>
    <p:extLst>
      <p:ext uri="{BB962C8B-B14F-4D97-AF65-F5344CB8AC3E}">
        <p14:creationId xmlns:p14="http://schemas.microsoft.com/office/powerpoint/2010/main" val="18628890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7436035-FBB3-48B2-9411-E03A79B9D555}" type="datetimeFigureOut">
              <a:rPr lang="cs-CZ" smtClean="0"/>
              <a:t>4.6.2013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8EF2BA2A-A35D-4241-9E73-5D1746AC2DBF}" type="slidenum">
              <a:rPr lang="cs-CZ" smtClean="0"/>
              <a:t>‹#›</a:t>
            </a:fld>
            <a:endParaRPr lang="cs-CZ"/>
          </a:p>
        </p:txBody>
      </p:sp>
    </p:spTree>
    <p:extLst>
      <p:ext uri="{BB962C8B-B14F-4D97-AF65-F5344CB8AC3E}">
        <p14:creationId xmlns:p14="http://schemas.microsoft.com/office/powerpoint/2010/main" val="1736154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B7436035-FBB3-48B2-9411-E03A79B9D555}" type="datetimeFigureOut">
              <a:rPr lang="cs-CZ" smtClean="0"/>
              <a:t>4.6.2013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8EF2BA2A-A35D-4241-9E73-5D1746AC2DBF}" type="slidenum">
              <a:rPr lang="cs-CZ" smtClean="0"/>
              <a:t>‹#›</a:t>
            </a:fld>
            <a:endParaRPr lang="cs-CZ"/>
          </a:p>
        </p:txBody>
      </p:sp>
    </p:spTree>
    <p:extLst>
      <p:ext uri="{BB962C8B-B14F-4D97-AF65-F5344CB8AC3E}">
        <p14:creationId xmlns:p14="http://schemas.microsoft.com/office/powerpoint/2010/main" val="28683584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7436035-FBB3-48B2-9411-E03A79B9D555}" type="datetimeFigureOut">
              <a:rPr lang="cs-CZ" smtClean="0"/>
              <a:t>4.6.2013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8EF2BA2A-A35D-4241-9E73-5D1746AC2DBF}" type="slidenum">
              <a:rPr lang="cs-CZ" smtClean="0"/>
              <a:t>‹#›</a:t>
            </a:fld>
            <a:endParaRPr lang="cs-CZ"/>
          </a:p>
        </p:txBody>
      </p:sp>
    </p:spTree>
    <p:extLst>
      <p:ext uri="{BB962C8B-B14F-4D97-AF65-F5344CB8AC3E}">
        <p14:creationId xmlns:p14="http://schemas.microsoft.com/office/powerpoint/2010/main" val="1992462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7436035-FBB3-48B2-9411-E03A79B9D555}" type="datetimeFigureOut">
              <a:rPr lang="cs-CZ" smtClean="0"/>
              <a:t>4.6.2013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EF2BA2A-A35D-4241-9E73-5D1746AC2DBF}" type="slidenum">
              <a:rPr lang="cs-CZ" smtClean="0"/>
              <a:t>‹#›</a:t>
            </a:fld>
            <a:endParaRPr lang="cs-CZ"/>
          </a:p>
        </p:txBody>
      </p:sp>
    </p:spTree>
    <p:extLst>
      <p:ext uri="{BB962C8B-B14F-4D97-AF65-F5344CB8AC3E}">
        <p14:creationId xmlns:p14="http://schemas.microsoft.com/office/powerpoint/2010/main" val="9937180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7436035-FBB3-48B2-9411-E03A79B9D555}" type="datetimeFigureOut">
              <a:rPr lang="cs-CZ" smtClean="0"/>
              <a:t>4.6.2013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EF2BA2A-A35D-4241-9E73-5D1746AC2DBF}" type="slidenum">
              <a:rPr lang="cs-CZ" smtClean="0"/>
              <a:t>‹#›</a:t>
            </a:fld>
            <a:endParaRPr lang="cs-CZ"/>
          </a:p>
        </p:txBody>
      </p:sp>
    </p:spTree>
    <p:extLst>
      <p:ext uri="{BB962C8B-B14F-4D97-AF65-F5344CB8AC3E}">
        <p14:creationId xmlns:p14="http://schemas.microsoft.com/office/powerpoint/2010/main" val="3790134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7436035-FBB3-48B2-9411-E03A79B9D555}" type="datetimeFigureOut">
              <a:rPr lang="cs-CZ" smtClean="0"/>
              <a:t>4.6.2013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EF2BA2A-A35D-4241-9E73-5D1746AC2DBF}" type="slidenum">
              <a:rPr lang="cs-CZ" smtClean="0"/>
              <a:t>‹#›</a:t>
            </a:fld>
            <a:endParaRPr lang="cs-CZ"/>
          </a:p>
        </p:txBody>
      </p:sp>
    </p:spTree>
    <p:extLst>
      <p:ext uri="{BB962C8B-B14F-4D97-AF65-F5344CB8AC3E}">
        <p14:creationId xmlns:p14="http://schemas.microsoft.com/office/powerpoint/2010/main" val="2649670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7436035-FBB3-48B2-9411-E03A79B9D555}" type="datetimeFigureOut">
              <a:rPr lang="cs-CZ" smtClean="0"/>
              <a:t>4.6.2013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EF2BA2A-A35D-4241-9E73-5D1746AC2DBF}" type="slidenum">
              <a:rPr lang="cs-CZ" smtClean="0"/>
              <a:t>‹#›</a:t>
            </a:fld>
            <a:endParaRPr lang="cs-CZ"/>
          </a:p>
        </p:txBody>
      </p:sp>
    </p:spTree>
    <p:extLst>
      <p:ext uri="{BB962C8B-B14F-4D97-AF65-F5344CB8AC3E}">
        <p14:creationId xmlns:p14="http://schemas.microsoft.com/office/powerpoint/2010/main" val="1163954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FEFD1"/>
            </a:gs>
            <a:gs pos="64999">
              <a:srgbClr val="F0EBD5"/>
            </a:gs>
            <a:gs pos="100000">
              <a:srgbClr val="D1C39F"/>
            </a:gs>
          </a:gsLst>
          <a:lin ang="0" scaled="0"/>
          <a:tileRect/>
        </a:gra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436035-FBB3-48B2-9411-E03A79B9D555}" type="datetimeFigureOut">
              <a:rPr lang="cs-CZ" smtClean="0"/>
              <a:t>4.6.2013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F2BA2A-A35D-4241-9E73-5D1746AC2DBF}" type="slidenum">
              <a:rPr lang="cs-CZ" smtClean="0"/>
              <a:t>‹#›</a:t>
            </a:fld>
            <a:endParaRPr lang="cs-CZ"/>
          </a:p>
        </p:txBody>
      </p:sp>
    </p:spTree>
    <p:extLst>
      <p:ext uri="{BB962C8B-B14F-4D97-AF65-F5344CB8AC3E}">
        <p14:creationId xmlns:p14="http://schemas.microsoft.com/office/powerpoint/2010/main" val="37126347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313" name="Picture 1"/>
          <p:cNvPicPr>
            <a:picLocks noChangeAspect="1" noChangeArrowheads="1"/>
          </p:cNvPicPr>
          <p:nvPr/>
        </p:nvPicPr>
        <p:blipFill>
          <a:blip r:embed="rId2"/>
          <a:srcRect/>
          <a:stretch>
            <a:fillRect/>
          </a:stretch>
        </p:blipFill>
        <p:spPr bwMode="auto">
          <a:xfrm>
            <a:off x="1692275" y="115888"/>
            <a:ext cx="6083300" cy="1485900"/>
          </a:xfrm>
          <a:prstGeom prst="rect">
            <a:avLst/>
          </a:prstGeom>
          <a:solidFill>
            <a:srgbClr val="FFFFFF"/>
          </a:solidFill>
          <a:ln w="9525">
            <a:noFill/>
            <a:miter lim="800000"/>
            <a:headEnd/>
            <a:tailEnd/>
          </a:ln>
        </p:spPr>
      </p:pic>
      <p:graphicFrame>
        <p:nvGraphicFramePr>
          <p:cNvPr id="13374" name="Group 62"/>
          <p:cNvGraphicFramePr>
            <a:graphicFrameLocks noGrp="1"/>
          </p:cNvGraphicFramePr>
          <p:nvPr>
            <p:extLst>
              <p:ext uri="{D42A27DB-BD31-4B8C-83A1-F6EECF244321}">
                <p14:modId xmlns:p14="http://schemas.microsoft.com/office/powerpoint/2010/main" val="1490992237"/>
              </p:ext>
            </p:extLst>
          </p:nvPr>
        </p:nvGraphicFramePr>
        <p:xfrm>
          <a:off x="1331913" y="3933825"/>
          <a:ext cx="6477000" cy="1661160"/>
        </p:xfrm>
        <a:graphic>
          <a:graphicData uri="http://schemas.openxmlformats.org/drawingml/2006/table">
            <a:tbl>
              <a:tblPr/>
              <a:tblGrid>
                <a:gridCol w="1871935"/>
                <a:gridCol w="4605065"/>
              </a:tblGrid>
              <a:tr h="215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Times New Roman" pitchFamily="18" charset="0"/>
                          <a:cs typeface="Times New Roman" pitchFamily="18" charset="0"/>
                        </a:rPr>
                        <a:t>Označení materiálu</a:t>
                      </a:r>
                      <a:endParaRPr kumimoji="0" lang="cs-CZ" sz="1200" b="0" i="0" u="none" strike="noStrike" cap="none" normalizeH="0" baseline="0" dirty="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pattFill prst="pct20">
                      <a:fgClr>
                        <a:srgbClr val="FFFFFF"/>
                      </a:fgClr>
                      <a:bgClr>
                        <a:srgbClr val="D9D9D9"/>
                      </a:bgClr>
                    </a:patt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lang="cs-CZ" sz="1200" b="1" dirty="0" smtClean="0">
                          <a:effectLst/>
                          <a:latin typeface="Times New Roman"/>
                          <a:ea typeface="Times New Roman"/>
                        </a:rPr>
                        <a:t>VY_32_INOVACE_INF_09</a:t>
                      </a:r>
                      <a:endParaRPr lang="cs-CZ" sz="1200" dirty="0" smtClean="0">
                        <a:effectLst/>
                        <a:latin typeface="Times New Roman"/>
                        <a:ea typeface="Times New Roman"/>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Times New Roman" pitchFamily="18" charset="0"/>
                          <a:cs typeface="Times New Roman" pitchFamily="18" charset="0"/>
                        </a:rPr>
                        <a:t>Název materiálu</a:t>
                      </a:r>
                      <a:endParaRPr kumimoji="0" lang="cs-CZ" sz="1200" b="0" i="0" u="none" strike="noStrike" cap="none" normalizeH="0" baseline="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pattFill prst="pct20">
                      <a:fgClr>
                        <a:srgbClr val="FFFFFF"/>
                      </a:fgClr>
                      <a:bgClr>
                        <a:srgbClr val="D9D9D9"/>
                      </a:bgClr>
                    </a:patt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Times New Roman" pitchFamily="18" charset="0"/>
                          <a:cs typeface="Times New Roman" pitchFamily="18" charset="0"/>
                        </a:rPr>
                        <a:t>Práce s okny II</a:t>
                      </a:r>
                      <a:endParaRPr kumimoji="0" lang="cs-CZ" sz="1200" b="1" i="0" u="none" strike="noStrike" cap="none" normalizeH="0" baseline="0" dirty="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Times New Roman" pitchFamily="18" charset="0"/>
                          <a:cs typeface="Times New Roman" pitchFamily="18" charset="0"/>
                        </a:rPr>
                        <a:t>Autor</a:t>
                      </a:r>
                      <a:endParaRPr kumimoji="0" lang="cs-CZ" sz="1200" b="0" i="0" u="none" strike="noStrike" cap="none" normalizeH="0" baseline="0" dirty="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pattFill prst="pct20">
                      <a:fgClr>
                        <a:srgbClr val="FFFFFF"/>
                      </a:fgClr>
                      <a:bgClr>
                        <a:srgbClr val="D9D9D9"/>
                      </a:bgClr>
                    </a:patt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Times New Roman" pitchFamily="18" charset="0"/>
                          <a:cs typeface="Times New Roman" pitchFamily="18" charset="0"/>
                        </a:rPr>
                        <a:t>Mgr. Radomil Kryl</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Times New Roman" pitchFamily="18" charset="0"/>
                          <a:cs typeface="Times New Roman" pitchFamily="18" charset="0"/>
                        </a:rPr>
                        <a:t>Typ aplikace</a:t>
                      </a:r>
                      <a:endParaRPr kumimoji="0" lang="cs-CZ" sz="1200" b="0" i="0" u="none" strike="noStrike" cap="none" normalizeH="0" baseline="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pattFill prst="pct20">
                      <a:fgClr>
                        <a:srgbClr val="FFFFFF"/>
                      </a:fgClr>
                      <a:bgClr>
                        <a:srgbClr val="D9D9D9"/>
                      </a:bgClr>
                    </a:patt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Times New Roman" pitchFamily="18" charset="0"/>
                          <a:cs typeface="Times New Roman" pitchFamily="18" charset="0"/>
                        </a:rPr>
                        <a:t>Prezentace </a:t>
                      </a:r>
                      <a:endParaRPr kumimoji="0" lang="cs-CZ" sz="1200" b="0" i="0" u="none" strike="noStrike" cap="none" normalizeH="0" baseline="0" dirty="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Times New Roman" pitchFamily="18" charset="0"/>
                          <a:cs typeface="Times New Roman" pitchFamily="18" charset="0"/>
                        </a:rPr>
                        <a:t>Ročník</a:t>
                      </a:r>
                      <a:endParaRPr kumimoji="0" lang="cs-CZ" sz="1200" b="0" i="0" u="none" strike="noStrike" cap="none" normalizeH="0" baseline="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pattFill prst="pct20">
                      <a:fgClr>
                        <a:srgbClr val="FFFFFF"/>
                      </a:fgClr>
                      <a:bgClr>
                        <a:srgbClr val="D9D9D9"/>
                      </a:bgClr>
                    </a:patt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kern="1200" cap="none" normalizeH="0" baseline="0" dirty="0" smtClean="0">
                          <a:ln>
                            <a:noFill/>
                          </a:ln>
                          <a:solidFill>
                            <a:schemeClr val="tx1"/>
                          </a:solidFill>
                          <a:effectLst/>
                          <a:latin typeface="Times New Roman" pitchFamily="18" charset="0"/>
                          <a:ea typeface="+mn-ea"/>
                          <a:cs typeface="Times New Roman" pitchFamily="18" charset="0"/>
                        </a:rPr>
                        <a:t>5.</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Times New Roman" pitchFamily="18" charset="0"/>
                          <a:cs typeface="Times New Roman" pitchFamily="18" charset="0"/>
                        </a:rPr>
                        <a:t>Předmět</a:t>
                      </a:r>
                      <a:endParaRPr kumimoji="0" lang="cs-CZ" sz="1200" b="0" i="0" u="none" strike="noStrike" cap="none" normalizeH="0" baseline="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pattFill prst="pct20">
                      <a:fgClr>
                        <a:srgbClr val="FFFFFF"/>
                      </a:fgClr>
                      <a:bgClr>
                        <a:srgbClr val="D9D9D9"/>
                      </a:bgClr>
                    </a:patt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Times New Roman" pitchFamily="18" charset="0"/>
                          <a:cs typeface="Times New Roman" pitchFamily="18" charset="0"/>
                        </a:rPr>
                        <a:t>Informatika</a:t>
                      </a:r>
                      <a:endParaRPr kumimoji="0" lang="cs-CZ" sz="1200" b="0" i="0" u="none" strike="noStrike" cap="none" normalizeH="0" baseline="0" dirty="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Times New Roman" pitchFamily="18" charset="0"/>
                          <a:cs typeface="Times New Roman" pitchFamily="18" charset="0"/>
                        </a:rPr>
                        <a:t>Anotace</a:t>
                      </a:r>
                      <a:endParaRPr kumimoji="0" lang="cs-CZ" sz="1200" b="0" i="0" u="none" strike="noStrike" cap="none" normalizeH="0" baseline="0" dirty="0" smtClean="0">
                        <a:ln>
                          <a:noFill/>
                        </a:ln>
                        <a:solidFill>
                          <a:schemeClr val="tx1"/>
                        </a:solidFill>
                        <a:effectLst/>
                        <a:latin typeface="Times New Roman" pitchFamily="18" charset="0"/>
                        <a:cs typeface="Times New Roman" pitchFamily="18" charset="0"/>
                      </a:endParaRP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pattFill prst="pct20">
                      <a:fgClr>
                        <a:srgbClr val="FFFFFF"/>
                      </a:fgClr>
                      <a:bgClr>
                        <a:srgbClr val="D9D9D9"/>
                      </a:bgClr>
                    </a:patt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cs-CZ" sz="1200" b="1" i="0" u="none" strike="noStrike" cap="none" normalizeH="0" baseline="0" dirty="0" smtClean="0">
                          <a:ln>
                            <a:noFill/>
                          </a:ln>
                          <a:solidFill>
                            <a:schemeClr val="tx1"/>
                          </a:solidFill>
                          <a:effectLst/>
                          <a:latin typeface="Times New Roman" pitchFamily="18" charset="0"/>
                          <a:cs typeface="Times New Roman" pitchFamily="18" charset="0"/>
                        </a:rPr>
                        <a:t>Žáci se seznámí s přepínáním mezi okny, automatickým uspořádáním oken, maximalizací okna a dialogovými okny</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graphicFrame>
        <p:nvGraphicFramePr>
          <p:cNvPr id="4" name="Tabulka 3"/>
          <p:cNvGraphicFramePr>
            <a:graphicFrameLocks noGrp="1"/>
          </p:cNvGraphicFramePr>
          <p:nvPr>
            <p:extLst>
              <p:ext uri="{D42A27DB-BD31-4B8C-83A1-F6EECF244321}">
                <p14:modId xmlns:p14="http://schemas.microsoft.com/office/powerpoint/2010/main" val="3752084350"/>
              </p:ext>
            </p:extLst>
          </p:nvPr>
        </p:nvGraphicFramePr>
        <p:xfrm>
          <a:off x="1303020" y="1988840"/>
          <a:ext cx="6472555" cy="1645920"/>
        </p:xfrm>
        <a:graphic>
          <a:graphicData uri="http://schemas.openxmlformats.org/drawingml/2006/table">
            <a:tbl>
              <a:tblPr firstRow="1" firstCol="1" bandRow="1"/>
              <a:tblGrid>
                <a:gridCol w="1910715"/>
                <a:gridCol w="4561840"/>
              </a:tblGrid>
              <a:tr h="0">
                <a:tc>
                  <a:txBody>
                    <a:bodyPr/>
                    <a:lstStyle/>
                    <a:p>
                      <a:pPr>
                        <a:spcAft>
                          <a:spcPts val="0"/>
                        </a:spcAft>
                      </a:pPr>
                      <a:r>
                        <a:rPr lang="cs-CZ" sz="1200" b="1" dirty="0">
                          <a:effectLst/>
                          <a:latin typeface="Times New Roman"/>
                          <a:ea typeface="Times New Roman"/>
                        </a:rPr>
                        <a:t>Název školy</a:t>
                      </a:r>
                      <a:endParaRPr lang="cs-CZ" sz="1200"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spcAft>
                          <a:spcPts val="0"/>
                        </a:spcAft>
                      </a:pPr>
                      <a:r>
                        <a:rPr lang="cs-CZ" sz="1200" b="1">
                          <a:effectLst/>
                          <a:latin typeface="Times New Roman"/>
                          <a:ea typeface="Times New Roman"/>
                        </a:rPr>
                        <a:t>Základní škola Šumvald, okres Olomouc</a:t>
                      </a:r>
                      <a:endParaRPr lang="cs-CZ" sz="120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spcAft>
                          <a:spcPts val="0"/>
                        </a:spcAft>
                      </a:pPr>
                      <a:r>
                        <a:rPr lang="cs-CZ" sz="1200" b="1" dirty="0">
                          <a:effectLst/>
                          <a:latin typeface="Times New Roman"/>
                          <a:ea typeface="Times New Roman"/>
                        </a:rPr>
                        <a:t>Číslo projektu</a:t>
                      </a:r>
                      <a:endParaRPr lang="cs-CZ" sz="1200"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spcAft>
                          <a:spcPts val="0"/>
                        </a:spcAft>
                      </a:pPr>
                      <a:r>
                        <a:rPr lang="cs-CZ" sz="1200" b="1" dirty="0" smtClean="0">
                          <a:effectLst/>
                          <a:latin typeface="Times New Roman"/>
                          <a:ea typeface="Times New Roman"/>
                        </a:rPr>
                        <a:t>CZ.1.07/1.4.00/21.2534</a:t>
                      </a:r>
                      <a:endParaRPr lang="cs-CZ" sz="1200"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spcAft>
                          <a:spcPts val="0"/>
                        </a:spcAft>
                      </a:pPr>
                      <a:r>
                        <a:rPr lang="cs-CZ" sz="1200" b="1">
                          <a:effectLst/>
                          <a:latin typeface="Times New Roman"/>
                          <a:ea typeface="Times New Roman"/>
                        </a:rPr>
                        <a:t>Název šablony klíčové aktivity</a:t>
                      </a:r>
                      <a:endParaRPr lang="cs-CZ" sz="120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spcAft>
                          <a:spcPts val="0"/>
                        </a:spcAft>
                      </a:pPr>
                      <a:r>
                        <a:rPr lang="cs-CZ" sz="1200" b="1" dirty="0">
                          <a:effectLst/>
                          <a:latin typeface="Times New Roman"/>
                          <a:ea typeface="Times New Roman"/>
                        </a:rPr>
                        <a:t>Inovace a zkvalitnění výuky prostřednictvím ICT</a:t>
                      </a:r>
                      <a:endParaRPr lang="cs-CZ" sz="1200"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spcAft>
                          <a:spcPts val="0"/>
                        </a:spcAft>
                      </a:pPr>
                      <a:r>
                        <a:rPr lang="cs-CZ" sz="1200" b="1">
                          <a:effectLst/>
                          <a:latin typeface="Times New Roman"/>
                          <a:ea typeface="Times New Roman"/>
                        </a:rPr>
                        <a:t>Číslo šablony</a:t>
                      </a:r>
                      <a:endParaRPr lang="cs-CZ" sz="120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spcAft>
                          <a:spcPts val="0"/>
                        </a:spcAft>
                      </a:pPr>
                      <a:r>
                        <a:rPr lang="cs-CZ" sz="1200" b="1" dirty="0">
                          <a:effectLst/>
                          <a:latin typeface="Times New Roman"/>
                          <a:ea typeface="Times New Roman"/>
                        </a:rPr>
                        <a:t>III/2</a:t>
                      </a:r>
                      <a:endParaRPr lang="cs-CZ" sz="1200"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spcAft>
                          <a:spcPts val="0"/>
                        </a:spcAft>
                      </a:pPr>
                      <a:r>
                        <a:rPr lang="cs-CZ" sz="1200" b="1">
                          <a:effectLst/>
                          <a:latin typeface="Times New Roman"/>
                          <a:ea typeface="Times New Roman"/>
                        </a:rPr>
                        <a:t>Vzdělávací oblast/obor</a:t>
                      </a:r>
                      <a:endParaRPr lang="cs-CZ" sz="120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spcAft>
                          <a:spcPts val="0"/>
                        </a:spcAft>
                      </a:pPr>
                      <a:r>
                        <a:rPr lang="cs-CZ" sz="1200" b="1" dirty="0">
                          <a:effectLst/>
                          <a:latin typeface="Times New Roman"/>
                          <a:ea typeface="Times New Roman"/>
                        </a:rPr>
                        <a:t>Informační a komunikační technologie/ Informační a komunikační technologie</a:t>
                      </a:r>
                      <a:endParaRPr lang="cs-CZ" sz="1200"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spcAft>
                          <a:spcPts val="0"/>
                        </a:spcAft>
                      </a:pPr>
                      <a:r>
                        <a:rPr lang="cs-CZ" sz="1200" b="1">
                          <a:effectLst/>
                          <a:latin typeface="Times New Roman"/>
                          <a:ea typeface="Times New Roman"/>
                        </a:rPr>
                        <a:t>Tematický okruh</a:t>
                      </a:r>
                      <a:endParaRPr lang="cs-CZ" sz="120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spcAft>
                          <a:spcPts val="0"/>
                        </a:spcAft>
                      </a:pPr>
                      <a:r>
                        <a:rPr lang="cs-CZ" sz="1200" b="1" dirty="0" smtClean="0">
                          <a:effectLst/>
                          <a:latin typeface="Times New Roman"/>
                          <a:ea typeface="Times New Roman"/>
                        </a:rPr>
                        <a:t>Software</a:t>
                      </a:r>
                      <a:endParaRPr lang="cs-CZ" sz="1200" b="1"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spcAft>
                          <a:spcPts val="0"/>
                        </a:spcAft>
                      </a:pPr>
                      <a:r>
                        <a:rPr lang="cs-CZ" sz="1200" b="1">
                          <a:effectLst/>
                          <a:latin typeface="Times New Roman"/>
                          <a:ea typeface="Times New Roman"/>
                        </a:rPr>
                        <a:t>Označení sady</a:t>
                      </a:r>
                      <a:endParaRPr lang="cs-CZ" sz="120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spcAft>
                          <a:spcPts val="0"/>
                        </a:spcAft>
                      </a:pPr>
                      <a:r>
                        <a:rPr lang="cs-CZ" sz="1200" b="1" dirty="0">
                          <a:effectLst/>
                          <a:latin typeface="Times New Roman"/>
                          <a:ea typeface="Times New Roman"/>
                        </a:rPr>
                        <a:t>VY_32_INOVACE_INF</a:t>
                      </a:r>
                      <a:endParaRPr lang="cs-CZ" sz="1200" dirty="0">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099304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PRÁCE S OKNY II</a:t>
            </a:r>
            <a:endParaRPr lang="cs-CZ" dirty="0"/>
          </a:p>
        </p:txBody>
      </p:sp>
      <p:sp>
        <p:nvSpPr>
          <p:cNvPr id="3" name="Podnadpis 2"/>
          <p:cNvSpPr>
            <a:spLocks noGrp="1"/>
          </p:cNvSpPr>
          <p:nvPr>
            <p:ph type="subTitle" idx="1"/>
          </p:nvPr>
        </p:nvSpPr>
        <p:spPr/>
        <p:txBody>
          <a:bodyPr/>
          <a:lstStyle/>
          <a:p>
            <a:r>
              <a:rPr lang="cs-CZ" dirty="0" smtClean="0"/>
              <a:t>Informatika 5. ročník</a:t>
            </a:r>
            <a:endParaRPr lang="cs-CZ" dirty="0"/>
          </a:p>
        </p:txBody>
      </p:sp>
    </p:spTree>
    <p:extLst>
      <p:ext uri="{BB962C8B-B14F-4D97-AF65-F5344CB8AC3E}">
        <p14:creationId xmlns:p14="http://schemas.microsoft.com/office/powerpoint/2010/main" val="119549438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Přepínání mezi okny</a:t>
            </a:r>
            <a:endParaRPr lang="cs-CZ" dirty="0"/>
          </a:p>
        </p:txBody>
      </p:sp>
      <p:sp>
        <p:nvSpPr>
          <p:cNvPr id="3" name="Zástupný symbol pro obsah 2"/>
          <p:cNvSpPr>
            <a:spLocks noGrp="1"/>
          </p:cNvSpPr>
          <p:nvPr>
            <p:ph idx="1"/>
          </p:nvPr>
        </p:nvSpPr>
        <p:spPr/>
        <p:txBody>
          <a:bodyPr>
            <a:normAutofit fontScale="70000" lnSpcReduction="20000"/>
          </a:bodyPr>
          <a:lstStyle/>
          <a:p>
            <a:pPr marL="0" indent="0">
              <a:buNone/>
            </a:pPr>
            <a:r>
              <a:rPr lang="cs-CZ" dirty="0" smtClean="0"/>
              <a:t>Otevřeme-li více než jeden program či dokument, plocha se brzy zaplní okny. Udržet přehled o otevřených oknech není vždy snadné, protože některá okna mohou částečně nebo zcela zakrýt ostatní.</a:t>
            </a:r>
          </a:p>
          <a:p>
            <a:pPr marL="0" indent="0">
              <a:buNone/>
            </a:pPr>
            <a:r>
              <a:rPr lang="cs-CZ" dirty="0" smtClean="0"/>
              <a:t>Pomocí hlavního panelu: Hlavní panel umožňuje uspořádat všechna okna. Každé okno má na hlavním panelu příslušné tlačítko. Chceme-li přepnout do jiného okna, stačí kliknout na tlačítko na hlavním panelu. Okno se zobrazí před všemi ostatními okny a stane se aktivním oknem, tzn. oknem, se kterým aktuálně pracujeme. </a:t>
            </a:r>
          </a:p>
          <a:p>
            <a:pPr marL="0" indent="0">
              <a:buNone/>
            </a:pPr>
            <a:r>
              <a:rPr lang="cs-CZ" dirty="0" smtClean="0"/>
              <a:t>Chceme-li snadno identifikovat okno, ukážeme na příslušné tlačítko na hlavním panelu. Pokud nastavíme ukazatel myši na tlačítko na hlavním panelu, zobrazí se miniaturní náhled daného okna, ať už je jeho obsahem dokument, fotografie nebo dokonce spuštěné video. Tento náhled je zvláště užitečný, když není možné identifikovat okno pouze podle názvu.</a:t>
            </a:r>
          </a:p>
          <a:p>
            <a:endParaRPr lang="cs-CZ" dirty="0"/>
          </a:p>
        </p:txBody>
      </p:sp>
    </p:spTree>
    <p:extLst>
      <p:ext uri="{BB962C8B-B14F-4D97-AF65-F5344CB8AC3E}">
        <p14:creationId xmlns:p14="http://schemas.microsoft.com/office/powerpoint/2010/main" val="387397116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Přepínání mezi okny</a:t>
            </a:r>
            <a:endParaRPr lang="cs-CZ" dirty="0"/>
          </a:p>
        </p:txBody>
      </p:sp>
      <p:pic>
        <p:nvPicPr>
          <p:cNvPr id="4" name="Zástupný symbol pro obsah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7584" y="1412776"/>
            <a:ext cx="7632848" cy="5256937"/>
          </a:xfrm>
        </p:spPr>
      </p:pic>
    </p:spTree>
    <p:extLst>
      <p:ext uri="{BB962C8B-B14F-4D97-AF65-F5344CB8AC3E}">
        <p14:creationId xmlns:p14="http://schemas.microsoft.com/office/powerpoint/2010/main" val="253014315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Automatické uspořádání oken</a:t>
            </a:r>
            <a:endParaRPr lang="cs-CZ" dirty="0"/>
          </a:p>
        </p:txBody>
      </p:sp>
      <p:sp>
        <p:nvSpPr>
          <p:cNvPr id="3" name="Zástupný symbol pro obsah 2"/>
          <p:cNvSpPr>
            <a:spLocks noGrp="1"/>
          </p:cNvSpPr>
          <p:nvPr>
            <p:ph idx="1"/>
          </p:nvPr>
        </p:nvSpPr>
        <p:spPr/>
        <p:txBody>
          <a:bodyPr>
            <a:normAutofit fontScale="55000" lnSpcReduction="20000"/>
          </a:bodyPr>
          <a:lstStyle/>
          <a:p>
            <a:pPr marL="0" indent="0">
              <a:buNone/>
            </a:pPr>
            <a:r>
              <a:rPr lang="cs-CZ" dirty="0" smtClean="0"/>
              <a:t>Okna můžeme na ploše uspořádat, jakkoli chceme. Můžeme je také nechat automaticky uspořádat systémem Windows jedním ze tří způsobů: skládáním na sebe, nad sebe nebo vedle sebe</a:t>
            </a:r>
          </a:p>
          <a:p>
            <a:pPr marL="0" indent="0">
              <a:buNone/>
            </a:pPr>
            <a:r>
              <a:rPr lang="cs-CZ" dirty="0" smtClean="0"/>
              <a:t>Chceme-li vybrat některou z uvedených voleb, otevřeme několik oken na ploše, klikneme pravým tlačítkem myši na prázdnou oblast hlavního panelu a pak klikneme na příkaz Okna na sebe, Zobrazit okna nad sebou nebo Zobrazit okna vedle sebe.</a:t>
            </a:r>
          </a:p>
          <a:p>
            <a:pPr marL="0" indent="0">
              <a:buNone/>
            </a:pPr>
            <a:r>
              <a:rPr lang="cs-CZ" b="1" dirty="0" smtClean="0"/>
              <a:t>Uspořádání oken použitím funkce přichycení</a:t>
            </a:r>
          </a:p>
          <a:p>
            <a:pPr marL="0" indent="0">
              <a:buNone/>
            </a:pPr>
            <a:r>
              <a:rPr lang="cs-CZ" dirty="0" smtClean="0"/>
              <a:t>Funkce přichycení automaticky změní velikost oken při přesunutí, nebo je přichytí na okraj obrazovky. Funkcí přichycení lze uspořádat okna vedle sebe, rozbalit okna svisle nebo maximalizovat okno.</a:t>
            </a:r>
          </a:p>
          <a:p>
            <a:pPr marL="0" indent="0">
              <a:buNone/>
            </a:pPr>
            <a:r>
              <a:rPr lang="cs-CZ" b="1" dirty="0" smtClean="0"/>
              <a:t>Postup uspořádání oken vedle sebe</a:t>
            </a:r>
          </a:p>
          <a:p>
            <a:r>
              <a:rPr lang="cs-CZ" dirty="0" smtClean="0"/>
              <a:t>Přetahujeme záhlaví okna na levou nebo pravou okna obrazovky, dokud se nezobrazí obrys rozbaleného okna.</a:t>
            </a:r>
          </a:p>
          <a:p>
            <a:r>
              <a:rPr lang="cs-CZ" dirty="0" smtClean="0"/>
              <a:t>Uvolníme tlačítko myši a okno se rozbalí.</a:t>
            </a:r>
          </a:p>
          <a:p>
            <a:r>
              <a:rPr lang="cs-CZ" dirty="0" smtClean="0"/>
              <a:t>Zopakujeme kroky 1 a 2 s dalším oknem, které chceme uspořádat vedle sebe.</a:t>
            </a:r>
          </a:p>
        </p:txBody>
      </p:sp>
    </p:spTree>
    <p:extLst>
      <p:ext uri="{BB962C8B-B14F-4D97-AF65-F5344CB8AC3E}">
        <p14:creationId xmlns:p14="http://schemas.microsoft.com/office/powerpoint/2010/main" val="414039410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16632"/>
            <a:ext cx="8229600" cy="792088"/>
          </a:xfrm>
        </p:spPr>
        <p:txBody>
          <a:bodyPr>
            <a:normAutofit fontScale="90000"/>
          </a:bodyPr>
          <a:lstStyle/>
          <a:p>
            <a:r>
              <a:rPr lang="cs-CZ" b="1" dirty="0" smtClean="0"/>
              <a:t>Postup uspořádání oken vedle sebe</a:t>
            </a:r>
            <a:br>
              <a:rPr lang="cs-CZ" b="1" dirty="0" smtClean="0"/>
            </a:br>
            <a:endParaRPr lang="cs-CZ" dirty="0"/>
          </a:p>
        </p:txBody>
      </p:sp>
      <p:pic>
        <p:nvPicPr>
          <p:cNvPr id="4" name="Zástupný symbol pro obsah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771801" y="476672"/>
            <a:ext cx="4032448" cy="3024336"/>
          </a:xfrm>
        </p:spPr>
      </p:pic>
      <p:pic>
        <p:nvPicPr>
          <p:cNvPr id="5" name="Obrázek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71800" y="3429000"/>
            <a:ext cx="4038600" cy="3257550"/>
          </a:xfrm>
          <a:prstGeom prst="rect">
            <a:avLst/>
          </a:prstGeom>
        </p:spPr>
      </p:pic>
    </p:spTree>
    <p:extLst>
      <p:ext uri="{BB962C8B-B14F-4D97-AF65-F5344CB8AC3E}">
        <p14:creationId xmlns:p14="http://schemas.microsoft.com/office/powerpoint/2010/main" val="400575458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4402832" cy="1143000"/>
          </a:xfrm>
        </p:spPr>
        <p:txBody>
          <a:bodyPr>
            <a:normAutofit fontScale="90000"/>
          </a:bodyPr>
          <a:lstStyle/>
          <a:p>
            <a:r>
              <a:rPr lang="cs-CZ" dirty="0" smtClean="0"/>
              <a:t>Maximalizace okna</a:t>
            </a:r>
            <a:endParaRPr lang="cs-CZ"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114300"/>
            <a:ext cx="4019550" cy="6629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Zástupný symbol pro obsah 2"/>
          <p:cNvSpPr>
            <a:spLocks noGrp="1"/>
          </p:cNvSpPr>
          <p:nvPr>
            <p:ph idx="1"/>
          </p:nvPr>
        </p:nvSpPr>
        <p:spPr>
          <a:xfrm>
            <a:off x="457200" y="1628801"/>
            <a:ext cx="4402832" cy="3960440"/>
          </a:xfrm>
        </p:spPr>
        <p:txBody>
          <a:bodyPr/>
          <a:lstStyle/>
          <a:p>
            <a:pPr marL="0" indent="0">
              <a:buNone/>
            </a:pPr>
            <a:r>
              <a:rPr lang="cs-CZ" dirty="0" smtClean="0"/>
              <a:t>Přetáhneme záhlaví okna na horní okraj obrazovky. Zobrazí se obrys okna, který vyplní celou obrazovku.</a:t>
            </a:r>
          </a:p>
          <a:p>
            <a:pPr marL="0" indent="0">
              <a:buNone/>
            </a:pPr>
            <a:r>
              <a:rPr lang="cs-CZ" dirty="0" smtClean="0"/>
              <a:t>Uvolníme okno, které pak vyplní celou plochu.</a:t>
            </a:r>
          </a:p>
          <a:p>
            <a:endParaRPr lang="cs-CZ" dirty="0"/>
          </a:p>
        </p:txBody>
      </p:sp>
    </p:spTree>
    <p:extLst>
      <p:ext uri="{BB962C8B-B14F-4D97-AF65-F5344CB8AC3E}">
        <p14:creationId xmlns:p14="http://schemas.microsoft.com/office/powerpoint/2010/main" val="356787133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Dialogová okna</a:t>
            </a:r>
            <a:endParaRPr lang="cs-CZ" dirty="0"/>
          </a:p>
        </p:txBody>
      </p:sp>
      <p:sp>
        <p:nvSpPr>
          <p:cNvPr id="3" name="Zástupný symbol pro obsah 2"/>
          <p:cNvSpPr>
            <a:spLocks noGrp="1"/>
          </p:cNvSpPr>
          <p:nvPr>
            <p:ph idx="1"/>
          </p:nvPr>
        </p:nvSpPr>
        <p:spPr/>
        <p:txBody>
          <a:bodyPr>
            <a:normAutofit fontScale="92500" lnSpcReduction="20000"/>
          </a:bodyPr>
          <a:lstStyle/>
          <a:p>
            <a:pPr marL="0" indent="0">
              <a:buNone/>
            </a:pPr>
            <a:r>
              <a:rPr lang="cs-CZ" dirty="0" smtClean="0"/>
              <a:t>Dialogové okno je zvláštním typem okna, které pokládá otázky, umožňuje uživateli vybrat možnosti či provést úkol nebo poskytuje informace. Dialogové okno se často zobrazí, když program nebo systém Windows potřebuje reakci uživatele, aby mohl pokračovat.</a:t>
            </a:r>
          </a:p>
          <a:p>
            <a:pPr marL="0" indent="0">
              <a:buNone/>
            </a:pPr>
            <a:r>
              <a:rPr lang="cs-CZ" dirty="0" smtClean="0"/>
              <a:t>Pokud ukončíme program bez uložení práce, zobrazí se dialogové okno</a:t>
            </a:r>
          </a:p>
          <a:p>
            <a:pPr marL="0" indent="0">
              <a:buNone/>
            </a:pPr>
            <a:r>
              <a:rPr lang="cs-CZ" dirty="0" smtClean="0"/>
              <a:t>Na rozdíl od běžných oken nelze většinu dialogových oken maximalizovat, minimalizovat ani změnit jejich velikost. Lze je však přesouvat.</a:t>
            </a:r>
          </a:p>
          <a:p>
            <a:endParaRPr lang="cs-CZ" dirty="0"/>
          </a:p>
        </p:txBody>
      </p:sp>
    </p:spTree>
    <p:extLst>
      <p:ext uri="{BB962C8B-B14F-4D97-AF65-F5344CB8AC3E}">
        <p14:creationId xmlns:p14="http://schemas.microsoft.com/office/powerpoint/2010/main" val="18022016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2238" y="2643188"/>
            <a:ext cx="3819525" cy="1571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Nadpis 1"/>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dirty="0" smtClean="0"/>
              <a:t>Dialogové okno</a:t>
            </a:r>
            <a:endParaRPr lang="cs-CZ" dirty="0"/>
          </a:p>
        </p:txBody>
      </p:sp>
    </p:spTree>
    <p:extLst>
      <p:ext uri="{BB962C8B-B14F-4D97-AF65-F5344CB8AC3E}">
        <p14:creationId xmlns:p14="http://schemas.microsoft.com/office/powerpoint/2010/main" val="191825757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ormAutofit/>
          </a:bodyPr>
          <a:lstStyle/>
          <a:p>
            <a:pPr marL="514350" indent="-514350">
              <a:buFont typeface="+mj-lt"/>
              <a:buAutoNum type="arabicPeriod"/>
            </a:pPr>
            <a:r>
              <a:rPr lang="cs-CZ" dirty="0" smtClean="0"/>
              <a:t>Pavel Navrátil, S počítačem na základní škole, 2. vydání, </a:t>
            </a:r>
            <a:r>
              <a:rPr lang="cs-CZ" dirty="0" err="1" smtClean="0"/>
              <a:t>Computer</a:t>
            </a:r>
            <a:r>
              <a:rPr lang="cs-CZ" dirty="0" smtClean="0"/>
              <a:t> Media 2002, ISBN: 80 – 902815 – 6 - 7 </a:t>
            </a:r>
          </a:p>
          <a:p>
            <a:pPr marL="514350" indent="-514350">
              <a:buFont typeface="+mj-lt"/>
              <a:buAutoNum type="arabicPeriod"/>
            </a:pPr>
            <a:r>
              <a:rPr lang="cs-CZ" dirty="0" smtClean="0"/>
              <a:t>Galerie prostředků Microsoft Office</a:t>
            </a:r>
          </a:p>
          <a:p>
            <a:pPr marL="514350" indent="-514350">
              <a:buFont typeface="+mj-lt"/>
              <a:buAutoNum type="arabicPeriod"/>
            </a:pPr>
            <a:r>
              <a:rPr lang="cs-CZ" dirty="0" smtClean="0"/>
              <a:t>Nápověda a podpora pro systém </a:t>
            </a:r>
            <a:r>
              <a:rPr lang="cs-CZ" i="1" dirty="0" smtClean="0"/>
              <a:t>Windows</a:t>
            </a:r>
            <a:endParaRPr lang="cs-CZ" dirty="0" smtClean="0"/>
          </a:p>
        </p:txBody>
      </p:sp>
      <p:sp>
        <p:nvSpPr>
          <p:cNvPr id="4" name="Nadpis 1"/>
          <p:cNvSpPr>
            <a:spLocks noGrp="1"/>
          </p:cNvSpPr>
          <p:nvPr>
            <p:ph type="title"/>
          </p:nvPr>
        </p:nvSpPr>
        <p:spPr/>
        <p:txBody>
          <a:bodyPr/>
          <a:lstStyle/>
          <a:p>
            <a:r>
              <a:rPr lang="cs-CZ" dirty="0" smtClean="0"/>
              <a:t>ZDROJE A </a:t>
            </a:r>
            <a:r>
              <a:rPr lang="cs-CZ" dirty="0" smtClean="0"/>
              <a:t>LITERATURA</a:t>
            </a:r>
            <a:endParaRPr lang="cs-CZ" dirty="0"/>
          </a:p>
        </p:txBody>
      </p:sp>
    </p:spTree>
    <p:extLst>
      <p:ext uri="{BB962C8B-B14F-4D97-AF65-F5344CB8AC3E}">
        <p14:creationId xmlns:p14="http://schemas.microsoft.com/office/powerpoint/2010/main" val="545595743"/>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60</TotalTime>
  <Words>550</Words>
  <Application>Microsoft Office PowerPoint</Application>
  <PresentationFormat>Předvádění na obrazovce (4:3)</PresentationFormat>
  <Paragraphs>58</Paragraphs>
  <Slides>10</Slides>
  <Notes>1</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systému Office</vt:lpstr>
      <vt:lpstr>Prezentace aplikace PowerPoint</vt:lpstr>
      <vt:lpstr>PRÁCE S OKNY II</vt:lpstr>
      <vt:lpstr>Přepínání mezi okny</vt:lpstr>
      <vt:lpstr>Přepínání mezi okny</vt:lpstr>
      <vt:lpstr>Automatické uspořádání oken</vt:lpstr>
      <vt:lpstr>Postup uspořádání oken vedle sebe </vt:lpstr>
      <vt:lpstr>Maximalizace okna</vt:lpstr>
      <vt:lpstr>Dialogová okna</vt:lpstr>
      <vt:lpstr>Prezentace aplikace PowerPoint</vt:lpstr>
      <vt:lpstr>ZDROJE A LITERATURA</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Radek</dc:creator>
  <cp:lastModifiedBy>Radek</cp:lastModifiedBy>
  <cp:revision>6</cp:revision>
  <dcterms:created xsi:type="dcterms:W3CDTF">2013-06-04T21:14:23Z</dcterms:created>
  <dcterms:modified xsi:type="dcterms:W3CDTF">2013-06-04T22:14:45Z</dcterms:modified>
</cp:coreProperties>
</file>