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37A50B-9201-4F46-8A09-7F19E4213DF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612A1-D555-43D4-89A3-7069F7669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3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9612A1-D555-43D4-89A3-7069F766934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512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73E4E-AED4-4284-B106-43FF7C4B2F77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E86CB-7CEC-410E-8094-4438C5629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73E4E-AED4-4284-B106-43FF7C4B2F77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E86CB-7CEC-410E-8094-4438C5629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73E4E-AED4-4284-B106-43FF7C4B2F77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E86CB-7CEC-410E-8094-4438C5629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73E4E-AED4-4284-B106-43FF7C4B2F77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E86CB-7CEC-410E-8094-4438C5629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73E4E-AED4-4284-B106-43FF7C4B2F77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E86CB-7CEC-410E-8094-4438C5629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73E4E-AED4-4284-B106-43FF7C4B2F77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E86CB-7CEC-410E-8094-4438C5629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73E4E-AED4-4284-B106-43FF7C4B2F77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E86CB-7CEC-410E-8094-4438C5629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73E4E-AED4-4284-B106-43FF7C4B2F77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E86CB-7CEC-410E-8094-4438C5629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73E4E-AED4-4284-B106-43FF7C4B2F77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1EE86CB-7CEC-410E-8094-4438C56292E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73E4E-AED4-4284-B106-43FF7C4B2F77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E86CB-7CEC-410E-8094-4438C5629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73E4E-AED4-4284-B106-43FF7C4B2F77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E86CB-7CEC-410E-8094-4438C5629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ED73E4E-AED4-4284-B106-43FF7C4B2F77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1EE86CB-7CEC-410E-8094-4438C56292E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eklens.com/gallery/Africa/Egypt/photo96898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6" Type="http://schemas.openxmlformats.org/officeDocument/2006/relationships/image" Target="../media/image4.gif"/><Relationship Id="rId5" Type="http://schemas.openxmlformats.org/officeDocument/2006/relationships/hyperlink" Target="http://www.splinterhh.de/nil/aegypten.html" TargetMode="Externa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5" Type="http://schemas.openxmlformats.org/officeDocument/2006/relationships/image" Target="../media/image5.jpg"/><Relationship Id="rId4" Type="http://schemas.openxmlformats.org/officeDocument/2006/relationships/hyperlink" Target="http://www.fop.trigas-geo.cz/egypt/egypt5.htm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1.american.edu/ted/ice/nile-2020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ilesia.wz.cz/pe.htmhttp:/silesia.wz.cz/pe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http://www.okskenoze.eu/cs/eshop/nerezove-noze/ocel-65x13-rada-brezova-kura-lasicka-68.html" TargetMode="External"/><Relationship Id="rId7" Type="http://schemas.openxmlformats.org/officeDocument/2006/relationships/hyperlink" Target="http://cs.wikipedia.org/wiki/Soubor:Blank_papyrus_paper.jpg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6" Type="http://schemas.openxmlformats.org/officeDocument/2006/relationships/image" Target="../media/image9.jpg"/><Relationship Id="rId5" Type="http://schemas.openxmlformats.org/officeDocument/2006/relationships/hyperlink" Target="http://vesmir.msu.cas.cz/Pavel/SP/sp_07-08_2003.html" TargetMode="External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afenobel.ujep.cz/novinky/cafe-nobel-bez-kofeinu-startuje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haonline.cz/clanek/laska-a-sex/57241/sedmidenni-ocista-tela-podle-starych-egyptanu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taryegypt.wz.cz/pyram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magazin.ceskenoviny.cz/cestovani/cestopisy/letem-svetem/index_view.php?id=11604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4" Type="http://schemas.openxmlformats.org/officeDocument/2006/relationships/image" Target="../media/image1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neveith.com/2010/02/18/forensic-archaeology-on-king-tut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4" Type="http://schemas.openxmlformats.org/officeDocument/2006/relationships/image" Target="../media/image15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STAROVĚKÝ  EGYPT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Opakujeme dějepis na II. stupni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78940" y="3789040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024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3"/>
    </mc:Choice>
    <mc:Fallback xmlns="">
      <p:transition spd="slow" advTm="320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STAROVĚKÝ EGYPT - TESTÍK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Název : Opakujeme dějepis na II. stupni</a:t>
            </a:r>
          </a:p>
          <a:p>
            <a:r>
              <a:rPr lang="cs-CZ" dirty="0" smtClean="0"/>
              <a:t>Šablona: III/2</a:t>
            </a:r>
          </a:p>
          <a:p>
            <a:r>
              <a:rPr lang="cs-CZ" dirty="0" smtClean="0"/>
              <a:t>Číslo: 43</a:t>
            </a:r>
          </a:p>
          <a:p>
            <a:r>
              <a:rPr lang="cs-CZ" dirty="0" smtClean="0"/>
              <a:t>Autor: Mgr. Blažková Soňa</a:t>
            </a:r>
          </a:p>
          <a:p>
            <a:r>
              <a:rPr lang="cs-CZ" dirty="0" smtClean="0"/>
              <a:t>Škola: ZŠ Choltice   „Učíme se pro život“</a:t>
            </a:r>
          </a:p>
          <a:p>
            <a:r>
              <a:rPr lang="cs-CZ" dirty="0" smtClean="0"/>
              <a:t>Klíčová slova: Egypt, sfinga, pyramida, faraon, Nil, papyrus , hieroglyfy</a:t>
            </a:r>
          </a:p>
          <a:p>
            <a:r>
              <a:rPr lang="cs-CZ" dirty="0" smtClean="0"/>
              <a:t>Cíl : zopakování tématu - Starověký Egypt</a:t>
            </a:r>
          </a:p>
          <a:p>
            <a:endParaRPr lang="cs-CZ" dirty="0"/>
          </a:p>
          <a:p>
            <a:r>
              <a:rPr lang="cs-CZ" dirty="0" smtClean="0"/>
              <a:t>Třída :  dějepis 6                      Datum: 10.1.2013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9662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66"/>
    </mc:Choice>
    <mc:Fallback xmlns="">
      <p:transition spd="slow" advTm="3566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METODICKÝ NÁVOD a OBSAH: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Krátkým </a:t>
            </a:r>
            <a:r>
              <a:rPr lang="cs-CZ" dirty="0" err="1" smtClean="0"/>
              <a:t>testíkem</a:t>
            </a:r>
            <a:r>
              <a:rPr lang="cs-CZ" dirty="0" smtClean="0"/>
              <a:t> zopakujeme učivo D6  o Egyptě.</a:t>
            </a:r>
          </a:p>
          <a:p>
            <a:r>
              <a:rPr lang="cs-CZ" dirty="0" smtClean="0"/>
              <a:t>Žák si připraví na papír čísla 1- 10 – pod sebe. </a:t>
            </a:r>
            <a:r>
              <a:rPr lang="cs-CZ" smtClean="0"/>
              <a:t>Vždy jedno číslo </a:t>
            </a:r>
            <a:r>
              <a:rPr lang="cs-CZ" dirty="0" smtClean="0"/>
              <a:t>na 1 řádek . Po spuštění testu píše jen výsledné písmeno odpovědi.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1.-3. list     úvodní</a:t>
            </a:r>
          </a:p>
          <a:p>
            <a:r>
              <a:rPr lang="cs-CZ" dirty="0" smtClean="0"/>
              <a:t>4.-13. list   </a:t>
            </a:r>
            <a:r>
              <a:rPr lang="cs-CZ" dirty="0" err="1" smtClean="0"/>
              <a:t>testík</a:t>
            </a:r>
            <a:r>
              <a:rPr lang="cs-CZ" dirty="0"/>
              <a:t> </a:t>
            </a:r>
            <a:r>
              <a:rPr lang="cs-CZ" dirty="0" smtClean="0"/>
              <a:t>-otázky </a:t>
            </a:r>
            <a:r>
              <a:rPr lang="cs-CZ" dirty="0"/>
              <a:t>jsou časovány po 30´´. </a:t>
            </a:r>
          </a:p>
          <a:p>
            <a:pPr marL="0" indent="0">
              <a:buNone/>
            </a:pPr>
            <a:r>
              <a:rPr lang="cs-CZ" dirty="0" smtClean="0"/>
              <a:t>                     Každá otázka je po 10 ´´ ilustrována  obrázkem.</a:t>
            </a:r>
            <a:endParaRPr lang="cs-CZ" dirty="0"/>
          </a:p>
          <a:p>
            <a:r>
              <a:rPr lang="cs-CZ" dirty="0" smtClean="0"/>
              <a:t>14. list       výsledky  a hodnocení </a:t>
            </a:r>
          </a:p>
          <a:p>
            <a:r>
              <a:rPr lang="cs-CZ" dirty="0" smtClean="0"/>
              <a:t>15. list       zdroje</a:t>
            </a:r>
          </a:p>
          <a:p>
            <a:pPr marL="0" indent="0">
              <a:buNone/>
            </a:pPr>
            <a:r>
              <a:rPr lang="cs-CZ" dirty="0" smtClean="0"/>
              <a:t>                     - obrázky jsou vloženy s hypertextovým odkazem.</a:t>
            </a:r>
          </a:p>
          <a:p>
            <a:pPr marL="0" indent="0">
              <a:buNone/>
            </a:pPr>
            <a:r>
              <a:rPr lang="cs-CZ" dirty="0" smtClean="0"/>
              <a:t>                      -písemné prameny jsou citovány.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9634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9"/>
    </mc:Choice>
    <mc:Fallback xmlns="">
      <p:transition spd="slow" advTm="2789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1.Egyptem protéká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řeka: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 Eufrat</a:t>
            </a:r>
          </a:p>
          <a:p>
            <a:endParaRPr lang="cs-CZ" sz="4000" dirty="0"/>
          </a:p>
          <a:p>
            <a:r>
              <a:rPr lang="cs-CZ" sz="4000" dirty="0" smtClean="0"/>
              <a:t>B)  Nil</a:t>
            </a:r>
          </a:p>
          <a:p>
            <a:endParaRPr lang="cs-CZ" sz="4000" dirty="0"/>
          </a:p>
          <a:p>
            <a:r>
              <a:rPr lang="cs-CZ" sz="4000" dirty="0" smtClean="0"/>
              <a:t>C) Ganga</a:t>
            </a:r>
            <a:endParaRPr lang="cs-CZ" sz="4000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924944"/>
            <a:ext cx="4480317" cy="2943746"/>
          </a:xfrm>
        </p:spPr>
      </p:pic>
      <p:pic>
        <p:nvPicPr>
          <p:cNvPr id="8" name="Obrázek 7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450404"/>
            <a:ext cx="1747838" cy="331470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2849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48"/>
    </mc:Choice>
    <mc:Fallback xmlns="">
      <p:transition spd="slow" advTm="309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2. Zemědělství Egypťané přejali: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A) z Číny</a:t>
            </a:r>
          </a:p>
          <a:p>
            <a:endParaRPr lang="cs-CZ" sz="3600" dirty="0"/>
          </a:p>
          <a:p>
            <a:r>
              <a:rPr lang="cs-CZ" sz="3600" dirty="0" smtClean="0"/>
              <a:t>B) je původní</a:t>
            </a:r>
          </a:p>
          <a:p>
            <a:endParaRPr lang="cs-CZ" sz="3600" dirty="0"/>
          </a:p>
          <a:p>
            <a:r>
              <a:rPr lang="cs-CZ" sz="3600" dirty="0" smtClean="0"/>
              <a:t>C) z Mezopotámie</a:t>
            </a:r>
            <a:endParaRPr lang="cs-CZ" sz="3600" dirty="0"/>
          </a:p>
        </p:txBody>
      </p:sp>
      <p:pic>
        <p:nvPicPr>
          <p:cNvPr id="4" name="Zástupný symbol pro obsah 3">
            <a:hlinkClick r:id="rId4"/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3809" y="2276872"/>
            <a:ext cx="4449933" cy="331236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6344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97"/>
    </mc:Choice>
    <mc:Fallback xmlns="">
      <p:transition spd="slow" advTm="30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3. Sfinga je 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žena se lví hlavou</a:t>
            </a:r>
          </a:p>
          <a:p>
            <a:endParaRPr lang="cs-CZ" sz="3200" dirty="0"/>
          </a:p>
          <a:p>
            <a:r>
              <a:rPr lang="cs-CZ" sz="3200" dirty="0" smtClean="0"/>
              <a:t>B) lvice s lidskou hlavou</a:t>
            </a:r>
          </a:p>
          <a:p>
            <a:endParaRPr lang="cs-CZ" sz="3200" dirty="0"/>
          </a:p>
          <a:p>
            <a:r>
              <a:rPr lang="cs-CZ" sz="3200" dirty="0" smtClean="0"/>
              <a:t>C) schránka pro faraona</a:t>
            </a:r>
            <a:endParaRPr lang="cs-CZ" sz="3200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052736"/>
            <a:ext cx="3368228" cy="554461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9443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790"/>
    </mc:Choice>
    <mc:Fallback xmlns="">
      <p:transition spd="slow" advTm="317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4. Pyramida má tvar: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kužele</a:t>
            </a:r>
          </a:p>
          <a:p>
            <a:endParaRPr lang="cs-CZ" sz="4000" dirty="0"/>
          </a:p>
          <a:p>
            <a:r>
              <a:rPr lang="cs-CZ" sz="4000" dirty="0" smtClean="0"/>
              <a:t>B) kopule</a:t>
            </a:r>
          </a:p>
          <a:p>
            <a:endParaRPr lang="cs-CZ" sz="4000" dirty="0"/>
          </a:p>
          <a:p>
            <a:r>
              <a:rPr lang="cs-CZ" sz="4000" dirty="0" smtClean="0"/>
              <a:t>C) jehlanu</a:t>
            </a:r>
            <a:endParaRPr lang="cs-CZ" sz="40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4216" y="2132856"/>
            <a:ext cx="4692584" cy="351943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81827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34"/>
    </mc:Choice>
    <mc:Fallback xmlns="">
      <p:transition spd="slow" advTm="306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5. Egypťané psali na 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A) březovou kůru</a:t>
            </a:r>
          </a:p>
          <a:p>
            <a:endParaRPr lang="cs-CZ" sz="3600" dirty="0"/>
          </a:p>
          <a:p>
            <a:r>
              <a:rPr lang="cs-CZ" sz="3600" dirty="0" smtClean="0"/>
              <a:t>B) hliněné destičky</a:t>
            </a:r>
          </a:p>
          <a:p>
            <a:endParaRPr lang="cs-CZ" sz="3600" dirty="0"/>
          </a:p>
          <a:p>
            <a:r>
              <a:rPr lang="cs-CZ" sz="3600" dirty="0" smtClean="0"/>
              <a:t>C) papyrus</a:t>
            </a:r>
            <a:endParaRPr lang="cs-CZ" sz="36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7" y="1864357"/>
            <a:ext cx="2887025" cy="1924683"/>
          </a:xfrm>
        </p:spPr>
      </p:pic>
      <p:pic>
        <p:nvPicPr>
          <p:cNvPr id="5" name="Obrázek 4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924944"/>
            <a:ext cx="1923393" cy="2225413"/>
          </a:xfrm>
          <a:prstGeom prst="rect">
            <a:avLst/>
          </a:prstGeom>
        </p:spPr>
      </p:pic>
      <p:pic>
        <p:nvPicPr>
          <p:cNvPr id="7" name="Obrázek 6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293096"/>
            <a:ext cx="2304256" cy="239642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23222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09"/>
    </mc:Choice>
    <mc:Fallback xmlns="">
      <p:transition spd="slow" advTm="312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6. Egyptské písmo jsou: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 obrázky</a:t>
            </a:r>
          </a:p>
          <a:p>
            <a:endParaRPr lang="cs-CZ" sz="4000" dirty="0"/>
          </a:p>
          <a:p>
            <a:r>
              <a:rPr lang="cs-CZ" sz="4000" dirty="0" smtClean="0"/>
              <a:t>B)  klíny</a:t>
            </a:r>
          </a:p>
          <a:p>
            <a:endParaRPr lang="cs-CZ" sz="4000" dirty="0"/>
          </a:p>
          <a:p>
            <a:r>
              <a:rPr lang="cs-CZ" sz="4000" dirty="0" smtClean="0"/>
              <a:t>C)  hieroglyfy</a:t>
            </a:r>
            <a:endParaRPr lang="cs-CZ" sz="40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9891" y="1920875"/>
            <a:ext cx="3875218" cy="443388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3089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736"/>
    </mc:Choice>
    <mc:Fallback xmlns="">
      <p:transition spd="slow" advTm="30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7. Lékařství nejvíce rozvíjeli: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 Egypťané</a:t>
            </a:r>
          </a:p>
          <a:p>
            <a:endParaRPr lang="cs-CZ" sz="4000" dirty="0"/>
          </a:p>
          <a:p>
            <a:r>
              <a:rPr lang="cs-CZ" sz="4000" dirty="0" smtClean="0"/>
              <a:t>B)  Babyloňané</a:t>
            </a:r>
          </a:p>
          <a:p>
            <a:endParaRPr lang="cs-CZ" sz="4000" dirty="0"/>
          </a:p>
          <a:p>
            <a:r>
              <a:rPr lang="cs-CZ" sz="4000" dirty="0" smtClean="0"/>
              <a:t>C)  Asyřané</a:t>
            </a:r>
            <a:endParaRPr lang="cs-CZ" sz="40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348880"/>
            <a:ext cx="4325391" cy="3024335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0707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59"/>
    </mc:Choice>
    <mc:Fallback xmlns="">
      <p:transition spd="slow" advTm="30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8. Nejvyšší pyramida je faraona: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A) Tutanchamona</a:t>
            </a:r>
          </a:p>
          <a:p>
            <a:endParaRPr lang="cs-CZ" sz="3600" dirty="0"/>
          </a:p>
          <a:p>
            <a:r>
              <a:rPr lang="cs-CZ" sz="3600" dirty="0" smtClean="0"/>
              <a:t>B) </a:t>
            </a:r>
            <a:r>
              <a:rPr lang="cs-CZ" sz="3600" dirty="0" err="1" smtClean="0"/>
              <a:t>Nabukadnezara</a:t>
            </a:r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C) Cheopsova </a:t>
            </a:r>
          </a:p>
          <a:p>
            <a:pPr marL="0" indent="0">
              <a:buNone/>
            </a:pPr>
            <a:r>
              <a:rPr lang="cs-CZ" sz="3600" dirty="0" smtClean="0"/>
              <a:t>        (</a:t>
            </a:r>
            <a:r>
              <a:rPr lang="cs-CZ" sz="3600" dirty="0" err="1" smtClean="0"/>
              <a:t>Chufeva</a:t>
            </a:r>
            <a:r>
              <a:rPr lang="cs-CZ" sz="3600" dirty="0" smtClean="0"/>
              <a:t>)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3" y="2564904"/>
            <a:ext cx="4320480" cy="331236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19171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87"/>
    </mc:Choice>
    <mc:Fallback xmlns="">
      <p:transition spd="slow" advTm="31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9. Kvádr v pyramidě váží: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více než tunu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B) méně než tunu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C) přesně tunu</a:t>
            </a:r>
            <a:endParaRPr lang="cs-CZ" sz="32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928033"/>
            <a:ext cx="3024336" cy="430127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69204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44"/>
    </mc:Choice>
    <mc:Fallback xmlns="">
      <p:transition spd="slow" advTm="31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10. Egyptský titul panovníka je: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A)  král</a:t>
            </a:r>
          </a:p>
          <a:p>
            <a:endParaRPr lang="cs-CZ" sz="4400" dirty="0"/>
          </a:p>
          <a:p>
            <a:r>
              <a:rPr lang="cs-CZ" sz="4400" dirty="0" smtClean="0"/>
              <a:t>B)  kněz</a:t>
            </a:r>
          </a:p>
          <a:p>
            <a:endParaRPr lang="cs-CZ" sz="4400" dirty="0"/>
          </a:p>
          <a:p>
            <a:r>
              <a:rPr lang="cs-CZ" sz="4400" dirty="0" smtClean="0"/>
              <a:t>C)  faraon</a:t>
            </a:r>
            <a:endParaRPr lang="cs-CZ" sz="44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988840"/>
            <a:ext cx="3283272" cy="380859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96392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24"/>
    </mc:Choice>
    <mc:Fallback xmlns="">
      <p:transition spd="slow" advTm="31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VÝSLEDKY:          HODNOCENÍ: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 B</a:t>
            </a:r>
          </a:p>
          <a:p>
            <a:r>
              <a:rPr lang="cs-CZ" dirty="0" smtClean="0"/>
              <a:t>2)  C</a:t>
            </a:r>
          </a:p>
          <a:p>
            <a:r>
              <a:rPr lang="cs-CZ" dirty="0" smtClean="0"/>
              <a:t>3)  B</a:t>
            </a:r>
          </a:p>
          <a:p>
            <a:r>
              <a:rPr lang="cs-CZ" dirty="0" smtClean="0"/>
              <a:t>4)  C</a:t>
            </a:r>
          </a:p>
          <a:p>
            <a:r>
              <a:rPr lang="cs-CZ" dirty="0" smtClean="0"/>
              <a:t>5)  C</a:t>
            </a:r>
          </a:p>
          <a:p>
            <a:r>
              <a:rPr lang="cs-CZ" dirty="0" smtClean="0"/>
              <a:t>6)  C</a:t>
            </a:r>
          </a:p>
          <a:p>
            <a:r>
              <a:rPr lang="cs-CZ" dirty="0" smtClean="0"/>
              <a:t>7)  A</a:t>
            </a:r>
          </a:p>
          <a:p>
            <a:r>
              <a:rPr lang="cs-CZ" dirty="0" smtClean="0"/>
              <a:t>8)  C</a:t>
            </a:r>
          </a:p>
          <a:p>
            <a:r>
              <a:rPr lang="cs-CZ" dirty="0" smtClean="0"/>
              <a:t>9)  A</a:t>
            </a:r>
          </a:p>
          <a:p>
            <a:r>
              <a:rPr lang="cs-CZ" dirty="0" smtClean="0"/>
              <a:t>10) C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10 bodů        1</a:t>
            </a:r>
          </a:p>
          <a:p>
            <a:r>
              <a:rPr lang="cs-CZ" dirty="0" smtClean="0"/>
              <a:t>9-8 bodů      2</a:t>
            </a:r>
          </a:p>
          <a:p>
            <a:r>
              <a:rPr lang="cs-CZ" dirty="0" smtClean="0"/>
              <a:t>7-6 bodů      3</a:t>
            </a:r>
          </a:p>
          <a:p>
            <a:r>
              <a:rPr lang="cs-CZ" dirty="0" smtClean="0"/>
              <a:t>5-4  body      4</a:t>
            </a:r>
          </a:p>
          <a:p>
            <a:r>
              <a:rPr lang="cs-CZ" dirty="0" smtClean="0"/>
              <a:t>3-0  bodů      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5125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24"/>
    </mc:Choice>
    <mc:Fallback xmlns="">
      <p:transition spd="slow" advTm="2124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 smtClean="0"/>
              <a:t>Obrázky</a:t>
            </a:r>
            <a:r>
              <a:rPr lang="cs-CZ" dirty="0" smtClean="0"/>
              <a:t> jsou kopírovány z prohlížeče  Google obrázky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 smtClean="0"/>
              <a:t>                    mají </a:t>
            </a:r>
            <a:r>
              <a:rPr lang="cs-CZ" dirty="0" smtClean="0"/>
              <a:t>vloženy </a:t>
            </a:r>
            <a:r>
              <a:rPr lang="cs-CZ" b="1" u="sng" dirty="0" smtClean="0"/>
              <a:t>hypertextový odkaz </a:t>
            </a:r>
            <a:r>
              <a:rPr lang="cs-CZ" b="1" u="sng" dirty="0" smtClean="0"/>
              <a:t> </a:t>
            </a:r>
            <a:r>
              <a:rPr lang="cs-CZ" dirty="0" smtClean="0"/>
              <a:t>dne</a:t>
            </a:r>
            <a:r>
              <a:rPr lang="cs-CZ" dirty="0" smtClean="0"/>
              <a:t>:  10.1.2013</a:t>
            </a:r>
            <a:endParaRPr lang="cs-CZ" dirty="0" smtClean="0"/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</a:t>
            </a:r>
            <a:r>
              <a:rPr lang="cs-CZ" smtClean="0"/>
              <a:t>                  </a:t>
            </a:r>
            <a:r>
              <a:rPr lang="cs-CZ" dirty="0" smtClean="0"/>
              <a:t>(klikni na obrázek P </a:t>
            </a:r>
            <a:r>
              <a:rPr lang="cs-CZ" dirty="0" err="1" smtClean="0"/>
              <a:t>tl</a:t>
            </a:r>
            <a:r>
              <a:rPr lang="cs-CZ" dirty="0" smtClean="0"/>
              <a:t> M)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u="sng" dirty="0" smtClean="0"/>
              <a:t>Písemné prameny:</a:t>
            </a:r>
          </a:p>
          <a:p>
            <a:r>
              <a:rPr lang="cs-CZ" dirty="0"/>
              <a:t>MANDELOVÁ, Helena; Kunstová, Eliška; PAŘÍZKOVÁ</a:t>
            </a:r>
          </a:p>
          <a:p>
            <a:pPr marL="0" indent="0">
              <a:buNone/>
            </a:pPr>
            <a:r>
              <a:rPr lang="cs-CZ" dirty="0"/>
              <a:t>       Ilona. Dějiny pravěku a starověku. Liberec:     </a:t>
            </a:r>
          </a:p>
          <a:p>
            <a:pPr marL="0" indent="0">
              <a:buNone/>
            </a:pPr>
            <a:r>
              <a:rPr lang="cs-CZ" dirty="0"/>
              <a:t>       Dialog.2001.179 s. ISBN 80-86248-57-40.</a:t>
            </a:r>
          </a:p>
          <a:p>
            <a:r>
              <a:rPr lang="cs-CZ" dirty="0"/>
              <a:t>BEDNAŘÍKOVÁ, Jarmila;  KYSUČAN, Libor; </a:t>
            </a:r>
            <a:r>
              <a:rPr lang="cs-CZ" dirty="0" err="1"/>
              <a:t>Fejfušová</a:t>
            </a:r>
            <a:r>
              <a:rPr lang="cs-CZ" dirty="0"/>
              <a:t>,    </a:t>
            </a:r>
          </a:p>
          <a:p>
            <a:pPr marL="0" indent="0">
              <a:buNone/>
            </a:pPr>
            <a:r>
              <a:rPr lang="cs-CZ" dirty="0"/>
              <a:t>       Marie. Dějepis Pravěk a starověk. Brno : Nová škola                       </a:t>
            </a:r>
          </a:p>
          <a:p>
            <a:pPr marL="0" indent="0">
              <a:buNone/>
            </a:pPr>
            <a:r>
              <a:rPr lang="cs-CZ" dirty="0"/>
              <a:t>       s.r.o.,2007, 139 s. ISBN 80-7289-57-4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988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57"/>
    </mc:Choice>
    <mc:Fallback xmlns="">
      <p:transition spd="slow" advTm="8357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8|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6|6.4|3.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7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162</TotalTime>
  <Words>478</Words>
  <Application>Microsoft Office PowerPoint</Application>
  <PresentationFormat>Předvádění na obrazovce (4:3)</PresentationFormat>
  <Paragraphs>115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STAROVĚKÝ  EGYPT</vt:lpstr>
      <vt:lpstr> STAROVĚKÝ EGYPT - TESTÍK</vt:lpstr>
      <vt:lpstr>METODICKÝ NÁVOD a OBSAH:</vt:lpstr>
      <vt:lpstr>1.Egyptem protéká řeka:</vt:lpstr>
      <vt:lpstr>2. Zemědělství Egypťané přejali:</vt:lpstr>
      <vt:lpstr>3. Sfinga je :</vt:lpstr>
      <vt:lpstr>4. Pyramida má tvar:</vt:lpstr>
      <vt:lpstr>5. Egypťané psali na :</vt:lpstr>
      <vt:lpstr>6. Egyptské písmo jsou:</vt:lpstr>
      <vt:lpstr>7. Lékařství nejvíce rozvíjeli:</vt:lpstr>
      <vt:lpstr>8. Nejvyšší pyramida je faraona:</vt:lpstr>
      <vt:lpstr>9. Kvádr v pyramidě váží:</vt:lpstr>
      <vt:lpstr>10. Egyptský titul panovníka je:</vt:lpstr>
      <vt:lpstr>VÝSLEDKY:          HODNOCENÍ:</vt:lpstr>
      <vt:lpstr>Zdroje: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 EGYPT</dc:title>
  <dc:creator>Blazkova</dc:creator>
  <cp:lastModifiedBy>Blazkova</cp:lastModifiedBy>
  <cp:revision>18</cp:revision>
  <dcterms:created xsi:type="dcterms:W3CDTF">2013-01-07T18:07:34Z</dcterms:created>
  <dcterms:modified xsi:type="dcterms:W3CDTF">2013-02-02T13:47:31Z</dcterms:modified>
</cp:coreProperties>
</file>