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5" r:id="rId14"/>
    <p:sldId id="270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0E8842C-9BCE-4AF5-B164-CA5CE824794B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B9D411-4D8D-4410-901A-87E69B9A56E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www.davidgill.co.uk/attica/ostraka.htm" TargetMode="External"/><Relationship Id="rId7" Type="http://schemas.openxmlformats.org/officeDocument/2006/relationships/hyperlink" Target="http://www.canea.cz/doplnky-z-prirodniho-materialu-ostatni/kategorie-42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6" Type="http://schemas.openxmlformats.org/officeDocument/2006/relationships/image" Target="../media/image4.jpeg"/><Relationship Id="rId5" Type="http://schemas.openxmlformats.org/officeDocument/2006/relationships/hyperlink" Target="http://bancroft.berkeley.edu/Exhibits/anthro/6curriculum2_papyrus.html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biny.cz/pavlik/turecko/turecko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image" Target="../media/image7.jpeg"/><Relationship Id="rId5" Type="http://schemas.openxmlformats.org/officeDocument/2006/relationships/hyperlink" Target="http://history-if.blog.cz/0901/starovek-mezopotamie" TargetMode="Externa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yty.info/view.php?cisloclanku=2005030006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nnibal.szm.com/sumer01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ellowshipworldwide.com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hyperlink" Target="http://www.phil.muni.cz/~dchytkova/obraz.html" TargetMode="External"/><Relationship Id="rId7" Type="http://schemas.openxmlformats.org/officeDocument/2006/relationships/hyperlink" Target="http://egipt-novika-ukw.blogspot.cz/2010/11/hieroglify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6" Type="http://schemas.openxmlformats.org/officeDocument/2006/relationships/image" Target="../media/image12.jpeg"/><Relationship Id="rId5" Type="http://schemas.openxmlformats.org/officeDocument/2006/relationships/hyperlink" Target="http://www.avozarm.sk/MezopotMat.htm" TargetMode="Externa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rofimedia.cz/fotografie/staroveke-stone-kola/0014519988/" TargetMode="External"/><Relationship Id="rId7" Type="http://schemas.openxmlformats.org/officeDocument/2006/relationships/image" Target="../media/image16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6" Type="http://schemas.openxmlformats.org/officeDocument/2006/relationships/hyperlink" Target="http://www.tvorivysvet.cz/papir-na-dokumenty-a4-p-1596.html" TargetMode="Externa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ed%C5%99ich_Hrozn%C3%BD_v_20._letech.jpg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vesticniweb.cz/fondy/fondy/2011/7/19/clanky/podilove-fondy-zamerene-na-indii-naskocte-na-rustovou-vlnu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hyperlink" Target="http://history-if.blog.cz/0902/starovek-cina" TargetMode="External"/><Relationship Id="rId7" Type="http://schemas.openxmlformats.org/officeDocument/2006/relationships/hyperlink" Target="http://cs.wikipedia.org/wiki/Ze%C4%8F_n%C3%A1%C5%99k%C5%AF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6" Type="http://schemas.openxmlformats.org/officeDocument/2006/relationships/image" Target="../media/image20.jpeg"/><Relationship Id="rId5" Type="http://schemas.openxmlformats.org/officeDocument/2006/relationships/hyperlink" Target="http://cs.wikipedia.org/wiki/Vodovod" TargetMode="Externa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             </a:t>
            </a:r>
            <a:r>
              <a:rPr lang="cs-CZ" sz="67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STAROVĚK</a:t>
            </a:r>
            <a:endParaRPr lang="cs-CZ" sz="67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Opakujeme dějepis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67544" y="3284984"/>
            <a:ext cx="8208912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2348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4141"/>
    </mc:Choice>
    <mc:Fallback>
      <p:transition spd="slow" advTm="4141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Starověk - TESTÍK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Název: Opakujeme dějepis na II. stupni</a:t>
            </a:r>
          </a:p>
          <a:p>
            <a:r>
              <a:rPr lang="cs-CZ" dirty="0" smtClean="0"/>
              <a:t>Šablona: III/2</a:t>
            </a:r>
          </a:p>
          <a:p>
            <a:r>
              <a:rPr lang="cs-CZ" dirty="0" smtClean="0"/>
              <a:t>Číslo: 46</a:t>
            </a:r>
          </a:p>
          <a:p>
            <a:r>
              <a:rPr lang="cs-CZ" dirty="0" smtClean="0"/>
              <a:t>Autor: Mgr. Soňa Blažková</a:t>
            </a:r>
          </a:p>
          <a:p>
            <a:r>
              <a:rPr lang="cs-CZ" dirty="0" smtClean="0"/>
              <a:t>ZŠ Choltice „ Učíme se pro život“</a:t>
            </a:r>
          </a:p>
          <a:p>
            <a:r>
              <a:rPr lang="cs-CZ" dirty="0" smtClean="0"/>
              <a:t>Klíčová slova: papyrus, Eufrat, Tigris, </a:t>
            </a:r>
            <a:r>
              <a:rPr lang="cs-CZ" dirty="0" err="1" smtClean="0"/>
              <a:t>Chammurapi</a:t>
            </a:r>
            <a:r>
              <a:rPr lang="cs-CZ" dirty="0" smtClean="0"/>
              <a:t>, Sumer</a:t>
            </a:r>
          </a:p>
          <a:p>
            <a:r>
              <a:rPr lang="cs-CZ" dirty="0" smtClean="0"/>
              <a:t>Cíl: formou </a:t>
            </a:r>
            <a:r>
              <a:rPr lang="cs-CZ" dirty="0" err="1" smtClean="0"/>
              <a:t>testíku</a:t>
            </a:r>
            <a:r>
              <a:rPr lang="cs-CZ" dirty="0" smtClean="0"/>
              <a:t> zopakujeme období starověku</a:t>
            </a:r>
          </a:p>
          <a:p>
            <a:endParaRPr lang="cs-CZ" dirty="0"/>
          </a:p>
          <a:p>
            <a:r>
              <a:rPr lang="cs-CZ" dirty="0" smtClean="0"/>
              <a:t>Třída :  dějepis 6                              Datum : 13.2. 2013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1999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4385"/>
    </mc:Choice>
    <mc:Fallback>
      <p:transition spd="slow" advTm="4385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Metodický návod a obsah: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Cíl: opakování období starověku formou krátkého testu</a:t>
            </a:r>
          </a:p>
          <a:p>
            <a:r>
              <a:rPr lang="cs-CZ" dirty="0"/>
              <a:t>Každý žák si napíše čísla 1-10. Každé číslo na nový řádek. </a:t>
            </a:r>
          </a:p>
          <a:p>
            <a:pPr marL="0" indent="0">
              <a:buNone/>
            </a:pPr>
            <a:r>
              <a:rPr lang="cs-CZ" dirty="0"/>
              <a:t>    Po spuštění testu dopisuje jen písmeno odpovědi.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1-3 –   úvodní stránky</a:t>
            </a:r>
          </a:p>
          <a:p>
            <a:r>
              <a:rPr lang="cs-CZ" dirty="0" smtClean="0"/>
              <a:t>4-13 – </a:t>
            </a:r>
            <a:r>
              <a:rPr lang="cs-CZ" smtClean="0"/>
              <a:t>10 otázek </a:t>
            </a:r>
            <a:r>
              <a:rPr lang="cs-CZ" dirty="0" smtClean="0"/>
              <a:t>testu</a:t>
            </a:r>
          </a:p>
          <a:p>
            <a:pPr marL="0" indent="0">
              <a:buNone/>
            </a:pPr>
            <a:r>
              <a:rPr lang="cs-CZ" dirty="0" smtClean="0"/>
              <a:t>              Otázky jsou nastaveny na interval 30 ´´.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Každou otázku doplňuje obrázek po 10´´.</a:t>
            </a:r>
          </a:p>
          <a:p>
            <a:r>
              <a:rPr lang="cs-CZ" dirty="0" smtClean="0"/>
              <a:t>14 –    výsledky  a hodnocení testu</a:t>
            </a:r>
          </a:p>
          <a:p>
            <a:r>
              <a:rPr lang="cs-CZ" dirty="0" smtClean="0"/>
              <a:t>15 -     zdroje</a:t>
            </a:r>
          </a:p>
          <a:p>
            <a:pPr marL="0" indent="0">
              <a:buNone/>
            </a:pPr>
            <a:r>
              <a:rPr lang="cs-CZ" dirty="0" smtClean="0"/>
              <a:t>              Obrázky </a:t>
            </a:r>
            <a:r>
              <a:rPr lang="cs-CZ" dirty="0"/>
              <a:t>jsou vloženy s hypertextovým </a:t>
            </a:r>
            <a:r>
              <a:rPr lang="cs-CZ" dirty="0" smtClean="0"/>
              <a:t>odkazem.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Písemné prameny jsou citovány.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3105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6087"/>
    </mc:Choice>
    <mc:Fallback>
      <p:transition spd="slow" advTm="6087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1. Egypťané psali na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+mj-lt"/>
              </a:rPr>
              <a:t>A) </a:t>
            </a:r>
            <a:r>
              <a:rPr lang="cs-CZ" sz="4000" dirty="0" err="1" smtClean="0">
                <a:latin typeface="+mj-lt"/>
              </a:rPr>
              <a:t>ostraky</a:t>
            </a:r>
            <a:endParaRPr lang="cs-CZ" sz="4000" dirty="0" smtClean="0">
              <a:latin typeface="+mj-lt"/>
            </a:endParaRPr>
          </a:p>
          <a:p>
            <a:pPr marL="0" indent="0">
              <a:buNone/>
            </a:pPr>
            <a:endParaRPr lang="cs-CZ" sz="4000" dirty="0" smtClean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B) papyrus</a:t>
            </a:r>
          </a:p>
          <a:p>
            <a:endParaRPr lang="cs-CZ" sz="4000" dirty="0" smtClean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C) březovou kůru</a:t>
            </a:r>
            <a:endParaRPr lang="cs-CZ" sz="4000" dirty="0">
              <a:latin typeface="+mj-lt"/>
            </a:endParaRPr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8910" y="1988840"/>
            <a:ext cx="2368650" cy="1368152"/>
          </a:xfrm>
        </p:spPr>
      </p:pic>
      <p:pic>
        <p:nvPicPr>
          <p:cNvPr id="3" name="Obrázek 2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2780928"/>
            <a:ext cx="2405104" cy="1792407"/>
          </a:xfrm>
          <a:prstGeom prst="rect">
            <a:avLst/>
          </a:prstGeom>
        </p:spPr>
      </p:pic>
      <p:pic>
        <p:nvPicPr>
          <p:cNvPr id="7" name="Obrázek 6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81194" y="4869159"/>
            <a:ext cx="2273477" cy="151565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404151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0997"/>
    </mc:Choice>
    <mc:Fallback>
      <p:transition spd="slow" advTm="30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2. Mezopotámie vznikla mezi </a:t>
            </a:r>
            <a:b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řekami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+mj-lt"/>
              </a:rPr>
              <a:t>A) </a:t>
            </a:r>
            <a:r>
              <a:rPr lang="cs-CZ" sz="4000" dirty="0" err="1" smtClean="0">
                <a:latin typeface="+mj-lt"/>
              </a:rPr>
              <a:t>Chuang</a:t>
            </a:r>
            <a:r>
              <a:rPr lang="cs-CZ" sz="4000" dirty="0" smtClean="0">
                <a:latin typeface="+mj-lt"/>
              </a:rPr>
              <a:t>-che a Indus</a:t>
            </a:r>
          </a:p>
          <a:p>
            <a:r>
              <a:rPr lang="cs-CZ" sz="4000" dirty="0" smtClean="0">
                <a:latin typeface="+mj-lt"/>
              </a:rPr>
              <a:t>B) Ganga a Indus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C) Eufrat a Tigris</a:t>
            </a:r>
            <a:endParaRPr lang="cs-CZ" sz="4000" dirty="0">
              <a:latin typeface="+mj-lt"/>
            </a:endParaRPr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1484784"/>
            <a:ext cx="2948136" cy="2043775"/>
          </a:xfrm>
        </p:spPr>
      </p:pic>
      <p:pic>
        <p:nvPicPr>
          <p:cNvPr id="3" name="Obrázek 2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65700" y="3717032"/>
            <a:ext cx="2987824" cy="223713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856474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1152"/>
    </mc:Choice>
    <mc:Fallback>
      <p:transition spd="slow" advTm="31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3. </a:t>
            </a:r>
            <a:r>
              <a:rPr lang="cs-CZ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Chammurabi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byl vládcem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+mj-lt"/>
              </a:rPr>
              <a:t>A) Číny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B) Egypta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C) Babylonie</a:t>
            </a:r>
            <a:endParaRPr lang="cs-CZ" sz="4000" dirty="0">
              <a:latin typeface="+mj-lt"/>
            </a:endParaRPr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2060848"/>
            <a:ext cx="3192629" cy="351390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908957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1132"/>
    </mc:Choice>
    <mc:Fallback>
      <p:transition spd="slow" advTm="31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4. Kolo je 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vynálezem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+mj-lt"/>
              </a:rPr>
              <a:t>A) Sumerů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B) Číňanů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C) Egypťanů</a:t>
            </a:r>
            <a:endParaRPr lang="cs-CZ" sz="4000" dirty="0">
              <a:latin typeface="+mj-lt"/>
            </a:endParaRPr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02937" y="2204864"/>
            <a:ext cx="5179672" cy="338437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310948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0692"/>
    </mc:Choice>
    <mc:Fallback>
      <p:transition spd="slow" advTm="306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5. Sfinga je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latin typeface="+mj-lt"/>
              </a:rPr>
              <a:t>A) žena se lví hlavou</a:t>
            </a:r>
          </a:p>
          <a:p>
            <a:endParaRPr lang="cs-CZ" dirty="0" smtClean="0">
              <a:latin typeface="+mj-lt"/>
            </a:endParaRPr>
          </a:p>
          <a:p>
            <a:r>
              <a:rPr lang="cs-CZ" sz="3600" dirty="0" smtClean="0">
                <a:latin typeface="+mj-lt"/>
              </a:rPr>
              <a:t>B) lvice s lidskou hlavou</a:t>
            </a:r>
          </a:p>
          <a:p>
            <a:endParaRPr lang="cs-CZ" dirty="0" smtClean="0">
              <a:latin typeface="+mj-lt"/>
            </a:endParaRPr>
          </a:p>
          <a:p>
            <a:r>
              <a:rPr lang="cs-CZ" sz="3600" dirty="0" smtClean="0">
                <a:latin typeface="+mj-lt"/>
              </a:rPr>
              <a:t>C) schránka pro zemřelého faraona</a:t>
            </a:r>
            <a:endParaRPr lang="cs-CZ" sz="3600" dirty="0">
              <a:latin typeface="+mj-lt"/>
            </a:endParaRPr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2564904"/>
            <a:ext cx="4038600" cy="332593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464608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0924"/>
    </mc:Choice>
    <mc:Fallback>
      <p:transition spd="slow" advTm="309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6. Egyptské písmo se nazývá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+mj-lt"/>
              </a:rPr>
              <a:t>A) obrázky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B) klíny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C) hieroglyfy</a:t>
            </a:r>
            <a:endParaRPr lang="cs-CZ" sz="4000" dirty="0">
              <a:latin typeface="+mj-lt"/>
            </a:endParaRPr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4128" y="1772816"/>
            <a:ext cx="2720570" cy="1656184"/>
          </a:xfrm>
        </p:spPr>
      </p:pic>
      <p:pic>
        <p:nvPicPr>
          <p:cNvPr id="3" name="Obrázek 2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2852936"/>
            <a:ext cx="2072555" cy="1872208"/>
          </a:xfrm>
          <a:prstGeom prst="rect">
            <a:avLst/>
          </a:prstGeom>
        </p:spPr>
      </p:pic>
      <p:pic>
        <p:nvPicPr>
          <p:cNvPr id="7" name="Obrázek 6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80458" y="3998763"/>
            <a:ext cx="2857500" cy="2028825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196358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1011"/>
    </mc:Choice>
    <mc:Fallback>
      <p:transition spd="slow" advTm="310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7. Který vynález z  Číny užíváme </a:t>
            </a:r>
            <a:b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dodnes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+mj-lt"/>
              </a:rPr>
              <a:t>A) kolo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B) papyrus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C) papír</a:t>
            </a:r>
            <a:endParaRPr lang="cs-CZ" sz="4000" dirty="0">
              <a:latin typeface="+mj-lt"/>
            </a:endParaRPr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1266169"/>
            <a:ext cx="3020144" cy="2048035"/>
          </a:xfr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80112" y="2852935"/>
            <a:ext cx="3168352" cy="2078439"/>
          </a:xfrm>
          <a:prstGeom prst="rect">
            <a:avLst/>
          </a:prstGeom>
        </p:spPr>
      </p:pic>
      <p:pic>
        <p:nvPicPr>
          <p:cNvPr id="7" name="Obrázek 6">
            <a:hlinkClick r:id="rId6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19872" y="3645024"/>
            <a:ext cx="2304288" cy="308152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32511989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1266"/>
    </mc:Choice>
    <mc:Fallback>
      <p:transition spd="slow" advTm="31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8. Bedřich Hrozný vyluštil písmo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+mj-lt"/>
              </a:rPr>
              <a:t>A) hieroglyfy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B) syrské písmo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C) písmo Chetitů</a:t>
            </a:r>
            <a:endParaRPr lang="cs-CZ" sz="4000" dirty="0">
              <a:latin typeface="+mj-lt"/>
            </a:endParaRPr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01965" y="1920875"/>
            <a:ext cx="2931069" cy="443388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3857782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0872"/>
    </mc:Choice>
    <mc:Fallback>
      <p:transition spd="slow" advTm="308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9. V Indii se dělilo obyvatelstvo na skupiny, které se nazývaly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+mj-lt"/>
              </a:rPr>
              <a:t>A) sorty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B) dynastie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C) kasty</a:t>
            </a:r>
            <a:endParaRPr lang="cs-CZ" sz="4000" dirty="0">
              <a:latin typeface="+mj-lt"/>
            </a:endParaRPr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79912" y="2132856"/>
            <a:ext cx="4906888" cy="351841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87899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0957"/>
    </mc:Choice>
    <mc:Fallback>
      <p:transition spd="slow" advTm="309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10. Je postavena z hlíny a kamene.</a:t>
            </a:r>
            <a:b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</a:b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Je 6m vysoká a 6000 km 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dlouhá.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sz="4000" dirty="0" smtClean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A) Zeď nářků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B) indický vodovod</a:t>
            </a:r>
          </a:p>
          <a:p>
            <a:endParaRPr lang="cs-CZ" sz="4000" dirty="0">
              <a:latin typeface="+mj-lt"/>
            </a:endParaRPr>
          </a:p>
          <a:p>
            <a:r>
              <a:rPr lang="cs-CZ" sz="4000" dirty="0" smtClean="0">
                <a:latin typeface="+mj-lt"/>
              </a:rPr>
              <a:t>C) Čínská zeď</a:t>
            </a:r>
            <a:endParaRPr lang="cs-CZ" sz="4000" dirty="0">
              <a:latin typeface="+mj-lt"/>
            </a:endParaRPr>
          </a:p>
        </p:txBody>
      </p:sp>
      <p:pic>
        <p:nvPicPr>
          <p:cNvPr id="2" name="Zástupný symbol pro obsah 1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1970" y="4687924"/>
            <a:ext cx="2412268" cy="1703665"/>
          </a:xfrm>
        </p:spPr>
      </p:pic>
      <p:pic>
        <p:nvPicPr>
          <p:cNvPr id="3" name="Obrázek 2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2852936"/>
            <a:ext cx="1122432" cy="1663840"/>
          </a:xfrm>
          <a:prstGeom prst="rect">
            <a:avLst/>
          </a:prstGeom>
        </p:spPr>
      </p:pic>
      <p:pic>
        <p:nvPicPr>
          <p:cNvPr id="7" name="Obrázek 6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8144" y="2017208"/>
            <a:ext cx="1836204" cy="244827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3808755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1204"/>
    </mc:Choice>
    <mc:Fallback>
      <p:transition spd="slow" advTm="31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Výsledky :             Hodnocení: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 – B</a:t>
            </a:r>
          </a:p>
          <a:p>
            <a:r>
              <a:rPr lang="cs-CZ" dirty="0" smtClean="0"/>
              <a:t>2 – C</a:t>
            </a:r>
          </a:p>
          <a:p>
            <a:r>
              <a:rPr lang="cs-CZ" dirty="0" smtClean="0"/>
              <a:t>3 – C</a:t>
            </a:r>
          </a:p>
          <a:p>
            <a:r>
              <a:rPr lang="cs-CZ" dirty="0" smtClean="0"/>
              <a:t>4 -  A</a:t>
            </a:r>
          </a:p>
          <a:p>
            <a:r>
              <a:rPr lang="cs-CZ" dirty="0" smtClean="0"/>
              <a:t>5 – B</a:t>
            </a:r>
          </a:p>
          <a:p>
            <a:r>
              <a:rPr lang="cs-CZ" dirty="0" smtClean="0"/>
              <a:t>6 – C</a:t>
            </a:r>
          </a:p>
          <a:p>
            <a:r>
              <a:rPr lang="cs-CZ" dirty="0" smtClean="0"/>
              <a:t>7 – C</a:t>
            </a:r>
          </a:p>
          <a:p>
            <a:r>
              <a:rPr lang="cs-CZ" dirty="0" smtClean="0"/>
              <a:t>8 -  C</a:t>
            </a:r>
          </a:p>
          <a:p>
            <a:r>
              <a:rPr lang="cs-CZ" dirty="0" smtClean="0"/>
              <a:t>9 – C</a:t>
            </a:r>
          </a:p>
          <a:p>
            <a:r>
              <a:rPr lang="cs-CZ" dirty="0" smtClean="0"/>
              <a:t>10 - C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10  bodů  -   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9 – 8 bodů   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7 – 6 bodů  3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5 – 4 bodů  4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3 – 0 bodů   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2058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4235"/>
    </mc:Choice>
    <mc:Fallback>
      <p:transition spd="slow" advTm="4235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Zdroje: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Obrázky</a:t>
            </a:r>
            <a:r>
              <a:rPr lang="cs-CZ" dirty="0" smtClean="0"/>
              <a:t> jsou kopírovány z prohlížeče  Google obrázky a mají vložen  </a:t>
            </a:r>
            <a:r>
              <a:rPr lang="cs-CZ" b="1" dirty="0" smtClean="0"/>
              <a:t>hypertextový odkaz  </a:t>
            </a:r>
            <a:r>
              <a:rPr lang="cs-CZ" dirty="0" smtClean="0"/>
              <a:t>dne:  13.2. 2013</a:t>
            </a:r>
          </a:p>
          <a:p>
            <a:pPr marL="0" indent="0">
              <a:buNone/>
            </a:pPr>
            <a:r>
              <a:rPr lang="cs-CZ" dirty="0" smtClean="0"/>
              <a:t>                       (klikni na obrázek </a:t>
            </a:r>
            <a:r>
              <a:rPr lang="cs-CZ" dirty="0" err="1" smtClean="0"/>
              <a:t>PtlM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u="sng" dirty="0" smtClean="0"/>
              <a:t>Písemné prameny</a:t>
            </a:r>
            <a:r>
              <a:rPr lang="cs-CZ" u="sng" dirty="0" smtClean="0"/>
              <a:t>:</a:t>
            </a:r>
          </a:p>
          <a:p>
            <a:r>
              <a:rPr lang="cs-CZ" dirty="0"/>
              <a:t>MANDELOVÁ, Helena; Kunstová, Eliška; PAŘÍZKOVÁ</a:t>
            </a:r>
          </a:p>
          <a:p>
            <a:pPr marL="0" indent="0">
              <a:buNone/>
            </a:pPr>
            <a:r>
              <a:rPr lang="cs-CZ" dirty="0" smtClean="0"/>
              <a:t>    Ilona</a:t>
            </a:r>
            <a:r>
              <a:rPr lang="cs-CZ" dirty="0"/>
              <a:t>. Dějiny pravěku a starověku. Liberec:     </a:t>
            </a:r>
          </a:p>
          <a:p>
            <a:pPr marL="0" indent="0">
              <a:buNone/>
            </a:pPr>
            <a:r>
              <a:rPr lang="cs-CZ" dirty="0" smtClean="0"/>
              <a:t>    Dialog.2001.179 s. ISBN 80-86248-57-40</a:t>
            </a:r>
          </a:p>
          <a:p>
            <a:r>
              <a:rPr lang="cs-CZ" dirty="0"/>
              <a:t>BEDNAŘÍKOVÁ, Jarmila;  KYSUČAN, Libor; </a:t>
            </a:r>
            <a:r>
              <a:rPr lang="cs-CZ" dirty="0" err="1"/>
              <a:t>Fejfušová</a:t>
            </a:r>
            <a:r>
              <a:rPr lang="cs-CZ" dirty="0"/>
              <a:t>,    </a:t>
            </a:r>
            <a:r>
              <a:rPr lang="cs-CZ" dirty="0" smtClean="0"/>
              <a:t>Marie</a:t>
            </a:r>
            <a:r>
              <a:rPr lang="cs-CZ" dirty="0"/>
              <a:t>. Dějepis Pravěk a starověk. Brno : Nová škola                       </a:t>
            </a:r>
          </a:p>
          <a:p>
            <a:pPr marL="0" indent="0">
              <a:buNone/>
            </a:pPr>
            <a:r>
              <a:rPr lang="cs-CZ" dirty="0" smtClean="0"/>
              <a:t>    s.r.o</a:t>
            </a:r>
            <a:r>
              <a:rPr lang="cs-CZ" dirty="0"/>
              <a:t>.,2007, 139 s. ISBN 80-7289-57-4</a:t>
            </a:r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2286000" y="1443841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07734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958"/>
    </mc:Choice>
    <mc:Fallback>
      <p:transition spd="slow" advTm="2958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|2.6|2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|5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4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|3.4|3.9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3|2.8|3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2|2.3|2.9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319</TotalTime>
  <Words>466</Words>
  <Application>Microsoft Office PowerPoint</Application>
  <PresentationFormat>Předvádění na obrazovce (4:3)</PresentationFormat>
  <Paragraphs>121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                        STAROVĚK</vt:lpstr>
      <vt:lpstr>Starověk - TESTÍK</vt:lpstr>
      <vt:lpstr>Metodický návod a obsah:</vt:lpstr>
      <vt:lpstr>1. Egypťané psali na</vt:lpstr>
      <vt:lpstr>2. Mezopotámie vznikla mezi      řekami</vt:lpstr>
      <vt:lpstr>3. Chammurabi byl vládcem</vt:lpstr>
      <vt:lpstr>4. Kolo je vynálezem</vt:lpstr>
      <vt:lpstr>5. Sfinga je</vt:lpstr>
      <vt:lpstr>6. Egyptské písmo se nazývá</vt:lpstr>
      <vt:lpstr>7. Který vynález z  Číny užíváme      dodnes</vt:lpstr>
      <vt:lpstr>8. Bedřich Hrozný vyluštil písmo</vt:lpstr>
      <vt:lpstr>9. V Indii se dělilo obyvatelstvo na skupiny, které se nazývaly</vt:lpstr>
      <vt:lpstr>                 10. Je postavena z hlíny a kamene. Je 6m vysoká a 6000 km dlouhá.</vt:lpstr>
      <vt:lpstr>Výsledky :             Hodnocení:</vt:lpstr>
      <vt:lpstr>Zdroje:</vt:lpstr>
    </vt:vector>
  </TitlesOfParts>
  <Company>Choltice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 - TESTÍK</dc:title>
  <dc:creator>Blazkova</dc:creator>
  <cp:lastModifiedBy>U1</cp:lastModifiedBy>
  <cp:revision>27</cp:revision>
  <dcterms:created xsi:type="dcterms:W3CDTF">2012-12-08T21:16:32Z</dcterms:created>
  <dcterms:modified xsi:type="dcterms:W3CDTF">2013-07-25T20:05:20Z</dcterms:modified>
</cp:coreProperties>
</file>