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8" r:id="rId2"/>
    <p:sldId id="257" r:id="rId3"/>
    <p:sldId id="285" r:id="rId4"/>
    <p:sldId id="292" r:id="rId5"/>
    <p:sldId id="284" r:id="rId6"/>
    <p:sldId id="283" r:id="rId7"/>
    <p:sldId id="289" r:id="rId8"/>
    <p:sldId id="288" r:id="rId9"/>
    <p:sldId id="287" r:id="rId10"/>
    <p:sldId id="286" r:id="rId11"/>
    <p:sldId id="290" r:id="rId12"/>
    <p:sldId id="291" r:id="rId13"/>
    <p:sldId id="293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665324"/>
              </p:ext>
            </p:extLst>
          </p:nvPr>
        </p:nvGraphicFramePr>
        <p:xfrm>
          <a:off x="500034" y="2816085"/>
          <a:ext cx="8251706" cy="2967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VY_32_INOVACE_10A_08_Gymnastika_Akrobacie_Průpravná cvičení - Stoje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e) Cvičení ve dvojicích</a:t>
            </a:r>
          </a:p>
          <a:p>
            <a:endParaRPr lang="cs-CZ" dirty="0"/>
          </a:p>
        </p:txBody>
      </p:sp>
      <p:pic>
        <p:nvPicPr>
          <p:cNvPr id="8" name="Obrázek 7" descr="P10101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53777"/>
            <a:ext cx="4214810" cy="3161107"/>
          </a:xfrm>
          <a:prstGeom prst="rect">
            <a:avLst/>
          </a:prstGeom>
        </p:spPr>
      </p:pic>
      <p:pic>
        <p:nvPicPr>
          <p:cNvPr id="9" name="Obrázek 8" descr="P1010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571612"/>
            <a:ext cx="4214842" cy="3161132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1785918" y="4929198"/>
            <a:ext cx="61436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podpor na předloktích ležmo</a:t>
            </a:r>
          </a:p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druhý z dvojice uchopí kotníky</a:t>
            </a:r>
          </a:p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kotníky zvedne do výše boků</a:t>
            </a:r>
          </a:p>
          <a:p>
            <a:pPr>
              <a:buFontTx/>
              <a:buChar char="-"/>
            </a:pPr>
            <a:r>
              <a:rPr lang="cs-CZ" sz="2400" i="1" dirty="0" smtClean="0"/>
              <a:t> </a:t>
            </a:r>
            <a:r>
              <a:rPr lang="cs-CZ" sz="2400" i="1" dirty="0" smtClean="0">
                <a:latin typeface="+mj-lt"/>
              </a:rPr>
              <a:t>Modifikace: </a:t>
            </a:r>
            <a:r>
              <a:rPr lang="cs-CZ" sz="2400" dirty="0" smtClean="0">
                <a:latin typeface="+mj-lt"/>
              </a:rPr>
              <a:t> pustí jednu nohu</a:t>
            </a:r>
            <a:endParaRPr lang="cs-CZ" sz="2400" i="1" dirty="0" smtClean="0">
              <a:latin typeface="+mj-lt"/>
            </a:endParaRPr>
          </a:p>
          <a:p>
            <a:endParaRPr lang="cs-CZ" sz="2400" dirty="0" smtClean="0">
              <a:latin typeface="+mj-lt"/>
            </a:endParaRPr>
          </a:p>
          <a:p>
            <a:pPr algn="ctr"/>
            <a:endParaRPr lang="cs-CZ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4071966" cy="3053975"/>
          </a:xfrm>
        </p:spPr>
      </p:pic>
      <p:pic>
        <p:nvPicPr>
          <p:cNvPr id="5" name="Obrázek 4" descr="P1010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571479"/>
            <a:ext cx="4071966" cy="3053975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714480" y="4143380"/>
            <a:ext cx="614366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vzpor ležmo</a:t>
            </a:r>
          </a:p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druhý z dvojice uchopí kotníky</a:t>
            </a:r>
          </a:p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kotníky zvedne do výše boků</a:t>
            </a:r>
          </a:p>
          <a:p>
            <a:pPr>
              <a:buFontTx/>
              <a:buChar char="-"/>
            </a:pPr>
            <a:r>
              <a:rPr lang="cs-CZ" sz="2400" i="1" dirty="0" smtClean="0">
                <a:latin typeface="+mj-lt"/>
              </a:rPr>
              <a:t> Modifikace: </a:t>
            </a:r>
            <a:r>
              <a:rPr lang="cs-CZ" sz="2400" dirty="0" smtClean="0">
                <a:latin typeface="+mj-lt"/>
              </a:rPr>
              <a:t> pustí jednu nohu</a:t>
            </a:r>
            <a:endParaRPr lang="cs-CZ" sz="2400" i="1" dirty="0" smtClean="0">
              <a:latin typeface="+mj-lt"/>
            </a:endParaRPr>
          </a:p>
          <a:p>
            <a:pPr algn="ctr"/>
            <a:endParaRPr lang="cs-CZ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142984"/>
            <a:ext cx="5429288" cy="4071966"/>
          </a:xfrm>
        </p:spPr>
      </p:pic>
      <p:sp>
        <p:nvSpPr>
          <p:cNvPr id="6" name="TextovéPole 5"/>
          <p:cNvSpPr txBox="1"/>
          <p:nvPr/>
        </p:nvSpPr>
        <p:spPr>
          <a:xfrm>
            <a:off x="1571604" y="5572140"/>
            <a:ext cx="650085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400" dirty="0" smtClean="0">
                <a:latin typeface="+mj-lt"/>
              </a:rPr>
              <a:t> zpevněný leh na zádech, ruce podél těla</a:t>
            </a:r>
          </a:p>
          <a:p>
            <a:pPr>
              <a:buFontTx/>
              <a:buChar char="-"/>
            </a:pPr>
            <a:r>
              <a:rPr lang="cs-CZ" sz="2000" i="1" dirty="0" smtClean="0">
                <a:latin typeface="+mj-lt"/>
              </a:rPr>
              <a:t> </a:t>
            </a:r>
            <a:r>
              <a:rPr lang="cs-CZ" sz="2400" i="1" dirty="0" smtClean="0">
                <a:latin typeface="+mj-lt"/>
              </a:rPr>
              <a:t>Modifikace: </a:t>
            </a:r>
            <a:r>
              <a:rPr lang="cs-CZ" sz="2400" dirty="0" smtClean="0">
                <a:latin typeface="+mj-lt"/>
              </a:rPr>
              <a:t> pustí jednu nohu</a:t>
            </a:r>
            <a:endParaRPr lang="cs-CZ" sz="2400" i="1" dirty="0" smtClean="0">
              <a:latin typeface="+mj-lt"/>
            </a:endParaRPr>
          </a:p>
          <a:p>
            <a:pPr>
              <a:buFontTx/>
              <a:buChar char="-"/>
            </a:pPr>
            <a:endParaRPr lang="cs-CZ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Calibri" pitchFamily="34" charset="0"/>
              </a:rPr>
              <a:t>POUŽITÁ LITERATURA</a:t>
            </a: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KRIŠTOFIČ, Jaroslav. </a:t>
            </a:r>
            <a:r>
              <a:rPr lang="cs-CZ" sz="1400" i="1" dirty="0" smtClean="0"/>
              <a:t>238 cvičení pro všestranný rozvoj pohybových dovedností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2004, ISBN 80-247-1006-4.</a:t>
            </a:r>
          </a:p>
          <a:p>
            <a:r>
              <a:rPr lang="cs-CZ" sz="1400" dirty="0" smtClean="0"/>
              <a:t>SVATOŇ,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posílit svalové skupiny, což pak pomůže lepšímu zvládnutí akrobatických prvků (konkrétně stojům). V hodině jsou využita cvičení  jednotlivců i cvičení ve dvojicích.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posílení svalových partií, na které je cvičení zaměřeno. 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gymnastický koberec, žíněnka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Zpevňování trupu a končetin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43404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podsazená pánev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mírný předklon hlavy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cvičíme ve výdržích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dobu výdrže postupně prodlužujeme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cvičení opakujeme 3-5x</a:t>
            </a:r>
          </a:p>
          <a:p>
            <a:pPr marL="457200" indent="-457200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a) </a:t>
            </a:r>
            <a:r>
              <a:rPr lang="cs-CZ" b="1" u="sng" dirty="0" smtClean="0">
                <a:solidFill>
                  <a:schemeClr val="tx1"/>
                </a:solidFill>
              </a:rPr>
              <a:t>Cvičení v lehu na zádech</a:t>
            </a:r>
          </a:p>
          <a:p>
            <a:endParaRPr lang="cs-CZ" dirty="0"/>
          </a:p>
        </p:txBody>
      </p:sp>
      <p:pic>
        <p:nvPicPr>
          <p:cNvPr id="7" name="Obrázek 6" descr="leh na zade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500174"/>
            <a:ext cx="5691195" cy="4268397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2214546" y="6215082"/>
            <a:ext cx="4857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/>
              <a:t>Leh na zádech, přednožit, vzpažit vpřed</a:t>
            </a:r>
            <a:endParaRPr lang="cs-CZ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b) Cvičení ve vzporu a podporu</a:t>
            </a:r>
          </a:p>
          <a:p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428736"/>
            <a:ext cx="5643602" cy="423270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071802" y="6143644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/>
              <a:t>Vzpor ležmo </a:t>
            </a:r>
            <a:r>
              <a:rPr lang="cs-CZ" sz="2000" b="1" dirty="0" err="1" smtClean="0"/>
              <a:t>povysazeně</a:t>
            </a:r>
            <a:endParaRPr lang="cs-CZ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 descr="P10101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4000527" cy="3000396"/>
          </a:xfrm>
        </p:spPr>
      </p:pic>
      <p:pic>
        <p:nvPicPr>
          <p:cNvPr id="6" name="Obrázek 5" descr="P10101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876"/>
            <a:ext cx="4000496" cy="3000372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143504" y="164305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/>
              <a:t>Podpor na předloktích vzadu ležmo</a:t>
            </a:r>
            <a:endParaRPr lang="cs-CZ" sz="20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5072066" y="4643446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/>
              <a:t>Podpor na předloktích ležmo </a:t>
            </a:r>
            <a:endParaRPr lang="cs-CZ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071545"/>
            <a:ext cx="6143668" cy="4607751"/>
          </a:xfrm>
        </p:spPr>
      </p:pic>
      <p:sp>
        <p:nvSpPr>
          <p:cNvPr id="5" name="TextovéPole 4"/>
          <p:cNvSpPr txBox="1"/>
          <p:nvPr/>
        </p:nvSpPr>
        <p:spPr>
          <a:xfrm>
            <a:off x="3357554" y="6072206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/>
              <a:t>Vzpor vzadu ležmo</a:t>
            </a:r>
            <a:endParaRPr lang="cs-CZ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c) Cvičení se změnou poloh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1.                                             2.</a:t>
            </a:r>
            <a:endParaRPr lang="cs-CZ" dirty="0"/>
          </a:p>
        </p:txBody>
      </p:sp>
      <p:pic>
        <p:nvPicPr>
          <p:cNvPr id="4" name="Obrázek 3" descr="P10101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3286148" cy="2464611"/>
          </a:xfrm>
          <a:prstGeom prst="rect">
            <a:avLst/>
          </a:prstGeom>
        </p:spPr>
      </p:pic>
      <p:pic>
        <p:nvPicPr>
          <p:cNvPr id="5" name="Obrázek 4" descr="P1010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285860"/>
            <a:ext cx="3333773" cy="2500330"/>
          </a:xfrm>
          <a:prstGeom prst="rect">
            <a:avLst/>
          </a:prstGeom>
        </p:spPr>
      </p:pic>
      <p:pic>
        <p:nvPicPr>
          <p:cNvPr id="6" name="Obrázek 5" descr="P1010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4000504"/>
            <a:ext cx="3262304" cy="2446728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714480" y="6000768"/>
            <a:ext cx="444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>
                <a:latin typeface="+mj-lt"/>
              </a:rPr>
              <a:t>3.</a:t>
            </a:r>
            <a:endParaRPr lang="cs-CZ" sz="2400" b="1" dirty="0">
              <a:latin typeface="+mj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000760" y="485776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+mj-lt"/>
              </a:rPr>
              <a:t>Postupně měníme</a:t>
            </a:r>
          </a:p>
          <a:p>
            <a:r>
              <a:rPr lang="cs-CZ" b="1" dirty="0" smtClean="0">
                <a:latin typeface="+mj-lt"/>
              </a:rPr>
              <a:t> polohy od 1. – 3.</a:t>
            </a:r>
            <a:endParaRPr lang="cs-CZ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d) Cvičení s obraty</a:t>
            </a:r>
            <a:endParaRPr lang="cs-CZ" b="1" u="sng" dirty="0">
              <a:solidFill>
                <a:schemeClr val="tx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3143240" y="6072206"/>
            <a:ext cx="2912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err="1" smtClean="0"/>
              <a:t>Převaly</a:t>
            </a:r>
            <a:r>
              <a:rPr lang="cs-CZ" sz="2000" b="1" dirty="0" smtClean="0"/>
              <a:t> - „válení sudů“</a:t>
            </a:r>
            <a:endParaRPr lang="cs-CZ" sz="2000" b="1" dirty="0"/>
          </a:p>
        </p:txBody>
      </p:sp>
      <p:pic>
        <p:nvPicPr>
          <p:cNvPr id="7" name="Obrázek 6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214554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444</TotalTime>
  <Words>311</Words>
  <Application>Microsoft Office PowerPoint</Application>
  <PresentationFormat>Předvádění na obrazovce (4:3)</PresentationFormat>
  <Paragraphs>66</Paragraphs>
  <Slides>14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ŠABLONA DUM</vt:lpstr>
      <vt:lpstr>Prezentace aplikace PowerPoint</vt:lpstr>
      <vt:lpstr>ANOTACE</vt:lpstr>
      <vt:lpstr>Zpevňování trupu a končetin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77</cp:revision>
  <dcterms:created xsi:type="dcterms:W3CDTF">2013-02-11T18:59:15Z</dcterms:created>
  <dcterms:modified xsi:type="dcterms:W3CDTF">2013-05-23T08:48:18Z</dcterms:modified>
</cp:coreProperties>
</file>