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75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3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F1875-6EB3-4965-83FB-152A6FE7DB3F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809149-0101-4368-BA02-386E360F8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99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809149-0101-4368-BA02-386E360F87F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067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C8EA8D0-999D-4311-A7E4-4E342110738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CE84058-DEBC-4AEF-83D1-9FE0214793E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%3chttp:/commons.wikimedia.org/wiki/File:Choce%C5%88,_kontejner_na_elektroodpad.jpg?uselang=cs%3e." TargetMode="External"/><Relationship Id="rId3" Type="http://schemas.openxmlformats.org/officeDocument/2006/relationships/hyperlink" Target="BALLARD,%20Sebastian.%20http:/commons.wikimedia.org%20%5bonline%5d.%2025.2.2011%20%5bcit.%2021.9.2012%5d.%20Dostupn&#253;%20pod%20licenc&#237;%20Creative%20Commons%20Uve&#271;te%20autora-Zachovejte%20licenci%202.0%20Generic%20na%20WWW:%20%3chttp:/commons.wikimedia.org/wiki/File:It_makes_me_mad%5e_-_geograph.org.uk_-_1134803.jpg?uselang=cs%3e." TargetMode="External"/><Relationship Id="rId7" Type="http://schemas.openxmlformats.org/officeDocument/2006/relationships/hyperlink" Target="http://www.freefoto.com/preview/01-07-1/Pair-of-Dogs" TargetMode="External"/><Relationship Id="rId2" Type="http://schemas.openxmlformats.org/officeDocument/2006/relationships/hyperlink" Target="DEZIDOR.%20http:/commons.wikimedia.org%20%5bonline%5d.%2010.11.2008%20%5bcit.%2021.9.2012%5d.%20Dostupn&#253;%20pod%20licenc&#237;%20Creative%20Commons%20Uve&#271;te%20autora%203.0%20Unported%20na%20WWW:%20%3chttp:/commons.wikimedia.org/wiki/File:Hromada_odpadk%C5%AF.jpg?uselang=cs%3e.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BODENSEEMANN.%20http:/cs.wikipedia.org%20%5bonline%5d.%205.6.2006%20%5bcit.%2021.9.2012%5d.%20Dostupn&#253;%20pod%20licenc&#237;%20Uve&#271;te%20autora-Zachovejte%20licenci%203.0%20Unported%20na%20WWW:%20%3chttp:/czech-speedtest.10fastfingers.com/ia.org/wiki/File:It_makes_me_mad%5e_-_geograph.org.uk_-_1134803.jpg?uselang=cs%3e." TargetMode="External"/><Relationship Id="rId5" Type="http://schemas.openxmlformats.org/officeDocument/2006/relationships/hyperlink" Target="http://www.freefoto.com/preview/01-23-51/Rabbit" TargetMode="External"/><Relationship Id="rId4" Type="http://schemas.openxmlformats.org/officeDocument/2006/relationships/hyperlink" Target="http://www.freefoto.com/preview/01-08-52/Duck" TargetMode="External"/><Relationship Id="rId9" Type="http://schemas.openxmlformats.org/officeDocument/2006/relationships/hyperlink" Target="SALIX.%20http:/commons.wikimedia.org%20%5bonline%5d.%2017.1.2007%20%5bcit.%2023.9.2012%5d.%20Dostupn&#253;%20pod%20licenc&#237;%20Creative%20Commons%20Uve&#271;te%20autora%202.5%20Generic%20na%20WWW:%20%3chttp:/commons.wikimedia.org/wiki/File:Gerbil_in_nest.JPG?uselang=cs%3e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789040"/>
            <a:ext cx="6800800" cy="12241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836712"/>
            <a:ext cx="7916416" cy="2448272"/>
          </a:xfrm>
        </p:spPr>
        <p:txBody>
          <a:bodyPr>
            <a:noAutofit/>
          </a:bodyPr>
          <a:lstStyle/>
          <a:p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Radka Nývltová</a:t>
            </a:r>
            <a:b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400" b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400" b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VY_32_INOVACE_08_PŘÍRODOVĚDA_4.TŘ</a:t>
            </a: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 </a:t>
            </a:r>
            <a:b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TŘÍDĚNÍ ODPADŮ_1.díl</a:t>
            </a:r>
            <a:b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CZ.1.07/1.4.00/21.0929</a:t>
            </a:r>
            <a:endParaRPr lang="cs-CZ" sz="2400" dirty="0"/>
          </a:p>
        </p:txBody>
      </p:sp>
      <p:pic>
        <p:nvPicPr>
          <p:cNvPr id="4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9782" y="4136781"/>
            <a:ext cx="6191250" cy="13525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95407" y="5489331"/>
            <a:ext cx="3809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2625010"/>
              </p:ext>
            </p:extLst>
          </p:nvPr>
        </p:nvGraphicFramePr>
        <p:xfrm>
          <a:off x="7885113" y="260350"/>
          <a:ext cx="900112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5113" y="260350"/>
                        <a:ext cx="900112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23528" y="6381328"/>
            <a:ext cx="83164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20155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720080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Anotace:</a:t>
            </a:r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Prezentace je určena pro žáky 4. třídy.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Prezentace je zaměřena jako podpůrná pro osvojení očekávaného výstupu (vysvětlí jak třídit odpad) z kapitoly týkající se ochrany životního prostředí. </a:t>
            </a:r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 prezentaci navazuje 2.díl s názvem: Třídění a nakládání </a:t>
            </a:r>
            <a:r>
              <a:rPr lang="cs-CZ" smtClean="0"/>
              <a:t>s odpady 2.díl, </a:t>
            </a:r>
            <a:r>
              <a:rPr lang="cs-CZ" dirty="0" smtClean="0"/>
              <a:t>který je určený pro 5. ročník.</a:t>
            </a:r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 prezentaci navazuje i tato </a:t>
            </a:r>
            <a:r>
              <a:rPr lang="cs-CZ" dirty="0" err="1" smtClean="0"/>
              <a:t>osmisměrka</a:t>
            </a:r>
            <a:r>
              <a:rPr lang="cs-CZ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6237312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  <a:p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789040"/>
            <a:ext cx="34563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Název školy: Svobodná základní škola, o.p.s.</a:t>
            </a:r>
            <a:br>
              <a:rPr lang="cs-CZ" sz="1400" dirty="0"/>
            </a:br>
            <a:r>
              <a:rPr lang="cs-CZ" sz="1400" dirty="0"/>
              <a:t>Autor: Radka Nývltová      </a:t>
            </a:r>
          </a:p>
          <a:p>
            <a:r>
              <a:rPr lang="cs-CZ" sz="1400" dirty="0"/>
              <a:t>Název materiálu: VY_32_INOVACE_09_PŘÍRODOVĚDA </a:t>
            </a:r>
          </a:p>
          <a:p>
            <a:r>
              <a:rPr lang="cs-CZ" sz="1400" dirty="0"/>
              <a:t>Název: TŘÍDĚNÍ_ODPADU_osmisměrka_4.a 5.tř.</a:t>
            </a:r>
          </a:p>
          <a:p>
            <a:r>
              <a:rPr lang="cs-CZ" sz="1400" dirty="0"/>
              <a:t>Číslo projektu: CZ.1.07/1.4.00/21.0929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Dostupná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na portálu </a:t>
            </a:r>
            <a:r>
              <a:rPr lang="cs-CZ" sz="1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  <a:hlinkClick r:id="rId2"/>
              </a:rPr>
              <a:t>http://dumy.cz/</a:t>
            </a:r>
            <a:endParaRPr lang="cs-CZ" sz="14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85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8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„</a:t>
            </a:r>
            <a:r>
              <a:rPr lang="cs-CZ" sz="2800" dirty="0" smtClean="0"/>
              <a:t>Tak tohle je společnost, která se v Jablonci nad Nisou stará o hospodaření a nakládání s odpady</a:t>
            </a:r>
            <a:r>
              <a:rPr lang="cs-CZ" sz="2400" dirty="0" smtClean="0"/>
              <a:t>.“</a:t>
            </a:r>
            <a:endParaRPr lang="cs-CZ" sz="2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87624" y="1412776"/>
            <a:ext cx="6782847" cy="4738573"/>
            <a:chOff x="1187624" y="1412776"/>
            <a:chExt cx="6782847" cy="4738573"/>
          </a:xfrm>
        </p:grpSpPr>
        <p:pic>
          <p:nvPicPr>
            <p:cNvPr id="2051" name="Picture 3" descr="C:\Users\pc\Desktop\Radka\RECYKLACE\100_5981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1412776"/>
              <a:ext cx="6527027" cy="43476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236296" y="5782017"/>
              <a:ext cx="7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</a:t>
              </a:r>
              <a:endParaRPr lang="cs-CZ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899592" y="6453336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40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404664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„Jak vidíte i když náplní jejich práce jsou odpady, dvůr je velmi čistý a upravený.“ </a:t>
            </a:r>
            <a:endParaRPr lang="cs-CZ" sz="28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1115616" y="1437184"/>
            <a:ext cx="6174401" cy="4577154"/>
            <a:chOff x="1619672" y="1412776"/>
            <a:chExt cx="6174401" cy="4577154"/>
          </a:xfrm>
        </p:grpSpPr>
        <p:pic>
          <p:nvPicPr>
            <p:cNvPr id="3074" name="Picture 2" descr="C:\Users\pc\Desktop\Radka\RECYKLACE\100_5943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1412776"/>
              <a:ext cx="6156176" cy="41009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059898" y="5620598"/>
              <a:ext cx="7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Obr.2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827584" y="6237312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3478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MYSLÍTE, ŽE MŮŽE BÝT </a:t>
            </a:r>
            <a:r>
              <a:rPr lang="cs-CZ" sz="3600" b="1" u="sng" dirty="0" smtClean="0"/>
              <a:t>CÍL</a:t>
            </a:r>
            <a:r>
              <a:rPr lang="cs-CZ" sz="2400" dirty="0" smtClean="0"/>
              <a:t>EM</a:t>
            </a:r>
            <a:r>
              <a:rPr lang="cs-CZ" sz="3200" dirty="0" smtClean="0"/>
              <a:t> </a:t>
            </a:r>
          </a:p>
          <a:p>
            <a:r>
              <a:rPr lang="cs-CZ" sz="3600" b="1" u="sng" dirty="0" smtClean="0"/>
              <a:t>TŘÍDĚNÍ A RECYKLACE ODPADŮ?</a:t>
            </a:r>
            <a:endParaRPr lang="cs-CZ" sz="36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508" y="4437112"/>
            <a:ext cx="3888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Mít kolem sebe čisté prostředí.</a:t>
            </a:r>
            <a:endParaRPr lang="cs-CZ" sz="28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4355976" y="3068959"/>
            <a:ext cx="4441585" cy="3269211"/>
            <a:chOff x="3203846" y="1949918"/>
            <a:chExt cx="5449699" cy="3269211"/>
          </a:xfrm>
        </p:grpSpPr>
        <p:pic>
          <p:nvPicPr>
            <p:cNvPr id="4098" name="Picture 2" descr="File:Hromada odpadk&amp;uring;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6" y="1949918"/>
              <a:ext cx="5449699" cy="32692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838885" y="4845047"/>
              <a:ext cx="7341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Obr.3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29462" y="1478236"/>
            <a:ext cx="3960440" cy="2939389"/>
            <a:chOff x="107504" y="1961041"/>
            <a:chExt cx="3960440" cy="2939389"/>
          </a:xfrm>
        </p:grpSpPr>
        <p:pic>
          <p:nvPicPr>
            <p:cNvPr id="4100" name="Picture 4" descr="File:It makes me mad^ - geograph.org.uk - 1134803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1961041"/>
              <a:ext cx="3960440" cy="29393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3333769" y="4531098"/>
              <a:ext cx="7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Obr.4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4716016" y="1484784"/>
            <a:ext cx="40159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Udržovat přírodu čistou.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242088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CHRÁNIT ZVÍŘATA.</a:t>
            </a:r>
            <a:endParaRPr lang="cs-CZ" sz="24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1580" y="5487034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haroni" pitchFamily="2" charset="-79"/>
                <a:cs typeface="Aharoni" pitchFamily="2" charset="-79"/>
              </a:rPr>
              <a:t>Vyrobit z odpadů nové věci.</a:t>
            </a:r>
            <a:endParaRPr lang="cs-CZ" sz="28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8457" y="6449906"/>
            <a:ext cx="79652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776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372235"/>
            <a:ext cx="77768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234888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107504" y="527638"/>
            <a:ext cx="2460213" cy="4643722"/>
            <a:chOff x="331134" y="1865526"/>
            <a:chExt cx="1142460" cy="1852727"/>
          </a:xfrm>
        </p:grpSpPr>
        <p:pic>
          <p:nvPicPr>
            <p:cNvPr id="5124" name="Picture 4" descr="Picture of Duck - Free Pictures - FreeFoto.com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1134" y="1865526"/>
              <a:ext cx="1136915" cy="17053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1112881" y="3570899"/>
              <a:ext cx="360713" cy="1473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Obr.5</a:t>
              </a:r>
              <a:endParaRPr lang="cs-CZ" dirty="0"/>
            </a:p>
          </p:txBody>
        </p:sp>
      </p:grpSp>
      <p:sp>
        <p:nvSpPr>
          <p:cNvPr id="8" name="Oválný popisek 7"/>
          <p:cNvSpPr/>
          <p:nvPr/>
        </p:nvSpPr>
        <p:spPr>
          <a:xfrm>
            <a:off x="2843808" y="908720"/>
            <a:ext cx="2520280" cy="2225298"/>
          </a:xfrm>
          <a:prstGeom prst="wedgeEllipseCallout">
            <a:avLst>
              <a:gd name="adj1" fmla="val -103145"/>
              <a:gd name="adj2" fmla="val -19588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haroni" pitchFamily="2" charset="-79"/>
                <a:cs typeface="Aharoni" pitchFamily="2" charset="-79"/>
              </a:rPr>
              <a:t>„Cože, ze starého nové !?“</a:t>
            </a:r>
            <a:endParaRPr lang="cs-CZ" sz="2800" b="1" dirty="0">
              <a:solidFill>
                <a:schemeClr val="tx1"/>
              </a:solidFill>
              <a:latin typeface="Aharoni" pitchFamily="2" charset="-79"/>
              <a:cs typeface="Aharoni" pitchFamily="2" charset="-79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5915218" y="134716"/>
            <a:ext cx="3198440" cy="4704302"/>
            <a:chOff x="5915218" y="134716"/>
            <a:chExt cx="3198440" cy="4704302"/>
          </a:xfrm>
        </p:grpSpPr>
        <p:pic>
          <p:nvPicPr>
            <p:cNvPr id="5126" name="Picture 6" descr="Picture of Rabbit - Free Pictures - FreeFoto.com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15218" y="134716"/>
              <a:ext cx="3198440" cy="4302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8379483" y="4469686"/>
              <a:ext cx="7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Obr.6</a:t>
              </a:r>
              <a:endParaRPr lang="cs-CZ" dirty="0"/>
            </a:p>
          </p:txBody>
        </p:sp>
      </p:grpSp>
      <p:sp>
        <p:nvSpPr>
          <p:cNvPr id="12" name="Oválný popisek 11"/>
          <p:cNvSpPr/>
          <p:nvPr/>
        </p:nvSpPr>
        <p:spPr>
          <a:xfrm>
            <a:off x="2592034" y="4469686"/>
            <a:ext cx="3317413" cy="1399510"/>
          </a:xfrm>
          <a:prstGeom prst="wedgeEllipseCallout">
            <a:avLst>
              <a:gd name="adj1" fmla="val 106023"/>
              <a:gd name="adj2" fmla="val -203452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„No, jasně!!!!!“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38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467544" y="908720"/>
            <a:ext cx="2592288" cy="3825716"/>
            <a:chOff x="683568" y="1772816"/>
            <a:chExt cx="2592288" cy="3825716"/>
          </a:xfrm>
        </p:grpSpPr>
        <p:pic>
          <p:nvPicPr>
            <p:cNvPr id="6146" name="Picture 2" descr="Soubor:PET-Einwegflasche REAL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1772816"/>
              <a:ext cx="2592288" cy="34563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2541681" y="5229200"/>
              <a:ext cx="7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Obr.7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762508" y="5132949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použitých PET lahví se vyrábí umělá vlákna a ta se přidávají při tkaní do látek. Z nich se pak šijí naše oděvy.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7175" y="6398171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 smtClean="0"/>
          </a:p>
          <a:p>
            <a:endParaRPr lang="cs-CZ" sz="14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5004048" y="381932"/>
            <a:ext cx="3182447" cy="4815910"/>
            <a:chOff x="5004048" y="381932"/>
            <a:chExt cx="3182447" cy="4815910"/>
          </a:xfrm>
        </p:grpSpPr>
        <p:pic>
          <p:nvPicPr>
            <p:cNvPr id="2050" name="Picture 2" descr="C:\Users\pc\Downloads\100_5986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4048" y="381932"/>
              <a:ext cx="3004305" cy="45099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7452320" y="4828510"/>
              <a:ext cx="7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Obr.8</a:t>
              </a:r>
              <a:endParaRPr lang="cs-CZ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179512" y="476791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325657" y="2708920"/>
            <a:ext cx="3902527" cy="144016"/>
          </a:xfrm>
          <a:prstGeom prst="straightConnector1">
            <a:avLst/>
          </a:prstGeom>
          <a:ln w="762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79264" y="2328136"/>
            <a:ext cx="2671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Fleecová</a:t>
            </a:r>
            <a:r>
              <a:rPr lang="cs-CZ" dirty="0" smtClean="0"/>
              <a:t> bunda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7463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MŮŽETE DOMA TŘÍDIT ODPAD ?</a:t>
            </a:r>
            <a:endParaRPr lang="cs-CZ" sz="28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417280" y="1256754"/>
            <a:ext cx="8548836" cy="5239915"/>
            <a:chOff x="592552" y="1412776"/>
            <a:chExt cx="8548836" cy="5239915"/>
          </a:xfrm>
        </p:grpSpPr>
        <p:pic>
          <p:nvPicPr>
            <p:cNvPr id="7170" name="Picture 2" descr="C:\Users\pc\Desktop\Radka\RECYKLACE\100_5934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2552" y="1412776"/>
              <a:ext cx="7814879" cy="5205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407213" y="6283359"/>
              <a:ext cx="7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Obr.9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467544" y="6550223"/>
            <a:ext cx="77646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0110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5632499"/>
            <a:ext cx="850335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 žlutého pytle patří: </a:t>
            </a:r>
            <a:r>
              <a:rPr lang="cs-CZ" sz="2400" b="1" dirty="0" smtClean="0"/>
              <a:t>igelitové sáčky a tašky, plastové obaly, </a:t>
            </a:r>
          </a:p>
          <a:p>
            <a:r>
              <a:rPr lang="cs-CZ" sz="2400" b="1" dirty="0" smtClean="0"/>
              <a:t>plastové kelímky…</a:t>
            </a:r>
            <a:r>
              <a:rPr lang="cs-CZ" sz="2800" dirty="0" smtClean="0"/>
              <a:t> 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515388" y="223210"/>
            <a:ext cx="7509010" cy="5477257"/>
            <a:chOff x="395536" y="260648"/>
            <a:chExt cx="8365014" cy="5909305"/>
          </a:xfrm>
        </p:grpSpPr>
        <p:pic>
          <p:nvPicPr>
            <p:cNvPr id="8194" name="Picture 2" descr="C:\Users\pc\Desktop\Radka\RECYKLACE\100_5929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260648"/>
              <a:ext cx="8316416" cy="55399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904546" y="5800621"/>
              <a:ext cx="8560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Obr.10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515388" y="6525344"/>
            <a:ext cx="75090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50381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51520" y="260648"/>
            <a:ext cx="7598685" cy="5431189"/>
            <a:chOff x="251520" y="260648"/>
            <a:chExt cx="7598685" cy="5431189"/>
          </a:xfrm>
        </p:grpSpPr>
        <p:pic>
          <p:nvPicPr>
            <p:cNvPr id="9218" name="Picture 2" descr="C:\Users\pc\Desktop\Radka\RECYKLACE\100_5948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260648"/>
              <a:ext cx="7598685" cy="50618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6994201" y="5322505"/>
              <a:ext cx="8560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Obr.11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0379" y="5721217"/>
            <a:ext cx="9050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oranžového pytle patří </a:t>
            </a:r>
            <a:r>
              <a:rPr lang="cs-CZ" sz="2400" b="1" dirty="0" smtClean="0"/>
              <a:t>nápojové kartony </a:t>
            </a:r>
            <a:r>
              <a:rPr lang="cs-CZ" sz="2400" dirty="0" smtClean="0"/>
              <a:t>od: mléka, džusů…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6334126"/>
            <a:ext cx="79208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88634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pc\Desktop\Radka\RECYKLACE\100_59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88639"/>
            <a:ext cx="7530626" cy="5016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92290" y="5209205"/>
            <a:ext cx="85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18461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šedých pytlů patří kovový odpad: </a:t>
            </a:r>
            <a:r>
              <a:rPr lang="cs-CZ" sz="2400" b="1" dirty="0" smtClean="0"/>
              <a:t>kovové krabice, plechovky, víčka od jogurtů…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6902" y="6391835"/>
            <a:ext cx="81247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786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Picture of Pair of Dogs - Free Pictures - FreeFoto.co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77483"/>
            <a:ext cx="7704856" cy="5136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676436" y="5843941"/>
            <a:ext cx="85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107504" y="278359"/>
            <a:ext cx="3074640" cy="2556864"/>
          </a:xfrm>
          <a:prstGeom prst="wedgeEllipseCallout">
            <a:avLst>
              <a:gd name="adj1" fmla="val 59618"/>
              <a:gd name="adj2" fmla="val 79005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„A kam dám SKLO, PAPÍR a PET lahve?“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6182524" y="116630"/>
            <a:ext cx="3286020" cy="2880321"/>
          </a:xfrm>
          <a:prstGeom prst="wedgeEllipseCallout">
            <a:avLst>
              <a:gd name="adj1" fmla="val -105223"/>
              <a:gd name="adj2" fmla="val 13516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haroni" pitchFamily="2" charset="-79"/>
                <a:cs typeface="Aharoni" pitchFamily="2" charset="-79"/>
              </a:rPr>
              <a:t>„Ty musíš nějak dopravit ke sběrným kontejnerům.“</a:t>
            </a:r>
            <a:endParaRPr lang="cs-CZ" sz="2400" dirty="0">
              <a:solidFill>
                <a:schemeClr val="tx1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525344"/>
            <a:ext cx="80648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1869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611560" y="476672"/>
            <a:ext cx="8000008" cy="5730588"/>
            <a:chOff x="611560" y="476672"/>
            <a:chExt cx="8000008" cy="5730588"/>
          </a:xfrm>
        </p:grpSpPr>
        <p:pic>
          <p:nvPicPr>
            <p:cNvPr id="12290" name="Picture 2" descr="C:\Users\pc\Desktop\Radka\RECYKLACE\100_594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476672"/>
              <a:ext cx="8000008" cy="53287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755564" y="5837928"/>
              <a:ext cx="8560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Obr.14</a:t>
              </a:r>
              <a:endParaRPr lang="cs-CZ" dirty="0"/>
            </a:p>
          </p:txBody>
        </p:sp>
      </p:grpSp>
      <p:sp>
        <p:nvSpPr>
          <p:cNvPr id="4" name="Ovál 3"/>
          <p:cNvSpPr/>
          <p:nvPr/>
        </p:nvSpPr>
        <p:spPr>
          <a:xfrm>
            <a:off x="849506" y="1484784"/>
            <a:ext cx="120221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BÍLÉ SKLO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461792" y="851810"/>
            <a:ext cx="1584176" cy="114310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BAREVNÉ SKLO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80112" y="908720"/>
            <a:ext cx="114701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PET lahve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948264" y="1137429"/>
            <a:ext cx="1235302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PAPÍR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6381328"/>
            <a:ext cx="72728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6069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827584" y="328573"/>
            <a:ext cx="7840780" cy="5555287"/>
            <a:chOff x="827584" y="328573"/>
            <a:chExt cx="7840780" cy="5555287"/>
          </a:xfrm>
        </p:grpSpPr>
        <p:pic>
          <p:nvPicPr>
            <p:cNvPr id="13314" name="Picture 2" descr="C:\Users\pc\Desktop\Radka\RECYKLACE\100_5955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328573"/>
              <a:ext cx="7785571" cy="51859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812360" y="5514528"/>
              <a:ext cx="8560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Obr.15</a:t>
              </a:r>
              <a:endParaRPr lang="cs-CZ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149225" y="5883860"/>
            <a:ext cx="6259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Můžeš recyklovat i nepotřebný čistý TEXTIL.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525344"/>
            <a:ext cx="83529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0085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4499992" y="295073"/>
            <a:ext cx="4286250" cy="6100011"/>
            <a:chOff x="2195736" y="260648"/>
            <a:chExt cx="4286250" cy="6100011"/>
          </a:xfrm>
        </p:grpSpPr>
        <p:pic>
          <p:nvPicPr>
            <p:cNvPr id="14340" name="Picture 4" descr="File:Choce&amp;ncaron;, kontejner na elektroodpad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736" y="260648"/>
              <a:ext cx="4286250" cy="571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5625982" y="5991327"/>
              <a:ext cx="8560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Obr.16</a:t>
              </a:r>
              <a:endParaRPr lang="cs-CZ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07443" y="980728"/>
            <a:ext cx="439254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Kontejner na sběr drobného </a:t>
            </a:r>
          </a:p>
          <a:p>
            <a:r>
              <a:rPr lang="cs-CZ" sz="2400" b="1" dirty="0" smtClean="0"/>
              <a:t>ELEKTROZAŘÍZENÍ</a:t>
            </a:r>
            <a:r>
              <a:rPr lang="cs-CZ" sz="2400" dirty="0" smtClean="0"/>
              <a:t>: sluchátka,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obily, klávesnice, rádio, 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ychlovarná konvice,</a:t>
            </a:r>
          </a:p>
          <a:p>
            <a:r>
              <a:rPr lang="cs-CZ" sz="2400" dirty="0" smtClean="0"/>
              <a:t>baterie….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Můžeš do něj vhodit vše,</a:t>
            </a:r>
            <a:endParaRPr lang="cs-CZ" sz="2400" dirty="0"/>
          </a:p>
          <a:p>
            <a:r>
              <a:rPr lang="cs-CZ" sz="2400" dirty="0" smtClean="0"/>
              <a:t>CO PROJDE VSTUPNÍM</a:t>
            </a:r>
          </a:p>
          <a:p>
            <a:r>
              <a:rPr lang="cs-CZ" sz="2400" dirty="0" smtClean="0"/>
              <a:t>OTVOREM KONTEJNERU.</a:t>
            </a:r>
            <a:endParaRPr lang="cs-CZ" sz="2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3779912" y="2503686"/>
            <a:ext cx="1855513" cy="2437482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52255" y="6395084"/>
            <a:ext cx="81081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8837" y="311170"/>
            <a:ext cx="2537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a dále ještě máme…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849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40123"/>
            <a:ext cx="770485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„</a:t>
            </a:r>
            <a:r>
              <a:rPr lang="cs-CZ" sz="2400" dirty="0" smtClean="0"/>
              <a:t>Víš,  JAK TO MÁME s tříděním odpadu U NÁS VE ŠKOLE?“</a:t>
            </a:r>
            <a:endParaRPr lang="cs-CZ" sz="24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1835696" y="694474"/>
            <a:ext cx="4551640" cy="5593519"/>
            <a:chOff x="1835696" y="694474"/>
            <a:chExt cx="4551640" cy="5593519"/>
          </a:xfrm>
        </p:grpSpPr>
        <p:pic>
          <p:nvPicPr>
            <p:cNvPr id="3074" name="Picture 2" descr="C:\Users\pc\Desktop\Radka\RECYKLACE\100_5950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5696" y="694474"/>
              <a:ext cx="3725833" cy="55935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5531332" y="5918661"/>
              <a:ext cx="8560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Obr.17</a:t>
              </a:r>
              <a:endParaRPr lang="cs-CZ" dirty="0"/>
            </a:p>
          </p:txBody>
        </p:sp>
      </p:grpSp>
      <p:sp>
        <p:nvSpPr>
          <p:cNvPr id="8" name="Ovál 7"/>
          <p:cNvSpPr/>
          <p:nvPr/>
        </p:nvSpPr>
        <p:spPr>
          <a:xfrm>
            <a:off x="4499992" y="1052736"/>
            <a:ext cx="2880320" cy="914400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SKLO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2231" y="2780928"/>
            <a:ext cx="2667708" cy="914400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PLASTY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639452" y="4221088"/>
            <a:ext cx="3028892" cy="914400"/>
          </a:xfrm>
          <a:prstGeom prst="triangl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KOVY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4547" y="6518169"/>
            <a:ext cx="7596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93067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259632" y="886435"/>
            <a:ext cx="6959444" cy="5022444"/>
            <a:chOff x="755576" y="548680"/>
            <a:chExt cx="6959444" cy="5022444"/>
          </a:xfrm>
        </p:grpSpPr>
        <p:pic>
          <p:nvPicPr>
            <p:cNvPr id="4098" name="Picture 2" descr="C:\Users\pc\Desktop\Radka\RECYKLACE\100_5944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548680"/>
              <a:ext cx="6959444" cy="46356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6859016" y="5201792"/>
              <a:ext cx="8560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Obr.18</a:t>
              </a:r>
              <a:endParaRPr lang="cs-CZ" dirty="0"/>
            </a:p>
          </p:txBody>
        </p:sp>
      </p:grpSp>
      <p:sp>
        <p:nvSpPr>
          <p:cNvPr id="6" name="Šipka doprava 5"/>
          <p:cNvSpPr/>
          <p:nvPr/>
        </p:nvSpPr>
        <p:spPr>
          <a:xfrm rot="18929810">
            <a:off x="443649" y="3084084"/>
            <a:ext cx="3921756" cy="1947297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chemeClr val="tx1"/>
                </a:solidFill>
              </a:rPr>
              <a:t>VYBITÉ BATERIE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9552" y="6487834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64083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331640" y="739211"/>
            <a:ext cx="6984776" cy="5138110"/>
            <a:chOff x="1691680" y="962726"/>
            <a:chExt cx="6120680" cy="4946036"/>
          </a:xfrm>
        </p:grpSpPr>
        <p:pic>
          <p:nvPicPr>
            <p:cNvPr id="6146" name="Picture 2" descr="File:Gerbil in nest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1680" y="962726"/>
              <a:ext cx="6120680" cy="45905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055162" y="5553236"/>
              <a:ext cx="750107" cy="3555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Obr.19</a:t>
              </a:r>
              <a:endParaRPr lang="cs-CZ" dirty="0"/>
            </a:p>
          </p:txBody>
        </p:sp>
      </p:grpSp>
      <p:sp>
        <p:nvSpPr>
          <p:cNvPr id="6" name="Šipka doprava 5"/>
          <p:cNvSpPr/>
          <p:nvPr/>
        </p:nvSpPr>
        <p:spPr>
          <a:xfrm rot="2215960">
            <a:off x="195285" y="2410093"/>
            <a:ext cx="4536504" cy="1800200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POUŽITÝ PAPÍR TŘÍDÍ KAŽDÝ VE SVÉ TŘÍDĚ DO KRABICE.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6525344"/>
            <a:ext cx="8604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0270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4644008" y="328682"/>
            <a:ext cx="3711499" cy="5925832"/>
            <a:chOff x="2347788" y="513348"/>
            <a:chExt cx="3711499" cy="5925832"/>
          </a:xfrm>
        </p:grpSpPr>
        <p:pic>
          <p:nvPicPr>
            <p:cNvPr id="5122" name="Picture 2" descr="C:\Users\pc\Desktop\Radka\RECYKLACE\100_5946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47788" y="513348"/>
              <a:ext cx="3711499" cy="55719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203283" y="6069848"/>
              <a:ext cx="8560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Obr.20</a:t>
              </a:r>
              <a:endParaRPr lang="cs-CZ" dirty="0"/>
            </a:p>
          </p:txBody>
        </p:sp>
      </p:grpSp>
      <p:sp>
        <p:nvSpPr>
          <p:cNvPr id="8" name="Šipka doprava 7"/>
          <p:cNvSpPr/>
          <p:nvPr/>
        </p:nvSpPr>
        <p:spPr>
          <a:xfrm>
            <a:off x="1115616" y="1841397"/>
            <a:ext cx="3672408" cy="2546567"/>
          </a:xfrm>
          <a:prstGeom prst="rightArrow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DROBNÁ ELEKTROZAŘÍZENÍ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737" y="6516124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4973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64096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Citace:</a:t>
            </a:r>
          </a:p>
          <a:p>
            <a:r>
              <a:rPr lang="cs-CZ" sz="1200" dirty="0" smtClean="0"/>
              <a:t>Obr.1 NÝVLTOVÁ, Radka. </a:t>
            </a:r>
            <a:r>
              <a:rPr lang="cs-CZ" sz="1200" dirty="0" err="1" smtClean="0"/>
              <a:t>Info</a:t>
            </a:r>
            <a:r>
              <a:rPr lang="cs-CZ" sz="1200" dirty="0" smtClean="0"/>
              <a:t> cedule sběrného dvora v JBC, vlastní foto</a:t>
            </a:r>
            <a:r>
              <a:rPr lang="cs-CZ" sz="1200" dirty="0"/>
              <a:t>, [cit. </a:t>
            </a:r>
            <a:r>
              <a:rPr lang="cs-CZ" sz="1200" dirty="0" smtClean="0"/>
              <a:t>21.3.2012</a:t>
            </a:r>
            <a:r>
              <a:rPr lang="cs-CZ" sz="1200" dirty="0"/>
              <a:t>]</a:t>
            </a:r>
            <a:endParaRPr lang="cs-CZ" sz="1200" dirty="0" smtClean="0"/>
          </a:p>
          <a:p>
            <a:r>
              <a:rPr lang="cs-CZ" sz="1200" dirty="0" smtClean="0"/>
              <a:t>Obr.2 NÝVLTOVÁ, Radka. Sběrný dvůr </a:t>
            </a:r>
            <a:r>
              <a:rPr lang="cs-CZ" sz="1200" dirty="0" err="1" smtClean="0"/>
              <a:t>Jbc</a:t>
            </a:r>
            <a:r>
              <a:rPr lang="cs-CZ" sz="1200" dirty="0" smtClean="0"/>
              <a:t>- </a:t>
            </a:r>
            <a:r>
              <a:rPr lang="cs-CZ" sz="1200" dirty="0"/>
              <a:t>celkový pohled, vlastní foto, [cit. </a:t>
            </a:r>
            <a:r>
              <a:rPr lang="cs-CZ" sz="1200" dirty="0" smtClean="0"/>
              <a:t>21.3.2012</a:t>
            </a:r>
            <a:r>
              <a:rPr lang="cs-CZ" sz="1200" dirty="0"/>
              <a:t>]</a:t>
            </a:r>
          </a:p>
          <a:p>
            <a:r>
              <a:rPr lang="cs-CZ" sz="1200" dirty="0" smtClean="0"/>
              <a:t>Obr.3 DEZIDOR. </a:t>
            </a:r>
            <a:r>
              <a:rPr lang="cs-CZ" sz="1200" i="1" dirty="0" smtClean="0"/>
              <a:t>http://commons.wikimedia.org</a:t>
            </a:r>
            <a:r>
              <a:rPr lang="cs-CZ" sz="1200" dirty="0" smtClean="0"/>
              <a:t> [online]. 10.11.2008 [cit. 21.3.2012].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Uveďte autora 3.0 </a:t>
            </a:r>
            <a:r>
              <a:rPr lang="cs-CZ" sz="1200" dirty="0" err="1" smtClean="0"/>
              <a:t>Unported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2"/>
              </a:rPr>
              <a:t>&lt;http://commons.wikimedia.org/wiki/File:Hromada_odpadk%C5%AF.jpg?uselang=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&gt;. </a:t>
            </a:r>
            <a:endParaRPr lang="cs-CZ" sz="1200" dirty="0" smtClean="0"/>
          </a:p>
          <a:p>
            <a:r>
              <a:rPr lang="cs-CZ" sz="1200" dirty="0" smtClean="0"/>
              <a:t>Obr.4 BALLARD, Sebastian. </a:t>
            </a:r>
            <a:r>
              <a:rPr lang="cs-CZ" sz="1200" i="1" dirty="0" smtClean="0"/>
              <a:t>http://commons.wikimedia.org</a:t>
            </a:r>
            <a:r>
              <a:rPr lang="cs-CZ" sz="1200" dirty="0" smtClean="0"/>
              <a:t> [online]. 25.2.2011 [cit. 21.3.2012].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Uveďte autora-Zachovejte licenci 2.0 </a:t>
            </a:r>
            <a:r>
              <a:rPr lang="cs-CZ" sz="1200" dirty="0" err="1" smtClean="0"/>
              <a:t>Generic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3"/>
              </a:rPr>
              <a:t>&lt;http://commons.wikimedia.org/wiki/File:It_makes_me_mad%5E_-_geograph.org.uk_-_1134803.jpg?uselang=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&gt;. </a:t>
            </a:r>
            <a:endParaRPr lang="cs-CZ" sz="1200" dirty="0" smtClean="0"/>
          </a:p>
          <a:p>
            <a:r>
              <a:rPr lang="cs-CZ" sz="1200" dirty="0" smtClean="0"/>
              <a:t>Obr.5 </a:t>
            </a:r>
            <a:r>
              <a:rPr lang="cs-CZ" sz="1200" dirty="0" smtClean="0">
                <a:hlinkClick r:id="rId4"/>
              </a:rPr>
              <a:t>http://www.freefoto.com/preview/01-08-52/Duck</a:t>
            </a:r>
            <a:endParaRPr lang="cs-CZ" sz="1200" dirty="0" smtClean="0"/>
          </a:p>
          <a:p>
            <a:r>
              <a:rPr lang="cs-CZ" sz="1200" dirty="0" smtClean="0"/>
              <a:t>Obr.6 </a:t>
            </a:r>
            <a:r>
              <a:rPr lang="cs-CZ" sz="1200" dirty="0" smtClean="0">
                <a:hlinkClick r:id="rId5"/>
              </a:rPr>
              <a:t>http://www.freefoto.com/preview/01-23-51/Rabbit</a:t>
            </a:r>
            <a:endParaRPr lang="cs-CZ" sz="1200" dirty="0" smtClean="0"/>
          </a:p>
          <a:p>
            <a:r>
              <a:rPr lang="cs-CZ" sz="1200" dirty="0" smtClean="0"/>
              <a:t>Obr.7 BODENSEEMANN. </a:t>
            </a:r>
            <a:r>
              <a:rPr lang="cs-CZ" sz="1200" i="1" dirty="0" smtClean="0"/>
              <a:t>http://cs.wikipedia.org</a:t>
            </a:r>
            <a:r>
              <a:rPr lang="cs-CZ" sz="1200" dirty="0" smtClean="0"/>
              <a:t> [online]. 5.6.2006 [cit. 21.3.2012]. Dostupný pod licencí Uveďte autora-Zachovejte licenci 3.0 </a:t>
            </a:r>
            <a:r>
              <a:rPr lang="cs-CZ" sz="1200" dirty="0" err="1" smtClean="0"/>
              <a:t>Unported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6"/>
              </a:rPr>
              <a:t>&lt;http://czech-speedtest.10fastfingers.com&gt;. </a:t>
            </a:r>
            <a:endParaRPr lang="cs-CZ" sz="1200" dirty="0" smtClean="0"/>
          </a:p>
          <a:p>
            <a:r>
              <a:rPr lang="cs-CZ" sz="1200" dirty="0" smtClean="0"/>
              <a:t>Obr.8 NÝVLTOVÁ, Radka. </a:t>
            </a:r>
            <a:r>
              <a:rPr lang="cs-CZ" sz="1200" dirty="0" err="1" smtClean="0"/>
              <a:t>Fleecová</a:t>
            </a:r>
            <a:r>
              <a:rPr lang="cs-CZ" sz="1200" dirty="0"/>
              <a:t> bunda, vlastní foto, [cit. </a:t>
            </a:r>
            <a:r>
              <a:rPr lang="cs-CZ" sz="1200" dirty="0" smtClean="0"/>
              <a:t>21.3.2012</a:t>
            </a:r>
            <a:r>
              <a:rPr lang="cs-CZ" sz="1200" dirty="0"/>
              <a:t>]</a:t>
            </a:r>
          </a:p>
          <a:p>
            <a:r>
              <a:rPr lang="cs-CZ" sz="1200" dirty="0" smtClean="0"/>
              <a:t>Obr.9 </a:t>
            </a:r>
            <a:r>
              <a:rPr lang="cs-CZ" sz="1200" dirty="0"/>
              <a:t>NÝVLTOVÁ, Radka</a:t>
            </a:r>
            <a:r>
              <a:rPr lang="cs-CZ" sz="1200" dirty="0" smtClean="0"/>
              <a:t>. Pytle na recyklovaný odpad, </a:t>
            </a:r>
            <a:r>
              <a:rPr lang="cs-CZ" sz="1200" dirty="0"/>
              <a:t>vlastní foto, [cit. </a:t>
            </a:r>
            <a:r>
              <a:rPr lang="cs-CZ" sz="1200" dirty="0" smtClean="0"/>
              <a:t>21.3.2012</a:t>
            </a:r>
            <a:r>
              <a:rPr lang="cs-CZ" sz="1200" dirty="0"/>
              <a:t>]</a:t>
            </a:r>
          </a:p>
          <a:p>
            <a:r>
              <a:rPr lang="cs-CZ" sz="1200" dirty="0" smtClean="0"/>
              <a:t>Obr.10 </a:t>
            </a:r>
            <a:r>
              <a:rPr lang="cs-CZ" sz="1200" dirty="0"/>
              <a:t>NÝVLTOVÁ, Radka. </a:t>
            </a:r>
            <a:r>
              <a:rPr lang="cs-CZ" sz="1200" dirty="0" smtClean="0"/>
              <a:t>Plasty, vlastní </a:t>
            </a:r>
            <a:r>
              <a:rPr lang="cs-CZ" sz="1200" dirty="0"/>
              <a:t>foto, [cit. </a:t>
            </a:r>
            <a:r>
              <a:rPr lang="cs-CZ" sz="1200" dirty="0" smtClean="0"/>
              <a:t>21.3.2012</a:t>
            </a:r>
            <a:r>
              <a:rPr lang="cs-CZ" sz="1200" dirty="0"/>
              <a:t>]</a:t>
            </a:r>
          </a:p>
          <a:p>
            <a:r>
              <a:rPr lang="cs-CZ" sz="1200" dirty="0" smtClean="0"/>
              <a:t>Obr.11 </a:t>
            </a:r>
            <a:r>
              <a:rPr lang="cs-CZ" sz="1200" dirty="0"/>
              <a:t>NÝVLTOVÁ, Radka. </a:t>
            </a:r>
            <a:r>
              <a:rPr lang="cs-CZ" sz="1200" dirty="0" err="1" smtClean="0"/>
              <a:t>Tetra</a:t>
            </a:r>
            <a:r>
              <a:rPr lang="cs-CZ" sz="1200" dirty="0" smtClean="0"/>
              <a:t> packy, vlastní </a:t>
            </a:r>
            <a:r>
              <a:rPr lang="cs-CZ" sz="1200" dirty="0"/>
              <a:t>foto, [cit. </a:t>
            </a:r>
            <a:r>
              <a:rPr lang="cs-CZ" sz="1200" smtClean="0"/>
              <a:t>21.3.2012</a:t>
            </a:r>
            <a:r>
              <a:rPr lang="cs-CZ" sz="1200" dirty="0"/>
              <a:t>]</a:t>
            </a:r>
          </a:p>
          <a:p>
            <a:r>
              <a:rPr lang="cs-CZ" sz="1200" dirty="0" smtClean="0"/>
              <a:t>Obr.12 </a:t>
            </a:r>
            <a:r>
              <a:rPr lang="cs-CZ" sz="1200" dirty="0" smtClean="0">
                <a:hlinkClick r:id="rId7"/>
              </a:rPr>
              <a:t>http://www.freefoto.com/preview/01-07-1/Pair-of-Dogs</a:t>
            </a:r>
            <a:endParaRPr lang="cs-CZ" sz="1200" dirty="0" smtClean="0"/>
          </a:p>
          <a:p>
            <a:r>
              <a:rPr lang="cs-CZ" sz="1200" dirty="0" smtClean="0"/>
              <a:t>Obr.13 </a:t>
            </a:r>
            <a:r>
              <a:rPr lang="cs-CZ" sz="1200" dirty="0"/>
              <a:t>NÝVLTOVÁ, Radka. </a:t>
            </a:r>
            <a:r>
              <a:rPr lang="cs-CZ" sz="1200" dirty="0" smtClean="0"/>
              <a:t>Kovy, vlastní </a:t>
            </a:r>
            <a:r>
              <a:rPr lang="cs-CZ" sz="1200" dirty="0"/>
              <a:t>foto, [cit. </a:t>
            </a:r>
            <a:r>
              <a:rPr lang="cs-CZ" sz="1200" dirty="0" smtClean="0"/>
              <a:t>21.3.2012</a:t>
            </a:r>
            <a:r>
              <a:rPr lang="cs-CZ" sz="1200" dirty="0"/>
              <a:t>]</a:t>
            </a:r>
          </a:p>
          <a:p>
            <a:r>
              <a:rPr lang="cs-CZ" sz="1200" dirty="0" smtClean="0"/>
              <a:t>Obr.14 </a:t>
            </a:r>
            <a:r>
              <a:rPr lang="cs-CZ" sz="1200" dirty="0"/>
              <a:t>NÝVLTOVÁ, Radka. </a:t>
            </a:r>
            <a:r>
              <a:rPr lang="cs-CZ" sz="1200" dirty="0" smtClean="0"/>
              <a:t>Stanoviště sběrných kontejnerů </a:t>
            </a:r>
            <a:r>
              <a:rPr lang="cs-CZ" sz="1200" dirty="0" err="1" smtClean="0"/>
              <a:t>Jbc,vlastní</a:t>
            </a:r>
            <a:r>
              <a:rPr lang="cs-CZ" sz="1200" dirty="0" smtClean="0"/>
              <a:t> </a:t>
            </a:r>
            <a:r>
              <a:rPr lang="cs-CZ" sz="1200" dirty="0"/>
              <a:t>foto, [cit. </a:t>
            </a:r>
            <a:r>
              <a:rPr lang="cs-CZ" sz="1200" dirty="0" smtClean="0"/>
              <a:t>21.3.2012]</a:t>
            </a:r>
          </a:p>
          <a:p>
            <a:r>
              <a:rPr lang="cs-CZ" sz="1200" dirty="0" smtClean="0"/>
              <a:t>Obr.15 </a:t>
            </a:r>
            <a:r>
              <a:rPr lang="cs-CZ" sz="1200" dirty="0"/>
              <a:t>NÝVLTOVÁ, Radka. </a:t>
            </a:r>
            <a:r>
              <a:rPr lang="cs-CZ" sz="1200" dirty="0" smtClean="0"/>
              <a:t>Sběrný kontejner na textil </a:t>
            </a:r>
            <a:r>
              <a:rPr lang="cs-CZ" sz="1200" dirty="0" err="1" smtClean="0"/>
              <a:t>Jbc,vlastní</a:t>
            </a:r>
            <a:r>
              <a:rPr lang="cs-CZ" sz="1200" dirty="0" smtClean="0"/>
              <a:t> </a:t>
            </a:r>
            <a:r>
              <a:rPr lang="cs-CZ" sz="1200" dirty="0"/>
              <a:t>foto, [cit. </a:t>
            </a:r>
            <a:r>
              <a:rPr lang="cs-CZ" sz="1200" dirty="0" smtClean="0"/>
              <a:t>21.3.2012</a:t>
            </a:r>
            <a:r>
              <a:rPr lang="cs-CZ" sz="1200" dirty="0"/>
              <a:t>]</a:t>
            </a:r>
          </a:p>
          <a:p>
            <a:r>
              <a:rPr lang="cs-CZ" sz="1200" dirty="0" smtClean="0"/>
              <a:t>Obr.16 ŠJŮ. </a:t>
            </a:r>
            <a:r>
              <a:rPr lang="cs-CZ" sz="1200" i="1" dirty="0" smtClean="0"/>
              <a:t>http://commons.wikimedia.org</a:t>
            </a:r>
            <a:r>
              <a:rPr lang="cs-CZ" sz="1200" dirty="0" smtClean="0"/>
              <a:t> [online]. 25.7.2011 [cit. 21.3.2012].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Uveďte autora-Zachovejte licenci 3.0 </a:t>
            </a:r>
            <a:r>
              <a:rPr lang="cs-CZ" sz="1200" dirty="0" err="1" smtClean="0"/>
              <a:t>Unported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8"/>
              </a:rPr>
              <a:t>&lt;http://commons.wikimedia.org/wiki/File:Choce%C5%88,_kontejner_na_elektroodpad.jpg?uselang=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&gt;. </a:t>
            </a:r>
            <a:endParaRPr lang="cs-CZ" sz="1200" dirty="0" smtClean="0"/>
          </a:p>
          <a:p>
            <a:r>
              <a:rPr lang="cs-CZ" sz="1200" dirty="0" smtClean="0"/>
              <a:t>Obr.17 </a:t>
            </a:r>
            <a:r>
              <a:rPr lang="cs-CZ" sz="1200" dirty="0"/>
              <a:t>NÝVLTOVÁ, </a:t>
            </a:r>
            <a:r>
              <a:rPr lang="cs-CZ" sz="1200" dirty="0" smtClean="0"/>
              <a:t>Radka. Nádoby na tříděný odpad SZŠ, </a:t>
            </a:r>
            <a:r>
              <a:rPr lang="cs-CZ" sz="1200" dirty="0"/>
              <a:t>vlastní foto, [cit. </a:t>
            </a:r>
            <a:r>
              <a:rPr lang="cs-CZ" sz="1200" dirty="0" smtClean="0"/>
              <a:t>21.3.2012</a:t>
            </a:r>
            <a:r>
              <a:rPr lang="cs-CZ" sz="1200" dirty="0"/>
              <a:t>]</a:t>
            </a:r>
          </a:p>
          <a:p>
            <a:r>
              <a:rPr lang="cs-CZ" sz="1200" dirty="0" smtClean="0"/>
              <a:t>Obr.18 </a:t>
            </a:r>
            <a:r>
              <a:rPr lang="cs-CZ" sz="1200" dirty="0"/>
              <a:t>NÝVLTOVÁ, Radka. </a:t>
            </a:r>
            <a:r>
              <a:rPr lang="cs-CZ" sz="1200" dirty="0" smtClean="0"/>
              <a:t>Sběrný box na vybité baterie </a:t>
            </a:r>
            <a:r>
              <a:rPr lang="cs-CZ" sz="1200" dirty="0" err="1" smtClean="0"/>
              <a:t>SZŠ,vlastní</a:t>
            </a:r>
            <a:r>
              <a:rPr lang="cs-CZ" sz="1200" dirty="0" smtClean="0"/>
              <a:t> </a:t>
            </a:r>
            <a:r>
              <a:rPr lang="cs-CZ" sz="1200" dirty="0"/>
              <a:t>foto, [cit. </a:t>
            </a:r>
            <a:r>
              <a:rPr lang="cs-CZ" sz="1200" dirty="0" smtClean="0"/>
              <a:t>21.3.2012</a:t>
            </a:r>
            <a:r>
              <a:rPr lang="cs-CZ" sz="1200" dirty="0"/>
              <a:t>]</a:t>
            </a:r>
          </a:p>
          <a:p>
            <a:r>
              <a:rPr lang="cs-CZ" sz="1200" dirty="0" smtClean="0"/>
              <a:t>Obr.19 SALIX</a:t>
            </a:r>
            <a:r>
              <a:rPr lang="cs-CZ" sz="1200" dirty="0"/>
              <a:t>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17.1.2007 [cit. </a:t>
            </a:r>
            <a:r>
              <a:rPr lang="cs-CZ" sz="1200" dirty="0" smtClean="0"/>
              <a:t>23.3.2012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2.5 </a:t>
            </a:r>
            <a:r>
              <a:rPr lang="cs-CZ" sz="1200" dirty="0" err="1"/>
              <a:t>Generic</a:t>
            </a:r>
            <a:r>
              <a:rPr lang="cs-CZ" sz="1200" dirty="0"/>
              <a:t> na WWW: </a:t>
            </a:r>
            <a:r>
              <a:rPr lang="cs-CZ" sz="1200" dirty="0">
                <a:hlinkClick r:id="rId9"/>
              </a:rPr>
              <a:t>&lt;http://commons.wikimedia.org/wiki/</a:t>
            </a:r>
            <a:r>
              <a:rPr lang="cs-CZ" sz="1200" dirty="0" err="1">
                <a:hlinkClick r:id="rId9"/>
              </a:rPr>
              <a:t>File:Gerbil_in_nest.JPG?uselang</a:t>
            </a:r>
            <a:r>
              <a:rPr lang="cs-CZ" sz="1200" dirty="0">
                <a:hlinkClick r:id="rId9"/>
              </a:rPr>
              <a:t>=</a:t>
            </a:r>
            <a:r>
              <a:rPr lang="cs-CZ" sz="1200" dirty="0" err="1">
                <a:hlinkClick r:id="rId9"/>
              </a:rPr>
              <a:t>cs</a:t>
            </a:r>
            <a:r>
              <a:rPr lang="cs-CZ" sz="1200" dirty="0">
                <a:hlinkClick r:id="rId9"/>
              </a:rPr>
              <a:t>&gt;. </a:t>
            </a:r>
            <a:endParaRPr lang="cs-CZ" sz="1200" dirty="0" smtClean="0"/>
          </a:p>
          <a:p>
            <a:r>
              <a:rPr lang="cs-CZ" sz="1200" dirty="0" smtClean="0"/>
              <a:t>Obr.20 </a:t>
            </a:r>
            <a:r>
              <a:rPr lang="cs-CZ" sz="1200" dirty="0"/>
              <a:t>NÝVLTOVÁ, Radka. </a:t>
            </a:r>
            <a:r>
              <a:rPr lang="cs-CZ" sz="1200" dirty="0" smtClean="0"/>
              <a:t>Sběrná nádoba na elektroodpad SZŠ, vlastní </a:t>
            </a:r>
            <a:r>
              <a:rPr lang="cs-CZ" sz="1200" dirty="0"/>
              <a:t>foto, [cit. </a:t>
            </a:r>
            <a:r>
              <a:rPr lang="cs-CZ" sz="1200" dirty="0" smtClean="0"/>
              <a:t>21.3.2012</a:t>
            </a:r>
            <a:r>
              <a:rPr lang="cs-CZ" sz="1200" dirty="0"/>
              <a:t>]</a:t>
            </a:r>
          </a:p>
          <a:p>
            <a:endParaRPr lang="cs-CZ" sz="1200" dirty="0" smtClean="0"/>
          </a:p>
          <a:p>
            <a:r>
              <a:rPr lang="cs-CZ" sz="1400" dirty="0" smtClean="0"/>
              <a:t>Zdroje:</a:t>
            </a:r>
          </a:p>
          <a:p>
            <a:r>
              <a:rPr lang="cs-CZ" sz="1200" dirty="0"/>
              <a:t>1.KOORDINÁTOR KAROLÍNA BRYCZOVÁ VASKOVÁ. ŠVP ZV Svobodná základní </a:t>
            </a:r>
            <a:r>
              <a:rPr lang="cs-CZ" sz="1200" dirty="0" err="1"/>
              <a:t>škola,o.p.s</a:t>
            </a:r>
            <a:r>
              <a:rPr lang="cs-CZ" sz="1200" dirty="0"/>
              <a:t>.. Jablonec nad Nisou: -, 2007, ISBN </a:t>
            </a:r>
            <a:r>
              <a:rPr lang="cs-CZ" sz="1200" dirty="0" smtClean="0"/>
              <a:t>-</a:t>
            </a:r>
            <a:endParaRPr lang="cs-CZ" sz="1200" dirty="0"/>
          </a:p>
          <a:p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6525344"/>
            <a:ext cx="88204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0547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274</TotalTime>
  <Words>1122</Words>
  <Application>Microsoft Office PowerPoint</Application>
  <PresentationFormat>Předvádění na obrazovce (4:3)</PresentationFormat>
  <Paragraphs>125</Paragraphs>
  <Slides>20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Aerodynamika</vt:lpstr>
      <vt:lpstr>Acrobat Document</vt:lpstr>
      <vt:lpstr>Název školy: Svobodná základní škola, o.p.s. Autor: Radka Nývltová Název materiálu: VY_32_INOVACE_08_PŘÍRODOVĚDA_4.TŘ.  Název: TŘÍDĚNÍ ODPADŮ_1.díl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37</cp:revision>
  <dcterms:created xsi:type="dcterms:W3CDTF">2012-09-21T10:18:59Z</dcterms:created>
  <dcterms:modified xsi:type="dcterms:W3CDTF">2013-05-06T19:54:30Z</dcterms:modified>
</cp:coreProperties>
</file>