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62" r:id="rId5"/>
    <p:sldId id="259" r:id="rId6"/>
    <p:sldId id="260" r:id="rId7"/>
    <p:sldId id="267" r:id="rId8"/>
    <p:sldId id="261" r:id="rId9"/>
    <p:sldId id="268" r:id="rId10"/>
    <p:sldId id="269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FF"/>
    <a:srgbClr val="FF33CC"/>
    <a:srgbClr val="00FF00"/>
    <a:srgbClr val="008000"/>
    <a:srgbClr val="006600"/>
    <a:srgbClr val="9933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3546F-49B1-4317-94CF-C98AF194C7F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829FD-9673-4FB8-BCD3-134CA06944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613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3546F-49B1-4317-94CF-C98AF194C7F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829FD-9673-4FB8-BCD3-134CA06944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355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3546F-49B1-4317-94CF-C98AF194C7F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829FD-9673-4FB8-BCD3-134CA06944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667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3546F-49B1-4317-94CF-C98AF194C7F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829FD-9673-4FB8-BCD3-134CA06944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379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3546F-49B1-4317-94CF-C98AF194C7F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829FD-9673-4FB8-BCD3-134CA06944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211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3546F-49B1-4317-94CF-C98AF194C7F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829FD-9673-4FB8-BCD3-134CA06944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437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3546F-49B1-4317-94CF-C98AF194C7F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829FD-9673-4FB8-BCD3-134CA06944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787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3546F-49B1-4317-94CF-C98AF194C7F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829FD-9673-4FB8-BCD3-134CA06944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865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3546F-49B1-4317-94CF-C98AF194C7F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829FD-9673-4FB8-BCD3-134CA06944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217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3546F-49B1-4317-94CF-C98AF194C7F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829FD-9673-4FB8-BCD3-134CA06944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786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3546F-49B1-4317-94CF-C98AF194C7F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829FD-9673-4FB8-BCD3-134CA06944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572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3546F-49B1-4317-94CF-C98AF194C7F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7829FD-9673-4FB8-BCD3-134CA06944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12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014501.jpg" TargetMode="External"/><Relationship Id="rId2" Type="http://schemas.openxmlformats.org/officeDocument/2006/relationships/hyperlink" Target="http://officeimg.vo.msecnd.net/en-us/images/MH90043393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</a:t>
            </a:r>
            <a:r>
              <a:rPr lang="cs-CZ" sz="6000" b="1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514876" y="5156478"/>
            <a:ext cx="80175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VY_32_INOVACE_05_09_slovní úlohy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Průměrný plat dělníka byl </a:t>
            </a:r>
            <a:r>
              <a:rPr lang="cs-CZ" sz="6600" b="1" dirty="0" smtClean="0">
                <a:solidFill>
                  <a:schemeClr val="bg1"/>
                </a:solidFill>
              </a:rPr>
              <a:t>21 947 </a:t>
            </a:r>
            <a:r>
              <a:rPr lang="cs-CZ" sz="6600" b="1" dirty="0" smtClean="0"/>
              <a:t>Kč.</a:t>
            </a:r>
            <a:br>
              <a:rPr lang="cs-CZ" sz="6600" b="1" dirty="0" smtClean="0"/>
            </a:br>
            <a:r>
              <a:rPr lang="cs-CZ" sz="6600" b="1" dirty="0" smtClean="0"/>
              <a:t>Kolik vyplatil podnik </a:t>
            </a:r>
            <a:r>
              <a:rPr lang="cs-CZ" sz="6600" b="1" dirty="0" smtClean="0">
                <a:solidFill>
                  <a:srgbClr val="FF0000"/>
                </a:solidFill>
              </a:rPr>
              <a:t>2</a:t>
            </a:r>
            <a:r>
              <a:rPr lang="cs-CZ" sz="6600" b="1" dirty="0" smtClean="0"/>
              <a:t>, </a:t>
            </a:r>
            <a:r>
              <a:rPr lang="cs-CZ" sz="6600" b="1" dirty="0" smtClean="0">
                <a:solidFill>
                  <a:srgbClr val="9933FF"/>
                </a:solidFill>
              </a:rPr>
              <a:t>5</a:t>
            </a:r>
            <a:r>
              <a:rPr lang="cs-CZ" sz="6600" b="1" dirty="0" smtClean="0"/>
              <a:t>, </a:t>
            </a:r>
            <a:r>
              <a:rPr lang="cs-CZ" sz="6600" b="1" dirty="0" smtClean="0">
                <a:solidFill>
                  <a:srgbClr val="00B050"/>
                </a:solidFill>
              </a:rPr>
              <a:t>6</a:t>
            </a:r>
            <a:r>
              <a:rPr lang="cs-CZ" sz="6600" b="1" dirty="0" smtClean="0"/>
              <a:t>, </a:t>
            </a:r>
            <a:r>
              <a:rPr lang="cs-CZ" sz="6600" b="1" dirty="0" smtClean="0">
                <a:solidFill>
                  <a:srgbClr val="002060"/>
                </a:solidFill>
              </a:rPr>
              <a:t>9</a:t>
            </a:r>
            <a:r>
              <a:rPr lang="cs-CZ" sz="6600" b="1" dirty="0" smtClean="0"/>
              <a:t> dělníkům?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3337343290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6967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1 dělník       </a:t>
            </a:r>
          </a:p>
          <a:p>
            <a:pPr marL="0" indent="0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2 dělníci</a:t>
            </a: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5 dělníků</a:t>
            </a: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6 dělníků</a:t>
            </a: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9 dělníků</a:t>
            </a: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46098" y="1683652"/>
            <a:ext cx="1799665" cy="5003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21 947 . 2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445563" y="2852936"/>
            <a:ext cx="1800200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21497 . 5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446098" y="4077072"/>
            <a:ext cx="1800200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21 497 . 6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445562" y="5301208"/>
            <a:ext cx="1800735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21 497 . 9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788024" y="531734"/>
            <a:ext cx="1800200" cy="100811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21 947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88559" y="1683652"/>
            <a:ext cx="1800200" cy="100811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788024" y="2852936"/>
            <a:ext cx="1800200" cy="100811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788559" y="4077072"/>
            <a:ext cx="1800200" cy="100811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788024" y="5301208"/>
            <a:ext cx="1800200" cy="100811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315" y="424081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0012" y="1629825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7" y="1626168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163" y="2745590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3789" y="2745590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3788" y="4077072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0012" y="5311940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3787" y="5301208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949" y="4077072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7" y="285903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2446633" y="2191366"/>
            <a:ext cx="1799665" cy="5003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43 894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445563" y="3360650"/>
            <a:ext cx="1799665" cy="5003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109 735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2446098" y="4587605"/>
            <a:ext cx="1799665" cy="5003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131 682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446633" y="5808922"/>
            <a:ext cx="1799665" cy="5003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197 523</a:t>
            </a:r>
          </a:p>
        </p:txBody>
      </p:sp>
    </p:spTree>
    <p:extLst>
      <p:ext uri="{BB962C8B-B14F-4D97-AF65-F5344CB8AC3E}">
        <p14:creationId xmlns:p14="http://schemas.microsoft.com/office/powerpoint/2010/main" val="1628033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8712968" cy="1037977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s-CZ" sz="4000" b="1" dirty="0" smtClean="0"/>
              <a:t>Podnik vyplatil </a:t>
            </a:r>
            <a:r>
              <a:rPr lang="cs-CZ" sz="4000" b="1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/>
              <a:t> dělníkům </a:t>
            </a:r>
            <a:r>
              <a:rPr lang="cs-CZ" sz="4000" b="1" dirty="0">
                <a:solidFill>
                  <a:srgbClr val="FF0000"/>
                </a:solidFill>
              </a:rPr>
              <a:t>43 </a:t>
            </a:r>
            <a:r>
              <a:rPr lang="cs-CZ" sz="4000" b="1" dirty="0" smtClean="0">
                <a:solidFill>
                  <a:srgbClr val="FF0000"/>
                </a:solidFill>
              </a:rPr>
              <a:t>894 </a:t>
            </a:r>
            <a:r>
              <a:rPr lang="cs-CZ" sz="4000" dirty="0" smtClean="0"/>
              <a:t>Kč.</a:t>
            </a:r>
            <a:endParaRPr lang="cs-CZ" sz="4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25697" y="2099097"/>
            <a:ext cx="8712968" cy="1037977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/>
              <a:t>Podnik vyplatil </a:t>
            </a:r>
            <a:r>
              <a:rPr lang="cs-CZ" sz="4000" b="1" dirty="0" smtClean="0">
                <a:solidFill>
                  <a:srgbClr val="9933FF"/>
                </a:solidFill>
              </a:rPr>
              <a:t>5</a:t>
            </a:r>
            <a:r>
              <a:rPr lang="cs-CZ" sz="4000" b="1" dirty="0" smtClean="0"/>
              <a:t> dělníkům </a:t>
            </a:r>
            <a:r>
              <a:rPr lang="cs-CZ" sz="4000" b="1" dirty="0">
                <a:solidFill>
                  <a:srgbClr val="9933FF"/>
                </a:solidFill>
              </a:rPr>
              <a:t>109 </a:t>
            </a:r>
            <a:r>
              <a:rPr lang="cs-CZ" sz="4000" b="1" dirty="0" smtClean="0">
                <a:solidFill>
                  <a:srgbClr val="9933FF"/>
                </a:solidFill>
              </a:rPr>
              <a:t>735 </a:t>
            </a:r>
            <a:r>
              <a:rPr lang="cs-CZ" sz="4000" dirty="0" smtClean="0"/>
              <a:t>Kč.</a:t>
            </a:r>
            <a:endParaRPr lang="cs-CZ" sz="4000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25697" y="3645024"/>
            <a:ext cx="8712968" cy="1037977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/>
              <a:t>Podnik vyplatil </a:t>
            </a:r>
            <a:r>
              <a:rPr lang="cs-CZ" sz="4000" b="1" dirty="0" smtClean="0">
                <a:solidFill>
                  <a:srgbClr val="00B050"/>
                </a:solidFill>
              </a:rPr>
              <a:t>6</a:t>
            </a:r>
            <a:r>
              <a:rPr lang="cs-CZ" sz="4000" b="1" dirty="0"/>
              <a:t> </a:t>
            </a:r>
            <a:r>
              <a:rPr lang="cs-CZ" sz="4000" b="1" dirty="0" smtClean="0"/>
              <a:t>dělníkům </a:t>
            </a:r>
            <a:r>
              <a:rPr lang="cs-CZ" sz="4000" b="1" dirty="0">
                <a:solidFill>
                  <a:srgbClr val="00B050"/>
                </a:solidFill>
              </a:rPr>
              <a:t>131 </a:t>
            </a:r>
            <a:r>
              <a:rPr lang="cs-CZ" sz="4000" b="1" dirty="0" smtClean="0">
                <a:solidFill>
                  <a:srgbClr val="00B050"/>
                </a:solidFill>
              </a:rPr>
              <a:t>682 </a:t>
            </a:r>
            <a:r>
              <a:rPr lang="cs-CZ" sz="4000" dirty="0" smtClean="0"/>
              <a:t>Kč.</a:t>
            </a:r>
            <a:endParaRPr lang="cs-CZ" sz="4000" b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06089" y="5373216"/>
            <a:ext cx="8712968" cy="1037977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/>
              <a:t>Podnik vyplatil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9</a:t>
            </a:r>
            <a:r>
              <a:rPr lang="cs-CZ" sz="4000" b="1" dirty="0"/>
              <a:t> </a:t>
            </a:r>
            <a:r>
              <a:rPr lang="cs-CZ" sz="4000" b="1" dirty="0" smtClean="0"/>
              <a:t>dělníkům </a:t>
            </a: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</a:rPr>
              <a:t>197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523 </a:t>
            </a:r>
            <a:r>
              <a:rPr lang="cs-CZ" sz="4000" dirty="0" smtClean="0"/>
              <a:t>Kč.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811920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rgbClr val="FFC000"/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Vypočítej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/>
              <a:t>Na opravu bazénu je třeba: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8000"/>
                </a:solidFill>
              </a:rPr>
              <a:t>360 zelených </a:t>
            </a:r>
            <a:r>
              <a:rPr lang="cs-CZ" sz="4800" b="1" dirty="0" smtClean="0"/>
              <a:t>dlaždic, </a:t>
            </a:r>
            <a:r>
              <a:rPr lang="cs-CZ" sz="4800" b="1" dirty="0" smtClean="0">
                <a:solidFill>
                  <a:srgbClr val="0099FF"/>
                </a:solidFill>
              </a:rPr>
              <a:t>modrých o 120 více</a:t>
            </a:r>
            <a:r>
              <a:rPr lang="cs-CZ" sz="4800" b="1" dirty="0" smtClean="0"/>
              <a:t> a </a:t>
            </a:r>
            <a:r>
              <a:rPr lang="cs-CZ" sz="4800" b="1" dirty="0" smtClean="0">
                <a:solidFill>
                  <a:schemeClr val="bg1"/>
                </a:solidFill>
              </a:rPr>
              <a:t>bílých o 75 méně </a:t>
            </a:r>
            <a:r>
              <a:rPr lang="cs-CZ" sz="4800" b="1" dirty="0" smtClean="0"/>
              <a:t>než modrých. 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Kolik je třeba dlaždic celkem?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68"/>
          <a:stretch/>
        </p:blipFill>
        <p:spPr bwMode="auto">
          <a:xfrm>
            <a:off x="6948264" y="160365"/>
            <a:ext cx="1836204" cy="1735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9611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animBg="1"/>
      <p:bldP spid="4" grpI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800" b="1" dirty="0" smtClean="0">
              <a:solidFill>
                <a:srgbClr val="006600"/>
              </a:solidFill>
            </a:endParaRP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006600"/>
                </a:solidFill>
              </a:rPr>
              <a:t>360 zelených </a:t>
            </a:r>
            <a:r>
              <a:rPr lang="cs-CZ" sz="4800" b="1" dirty="0" smtClean="0"/>
              <a:t>dlaždic 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modrých o 120 více </a:t>
            </a:r>
          </a:p>
          <a:p>
            <a:pPr marL="0" indent="0">
              <a:buNone/>
            </a:pPr>
            <a:endParaRPr lang="cs-CZ" sz="4800" b="1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bg1"/>
                </a:solidFill>
              </a:rPr>
              <a:t>bílých o 75 méně </a:t>
            </a:r>
            <a:r>
              <a:rPr lang="cs-CZ" sz="4800" b="1" dirty="0" smtClean="0"/>
              <a:t>než modrých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63688" y="2924944"/>
            <a:ext cx="597666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92361" y="4869160"/>
            <a:ext cx="597666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43608" y="1268760"/>
            <a:ext cx="652295" cy="648072"/>
          </a:xfrm>
          <a:prstGeom prst="rect">
            <a:avLst/>
          </a:prstGeom>
          <a:solidFill>
            <a:srgbClr val="00B050"/>
          </a:solidFill>
          <a:ln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1600" y="2996952"/>
            <a:ext cx="67289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15616" y="4941168"/>
            <a:ext cx="628506" cy="6480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344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2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800" b="1" dirty="0" smtClean="0">
              <a:solidFill>
                <a:srgbClr val="006600"/>
              </a:solidFill>
            </a:endParaRP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006600"/>
                </a:solidFill>
              </a:rPr>
              <a:t>360 zelených </a:t>
            </a:r>
            <a:r>
              <a:rPr lang="cs-CZ" sz="4800" b="1" dirty="0" smtClean="0"/>
              <a:t>dlaždic 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modrých o 120 více </a:t>
            </a:r>
          </a:p>
          <a:p>
            <a:pPr marL="0" indent="0">
              <a:buNone/>
            </a:pPr>
            <a:endParaRPr lang="cs-CZ" sz="4800" b="1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bg1"/>
                </a:solidFill>
              </a:rPr>
              <a:t>bílých o 75 méně </a:t>
            </a:r>
            <a:r>
              <a:rPr lang="cs-CZ" sz="4800" b="1" dirty="0" smtClean="0"/>
              <a:t>než modrých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63688" y="2924944"/>
            <a:ext cx="597666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rgbClr val="002060"/>
                </a:solidFill>
              </a:rPr>
              <a:t>360 + 120 = 480</a:t>
            </a:r>
          </a:p>
        </p:txBody>
      </p:sp>
      <p:sp>
        <p:nvSpPr>
          <p:cNvPr id="6" name="Obdélník 5"/>
          <p:cNvSpPr/>
          <p:nvPr/>
        </p:nvSpPr>
        <p:spPr>
          <a:xfrm>
            <a:off x="1892361" y="4869160"/>
            <a:ext cx="597666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bg1">
                    <a:lumMod val="95000"/>
                  </a:schemeClr>
                </a:solidFill>
              </a:rPr>
              <a:t>480 – 75 = 405 </a:t>
            </a:r>
          </a:p>
        </p:txBody>
      </p:sp>
      <p:sp>
        <p:nvSpPr>
          <p:cNvPr id="2" name="Obdélník 1"/>
          <p:cNvSpPr/>
          <p:nvPr/>
        </p:nvSpPr>
        <p:spPr>
          <a:xfrm>
            <a:off x="1043608" y="1268760"/>
            <a:ext cx="652295" cy="648072"/>
          </a:xfrm>
          <a:prstGeom prst="rect">
            <a:avLst/>
          </a:prstGeom>
          <a:solidFill>
            <a:srgbClr val="00B050"/>
          </a:solidFill>
          <a:ln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1600" y="2996952"/>
            <a:ext cx="67289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15616" y="4941168"/>
            <a:ext cx="628506" cy="6480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197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404664"/>
            <a:ext cx="8435280" cy="5721499"/>
          </a:xfrm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>
                <a:solidFill>
                  <a:srgbClr val="FF0000"/>
                </a:solidFill>
              </a:rPr>
              <a:t>Kolik je třeba dlaždic celkem?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FF00"/>
                </a:solidFill>
              </a:rPr>
              <a:t>360 zelených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B0F0"/>
                </a:solidFill>
              </a:rPr>
              <a:t>modrých 480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chemeClr val="bg1"/>
                </a:solidFill>
              </a:rPr>
              <a:t>bílých 405</a:t>
            </a:r>
          </a:p>
          <a:p>
            <a:pPr marL="0" indent="0">
              <a:buNone/>
            </a:pPr>
            <a:endParaRPr lang="cs-CZ" sz="48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48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4800" b="1" dirty="0" smtClean="0"/>
          </a:p>
        </p:txBody>
      </p:sp>
      <p:sp>
        <p:nvSpPr>
          <p:cNvPr id="5" name="Obdélník 4"/>
          <p:cNvSpPr/>
          <p:nvPr/>
        </p:nvSpPr>
        <p:spPr>
          <a:xfrm>
            <a:off x="683568" y="3933056"/>
            <a:ext cx="7776864" cy="7920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5157192"/>
            <a:ext cx="7776864" cy="7920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Na opravu je třeba </a:t>
            </a:r>
            <a:r>
              <a:rPr lang="cs-CZ" sz="4400" b="1" dirty="0">
                <a:solidFill>
                  <a:srgbClr val="FFFF00"/>
                </a:solidFill>
              </a:rPr>
              <a:t> </a:t>
            </a:r>
            <a:r>
              <a:rPr lang="cs-CZ" sz="4400" b="1" dirty="0" smtClean="0">
                <a:solidFill>
                  <a:srgbClr val="FFFF00"/>
                </a:solidFill>
              </a:rPr>
              <a:t>        </a:t>
            </a:r>
            <a:r>
              <a:rPr lang="cs-CZ" sz="44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4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dlaždic.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868144" y="1304764"/>
            <a:ext cx="792088" cy="64807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04248" y="1304764"/>
            <a:ext cx="7200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480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694271" y="1288205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405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596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6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404664"/>
            <a:ext cx="8435280" cy="5721499"/>
          </a:xfrm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>
                <a:solidFill>
                  <a:srgbClr val="FF0000"/>
                </a:solidFill>
              </a:rPr>
              <a:t>Kolik je třeba dlaždic celkem?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FF00"/>
                </a:solidFill>
              </a:rPr>
              <a:t>360 zelených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B0F0"/>
                </a:solidFill>
              </a:rPr>
              <a:t>modrých 480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chemeClr val="bg1"/>
                </a:solidFill>
              </a:rPr>
              <a:t>bílých 405</a:t>
            </a:r>
          </a:p>
          <a:p>
            <a:pPr marL="0" indent="0">
              <a:buNone/>
            </a:pPr>
            <a:endParaRPr lang="cs-CZ" sz="48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48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4800" b="1" dirty="0" smtClean="0"/>
          </a:p>
        </p:txBody>
      </p:sp>
      <p:sp>
        <p:nvSpPr>
          <p:cNvPr id="5" name="Obdélník 4"/>
          <p:cNvSpPr/>
          <p:nvPr/>
        </p:nvSpPr>
        <p:spPr>
          <a:xfrm>
            <a:off x="683568" y="3933056"/>
            <a:ext cx="7776864" cy="7920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360</a:t>
            </a: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6000" b="1" dirty="0">
                <a:solidFill>
                  <a:schemeClr val="accent2">
                    <a:lumMod val="75000"/>
                  </a:schemeClr>
                </a:solidFill>
              </a:rPr>
              <a:t>+ </a:t>
            </a:r>
            <a:r>
              <a:rPr lang="cs-CZ" sz="6000" b="1" dirty="0" smtClean="0">
                <a:solidFill>
                  <a:srgbClr val="00B0F0"/>
                </a:solidFill>
              </a:rPr>
              <a:t>480</a:t>
            </a: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 + </a:t>
            </a:r>
            <a:r>
              <a:rPr lang="cs-CZ" sz="6000" b="1" dirty="0" smtClean="0">
                <a:solidFill>
                  <a:schemeClr val="bg1"/>
                </a:solidFill>
              </a:rPr>
              <a:t>405</a:t>
            </a: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6000" b="1" dirty="0">
                <a:solidFill>
                  <a:schemeClr val="accent2">
                    <a:lumMod val="75000"/>
                  </a:schemeClr>
                </a:solidFill>
              </a:rPr>
              <a:t>= </a:t>
            </a:r>
            <a:r>
              <a:rPr lang="cs-CZ" sz="6000" b="1" dirty="0" smtClean="0">
                <a:solidFill>
                  <a:srgbClr val="FFFF00"/>
                </a:solidFill>
              </a:rPr>
              <a:t>1245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5157192"/>
            <a:ext cx="7776864" cy="7920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Na opravu je třeba </a:t>
            </a:r>
            <a:r>
              <a:rPr lang="cs-CZ" sz="4400" b="1" dirty="0">
                <a:solidFill>
                  <a:srgbClr val="FFFF00"/>
                </a:solidFill>
              </a:rPr>
              <a:t>1245</a:t>
            </a:r>
            <a:r>
              <a:rPr lang="cs-CZ" sz="44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dlaždic.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868144" y="1304764"/>
            <a:ext cx="792088" cy="64807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04248" y="1304764"/>
            <a:ext cx="7200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480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694271" y="1288205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405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9106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Slovní </a:t>
            </a:r>
            <a:r>
              <a:rPr lang="cs-CZ" dirty="0" smtClean="0"/>
              <a:t>úlohy</a:t>
            </a:r>
            <a:endParaRPr lang="cs-CZ" dirty="0"/>
          </a:p>
          <a:p>
            <a:r>
              <a:rPr lang="cs-CZ" dirty="0"/>
              <a:t>Zadání slovní úlohy (snímek č. </a:t>
            </a:r>
            <a:r>
              <a:rPr lang="cs-CZ" dirty="0" smtClean="0"/>
              <a:t>2 a snímek č. 5)</a:t>
            </a:r>
            <a:endParaRPr lang="cs-CZ" dirty="0"/>
          </a:p>
          <a:p>
            <a:r>
              <a:rPr lang="cs-CZ" dirty="0"/>
              <a:t>Žák vypočítá </a:t>
            </a:r>
            <a:r>
              <a:rPr lang="cs-CZ" dirty="0" smtClean="0"/>
              <a:t>do prázdného obdélníka, </a:t>
            </a:r>
            <a:r>
              <a:rPr lang="cs-CZ" dirty="0"/>
              <a:t>po kliknutí se objeví kontrola </a:t>
            </a:r>
          </a:p>
          <a:p>
            <a:r>
              <a:rPr lang="cs-CZ" dirty="0" smtClean="0"/>
              <a:t>Snímek č. 4 odpovědi na první slovní úlohu</a:t>
            </a:r>
          </a:p>
          <a:p>
            <a:r>
              <a:rPr lang="cs-CZ" dirty="0"/>
              <a:t>Snímky č. 3, 5, </a:t>
            </a:r>
            <a:r>
              <a:rPr lang="cs-CZ" dirty="0" smtClean="0"/>
              <a:t>7, </a:t>
            </a:r>
            <a:r>
              <a:rPr lang="cs-CZ" dirty="0"/>
              <a:t>9 – řešení – </a:t>
            </a:r>
            <a:r>
              <a:rPr lang="cs-CZ" dirty="0" smtClean="0"/>
              <a:t>KONTROLA</a:t>
            </a:r>
          </a:p>
          <a:p>
            <a:r>
              <a:rPr lang="cs-CZ" dirty="0" smtClean="0"/>
              <a:t>Snímek č. 6 a 8 překryje výsledek u předcházejícího snímku</a:t>
            </a:r>
            <a:endParaRPr lang="cs-CZ" dirty="0"/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300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officeimg.vo.msecnd.net/en-us/images/MH900433932.jpg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officeimg.vo.msecnd.net/en-us/images/MH900014501.jpg</a:t>
            </a:r>
            <a:endParaRPr lang="cs-CZ" sz="1000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3901004"/>
            <a:ext cx="78915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je </a:t>
            </a:r>
            <a:r>
              <a:rPr lang="cs-CZ" i="1" dirty="0" smtClean="0"/>
              <a:t> Jana HLAVÁČKOVÁ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7259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158</TotalTime>
  <Words>300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Matematika II. STUPEŇ</vt:lpstr>
      <vt:lpstr>Průměrný plat dělníka byl 21 947 Kč. Kolik vyplatil podnik 2, 5, 6, 9 dělníkům?</vt:lpstr>
      <vt:lpstr>Prezentace aplikace PowerPoint</vt:lpstr>
      <vt:lpstr>Podnik vyplatil 2 dělníkům 43 894 Kč.</vt:lpstr>
      <vt:lpstr>Vypočítej</vt:lpstr>
      <vt:lpstr>Prezentace aplikace PowerPoint</vt:lpstr>
      <vt:lpstr>Prezentace aplikace PowerPoint</vt:lpstr>
      <vt:lpstr>Prezentace aplikace PowerPoint</vt:lpstr>
      <vt:lpstr>Prezentace aplikace PowerPoint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Průměrný plat dělníka byl 21 947 Kč. Kolik vyplatil podnik 2, 5, 6, 9 dělníkům?</dc:title>
  <dc:creator>pc</dc:creator>
  <cp:lastModifiedBy>pc</cp:lastModifiedBy>
  <cp:revision>21</cp:revision>
  <dcterms:created xsi:type="dcterms:W3CDTF">2012-01-12T09:01:38Z</dcterms:created>
  <dcterms:modified xsi:type="dcterms:W3CDTF">2012-02-23T09:47:02Z</dcterms:modified>
</cp:coreProperties>
</file>