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14"/>
  </p:notesMasterIdLst>
  <p:handoutMasterIdLst>
    <p:handoutMasterId r:id="rId15"/>
  </p:handout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E66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88632" autoAdjust="0"/>
  </p:normalViewPr>
  <p:slideViewPr>
    <p:cSldViewPr>
      <p:cViewPr varScale="1">
        <p:scale>
          <a:sx n="63" d="100"/>
          <a:sy n="63" d="100"/>
        </p:scale>
        <p:origin x="-159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Název DUM:  </a:t>
            </a:r>
            <a:r>
              <a:rPr lang="cs-CZ" dirty="0" smtClean="0"/>
              <a:t>VY_32_INOVACE</a:t>
            </a:r>
            <a:r>
              <a:rPr lang="cs-CZ" smtClean="0"/>
              <a:t>_ X _2_18_Nebensätze</a:t>
            </a:r>
          </a:p>
          <a:p>
            <a:endParaRPr lang="cs-CZ" b="1" dirty="0"/>
          </a:p>
          <a:p>
            <a:r>
              <a:rPr lang="cs-CZ" b="1" dirty="0" smtClean="0"/>
              <a:t>    Šablona číslo</a:t>
            </a:r>
            <a:r>
              <a:rPr lang="cs-CZ" b="1" smtClean="0"/>
              <a:t>:  </a:t>
            </a:r>
            <a:r>
              <a:rPr lang="cs-CZ" smtClean="0"/>
              <a:t>X</a:t>
            </a:r>
            <a:r>
              <a:rPr lang="cs-CZ" b="1" smtClean="0"/>
              <a:t>         </a:t>
            </a:r>
            <a:r>
              <a:rPr lang="cs-CZ" b="1" dirty="0" smtClean="0"/>
              <a:t>Sada číslo:  </a:t>
            </a:r>
            <a:r>
              <a:rPr lang="cs-CZ" dirty="0"/>
              <a:t>2</a:t>
            </a:r>
            <a:r>
              <a:rPr lang="cs-CZ" dirty="0" smtClean="0"/>
              <a:t> </a:t>
            </a:r>
            <a:r>
              <a:rPr lang="cs-CZ" b="1" dirty="0" smtClean="0"/>
              <a:t>       Pořadové číslo DUM</a:t>
            </a:r>
            <a:r>
              <a:rPr lang="cs-CZ" b="1" smtClean="0"/>
              <a:t>:  18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    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  <p:pic>
        <p:nvPicPr>
          <p:cNvPr id="9" name="Obrázek 8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47800"/>
            <a:ext cx="8147248" cy="4572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 Antiqua" pitchFamily="18" charset="0"/>
              </a:rPr>
              <a:t>Anotace</a:t>
            </a:r>
            <a:r>
              <a:rPr lang="cs-CZ" smtClean="0">
                <a:latin typeface="Book Antiqua" pitchFamily="18" charset="0"/>
              </a:rPr>
              <a:t>: Vedlejší věty se spojkami </a:t>
            </a:r>
            <a:r>
              <a:rPr lang="cs-CZ" b="1" i="1" smtClean="0">
                <a:latin typeface="Book Antiqua" pitchFamily="18" charset="0"/>
              </a:rPr>
              <a:t>dass / weil, </a:t>
            </a:r>
            <a:r>
              <a:rPr lang="cs-CZ" smtClean="0">
                <a:latin typeface="Book Antiqua" pitchFamily="18" charset="0"/>
              </a:rPr>
              <a:t>slovosled</a:t>
            </a:r>
            <a:r>
              <a:rPr lang="cs-CZ" b="1" i="1" smtClean="0">
                <a:latin typeface="Book Antiqua" pitchFamily="18" charset="0"/>
              </a:rPr>
              <a:t> </a:t>
            </a:r>
            <a:r>
              <a:rPr lang="cs-CZ" smtClean="0">
                <a:latin typeface="Book Antiqua" pitchFamily="18" charset="0"/>
              </a:rPr>
              <a:t>ve větě hlavní a ve větě vedlejší</a:t>
            </a:r>
          </a:p>
          <a:p>
            <a:r>
              <a:rPr lang="cs-CZ" smtClean="0">
                <a:latin typeface="Book Antiqua" pitchFamily="18" charset="0"/>
              </a:rPr>
              <a:t>Očekávaný </a:t>
            </a:r>
            <a:r>
              <a:rPr lang="cs-CZ" dirty="0" smtClean="0">
                <a:latin typeface="Book Antiqua" pitchFamily="18" charset="0"/>
              </a:rPr>
              <a:t>výstup</a:t>
            </a:r>
            <a:r>
              <a:rPr lang="cs-CZ" smtClean="0">
                <a:latin typeface="Book Antiqua" pitchFamily="18" charset="0"/>
              </a:rPr>
              <a:t>: Žáci rozlišují a správně používají přímý a nepřímý slovosled</a:t>
            </a:r>
          </a:p>
          <a:p>
            <a:r>
              <a:rPr lang="cs-CZ" smtClean="0">
                <a:latin typeface="Book Antiqua" pitchFamily="18" charset="0"/>
              </a:rPr>
              <a:t>Druh učebního materiálu: prezentace</a:t>
            </a:r>
          </a:p>
          <a:p>
            <a:r>
              <a:rPr lang="cs-CZ" smtClean="0">
                <a:latin typeface="Book Antiqua" pitchFamily="18" charset="0"/>
              </a:rPr>
              <a:t>Typická </a:t>
            </a:r>
            <a:r>
              <a:rPr lang="cs-CZ" dirty="0" smtClean="0">
                <a:latin typeface="Book Antiqua" pitchFamily="18" charset="0"/>
              </a:rPr>
              <a:t>věková skupina: 13 </a:t>
            </a:r>
            <a:r>
              <a:rPr lang="cs-CZ" smtClean="0">
                <a:latin typeface="Book Antiqua" pitchFamily="18" charset="0"/>
              </a:rPr>
              <a:t>– 15 </a:t>
            </a:r>
            <a:r>
              <a:rPr lang="cs-CZ" dirty="0" smtClean="0">
                <a:latin typeface="Book Antiqua" pitchFamily="18" charset="0"/>
              </a:rPr>
              <a:t>let</a:t>
            </a:r>
          </a:p>
          <a:p>
            <a:r>
              <a:rPr lang="cs-CZ" dirty="0" smtClean="0">
                <a:latin typeface="Book Antiqua" pitchFamily="18" charset="0"/>
              </a:rPr>
              <a:t>Klíčová slova</a:t>
            </a:r>
            <a:r>
              <a:rPr lang="cs-CZ" smtClean="0">
                <a:latin typeface="Book Antiqua" pitchFamily="18" charset="0"/>
              </a:rPr>
              <a:t>: </a:t>
            </a:r>
            <a:r>
              <a:rPr lang="cs-CZ" sz="2000" smtClean="0">
                <a:latin typeface="Book Antiqua" pitchFamily="18" charset="0"/>
              </a:rPr>
              <a:t>Ich weiß, </a:t>
            </a:r>
            <a:r>
              <a:rPr lang="cs-CZ" sz="2000" i="1" smtClean="0">
                <a:latin typeface="Book Antiqua" pitchFamily="18" charset="0"/>
              </a:rPr>
              <a:t>dass</a:t>
            </a:r>
            <a:r>
              <a:rPr lang="cs-CZ" sz="2000" smtClean="0">
                <a:latin typeface="Book Antiqua" pitchFamily="18" charset="0"/>
              </a:rPr>
              <a:t> er nicht kommt.  </a:t>
            </a:r>
            <a:r>
              <a:rPr lang="cs-CZ" sz="2000" i="1" smtClean="0">
                <a:latin typeface="Book Antiqua" pitchFamily="18" charset="0"/>
              </a:rPr>
              <a:t>Weil</a:t>
            </a:r>
            <a:r>
              <a:rPr lang="cs-CZ" sz="2000" smtClean="0">
                <a:latin typeface="Book Antiqua" pitchFamily="18" charset="0"/>
              </a:rPr>
              <a:t> er wenig Zeit hat, kommt er nicht.</a:t>
            </a:r>
            <a:endParaRPr lang="cs-CZ" smtClean="0">
              <a:latin typeface="Book Antiqua" pitchFamily="18" charset="0"/>
            </a:endParaRPr>
          </a:p>
          <a:p>
            <a:r>
              <a:rPr lang="cs-CZ" smtClean="0">
                <a:latin typeface="Book Antiqua" pitchFamily="18" charset="0"/>
              </a:rPr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 Antiqua" pitchFamily="18" charset="0"/>
              </a:rPr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>
              <a:latin typeface="Book Antiqua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Book Antiqua" pitchFamily="18" charset="0"/>
              </a:rPr>
              <a:t>Žáci si uvědomí, že</a:t>
            </a:r>
          </a:p>
          <a:p>
            <a:pPr>
              <a:buFontTx/>
              <a:buChar char="-"/>
            </a:pPr>
            <a:r>
              <a:rPr lang="cs-CZ" smtClean="0">
                <a:latin typeface="Book Antiqua" pitchFamily="18" charset="0"/>
              </a:rPr>
              <a:t> spojky podřadící uvozují vedlejší věty, ve kterých stojí určité sloveso na konci.</a:t>
            </a:r>
          </a:p>
          <a:p>
            <a:pPr>
              <a:buFontTx/>
              <a:buChar char="-"/>
            </a:pPr>
            <a:r>
              <a:rPr lang="cs-CZ" smtClean="0">
                <a:latin typeface="Book Antiqua" pitchFamily="18" charset="0"/>
              </a:rPr>
              <a:t>ve VV je vždy stejný slovosled.</a:t>
            </a:r>
          </a:p>
          <a:p>
            <a:pPr>
              <a:buFontTx/>
              <a:buChar char="-"/>
            </a:pPr>
            <a:r>
              <a:rPr lang="cs-CZ" smtClean="0">
                <a:latin typeface="Book Antiqua" pitchFamily="18" charset="0"/>
              </a:rPr>
              <a:t>ve VH se slovosled mění v závislosti na jejím postavení v souvětí</a:t>
            </a: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Peter macht in Frankreich Ferien.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844824"/>
            <a:ext cx="8075240" cy="417497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11200" smtClean="0"/>
              <a:t>Peter hat gesagt, </a:t>
            </a:r>
            <a:r>
              <a:rPr lang="cs-CZ" sz="11200" smtClean="0">
                <a:solidFill>
                  <a:srgbClr val="FF0000"/>
                </a:solidFill>
              </a:rPr>
              <a:t>dass</a:t>
            </a:r>
            <a:r>
              <a:rPr lang="cs-CZ" sz="11200" smtClean="0"/>
              <a:t> er in Frankreich Ferien </a:t>
            </a:r>
            <a:r>
              <a:rPr lang="cs-CZ" sz="11200" smtClean="0">
                <a:solidFill>
                  <a:srgbClr val="FF0000"/>
                </a:solidFill>
              </a:rPr>
              <a:t>macht</a:t>
            </a:r>
            <a:r>
              <a:rPr lang="cs-CZ" sz="11200" smtClean="0"/>
              <a:t>.</a:t>
            </a:r>
          </a:p>
          <a:p>
            <a:pPr marL="0" indent="0">
              <a:buNone/>
            </a:pPr>
            <a:r>
              <a:rPr lang="cs-CZ" sz="11200" smtClean="0"/>
              <a:t>Eva weiß,            </a:t>
            </a:r>
            <a:r>
              <a:rPr lang="cs-CZ" sz="11200" smtClean="0">
                <a:solidFill>
                  <a:srgbClr val="FF0000"/>
                </a:solidFill>
              </a:rPr>
              <a:t>dass</a:t>
            </a:r>
            <a:r>
              <a:rPr lang="cs-CZ" sz="11200" smtClean="0"/>
              <a:t> er in Frankreich Ferien </a:t>
            </a:r>
            <a:r>
              <a:rPr lang="cs-CZ" sz="11200" smtClean="0">
                <a:solidFill>
                  <a:srgbClr val="FF0000"/>
                </a:solidFill>
              </a:rPr>
              <a:t>macht</a:t>
            </a:r>
            <a:r>
              <a:rPr lang="cs-CZ" sz="11200" smtClean="0"/>
              <a:t>.</a:t>
            </a:r>
          </a:p>
          <a:p>
            <a:pPr marL="0" indent="0">
              <a:buNone/>
            </a:pPr>
            <a:r>
              <a:rPr lang="cs-CZ" sz="11200" smtClean="0"/>
              <a:t>Sie findet es toll, </a:t>
            </a:r>
            <a:r>
              <a:rPr lang="cs-CZ" sz="11200" smtClean="0">
                <a:solidFill>
                  <a:srgbClr val="FF0000"/>
                </a:solidFill>
              </a:rPr>
              <a:t>dass</a:t>
            </a:r>
            <a:r>
              <a:rPr lang="cs-CZ" sz="11200" smtClean="0"/>
              <a:t> er in Frankreich Ferien </a:t>
            </a:r>
            <a:r>
              <a:rPr lang="cs-CZ" sz="11200" smtClean="0">
                <a:solidFill>
                  <a:srgbClr val="FF0000"/>
                </a:solidFill>
              </a:rPr>
              <a:t>macht.</a:t>
            </a:r>
            <a:endParaRPr lang="cs-CZ" sz="1120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1200" smtClean="0"/>
              <a:t>Sie</a:t>
            </a:r>
            <a:r>
              <a:rPr lang="cs-CZ" sz="11200" smtClean="0">
                <a:solidFill>
                  <a:srgbClr val="FF0000"/>
                </a:solidFill>
              </a:rPr>
              <a:t> </a:t>
            </a:r>
            <a:r>
              <a:rPr lang="cs-CZ" sz="11200" smtClean="0"/>
              <a:t>fährt auch nach Frankreich, </a:t>
            </a:r>
          </a:p>
          <a:p>
            <a:pPr marL="0" indent="0">
              <a:buNone/>
            </a:pPr>
            <a:r>
              <a:rPr lang="cs-CZ" sz="11200">
                <a:solidFill>
                  <a:srgbClr val="FF0000"/>
                </a:solidFill>
              </a:rPr>
              <a:t> </a:t>
            </a:r>
            <a:r>
              <a:rPr lang="cs-CZ" sz="11200" smtClean="0">
                <a:solidFill>
                  <a:srgbClr val="FF0000"/>
                </a:solidFill>
              </a:rPr>
              <a:t>                           weil </a:t>
            </a:r>
            <a:r>
              <a:rPr lang="cs-CZ" sz="11200" smtClean="0"/>
              <a:t>Peter dort Ferien </a:t>
            </a:r>
            <a:r>
              <a:rPr lang="cs-CZ" sz="11200" smtClean="0">
                <a:solidFill>
                  <a:srgbClr val="FF0000"/>
                </a:solidFill>
              </a:rPr>
              <a:t>macht.</a:t>
            </a:r>
          </a:p>
          <a:p>
            <a:pPr marL="0" indent="0">
              <a:buNone/>
            </a:pPr>
            <a:r>
              <a:rPr lang="cs-CZ" sz="11200" smtClean="0">
                <a:solidFill>
                  <a:srgbClr val="FF0000"/>
                </a:solidFill>
              </a:rPr>
              <a:t>Weil </a:t>
            </a:r>
            <a:r>
              <a:rPr lang="cs-CZ" sz="11200" smtClean="0"/>
              <a:t>Peter in Frankreich Ferien </a:t>
            </a:r>
            <a:r>
              <a:rPr lang="cs-CZ" sz="11200" smtClean="0">
                <a:solidFill>
                  <a:srgbClr val="FF0000"/>
                </a:solidFill>
              </a:rPr>
              <a:t>macht</a:t>
            </a:r>
            <a:r>
              <a:rPr lang="cs-CZ" sz="11200" smtClean="0"/>
              <a:t>, fährt Eva auch dort.</a:t>
            </a:r>
          </a:p>
          <a:p>
            <a:pPr marL="0" indent="0">
              <a:buNone/>
            </a:pPr>
            <a:endParaRPr lang="cs-CZ" sz="1120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1200" smtClean="0"/>
              <a:t> Ich bleibe zu Hause, </a:t>
            </a:r>
            <a:r>
              <a:rPr lang="cs-CZ" sz="11200" smtClean="0">
                <a:solidFill>
                  <a:srgbClr val="FF0000"/>
                </a:solidFill>
              </a:rPr>
              <a:t>weil</a:t>
            </a:r>
            <a:r>
              <a:rPr lang="cs-CZ" sz="11200" smtClean="0"/>
              <a:t> ich zu wenig Geld </a:t>
            </a:r>
            <a:r>
              <a:rPr lang="cs-CZ" sz="11200" smtClean="0">
                <a:solidFill>
                  <a:srgbClr val="FF0000"/>
                </a:solidFill>
              </a:rPr>
              <a:t>habe</a:t>
            </a:r>
            <a:r>
              <a:rPr lang="cs-CZ" sz="11200" smtClean="0"/>
              <a:t>.</a:t>
            </a:r>
          </a:p>
          <a:p>
            <a:pPr marL="0" indent="0">
              <a:buNone/>
            </a:pPr>
            <a:r>
              <a:rPr lang="cs-CZ" sz="11200" smtClean="0">
                <a:solidFill>
                  <a:srgbClr val="FF0000"/>
                </a:solidFill>
              </a:rPr>
              <a:t>Weil</a:t>
            </a:r>
            <a:r>
              <a:rPr lang="cs-CZ" sz="11200" smtClean="0"/>
              <a:t> ich zu wenig Geld </a:t>
            </a:r>
            <a:r>
              <a:rPr lang="cs-CZ" sz="11200" smtClean="0">
                <a:solidFill>
                  <a:srgbClr val="FF0000"/>
                </a:solidFill>
              </a:rPr>
              <a:t>habe</a:t>
            </a:r>
            <a:r>
              <a:rPr lang="cs-CZ" sz="11200" smtClean="0"/>
              <a:t>, bleibe ich zu Hause.</a:t>
            </a:r>
          </a:p>
          <a:p>
            <a:pPr marL="0" indent="0">
              <a:buNone/>
            </a:pPr>
            <a:endParaRPr lang="cs-CZ" sz="1120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3200" smtClean="0"/>
          </a:p>
          <a:p>
            <a:pPr marL="0" indent="0">
              <a:buNone/>
            </a:pPr>
            <a:r>
              <a:rPr lang="cs-CZ" sz="3200"/>
              <a:t> </a:t>
            </a:r>
            <a:r>
              <a:rPr lang="cs-CZ" sz="3200" smtClean="0"/>
              <a:t>                           </a:t>
            </a:r>
          </a:p>
          <a:p>
            <a:pPr marL="0" indent="0">
              <a:buNone/>
            </a:pP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val="3496221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b="1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Slovosled ve větě hlavní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447800"/>
            <a:ext cx="8003232" cy="4572000"/>
          </a:xfrm>
        </p:spPr>
        <p:txBody>
          <a:bodyPr>
            <a:normAutofit/>
          </a:bodyPr>
          <a:lstStyle/>
          <a:p>
            <a:r>
              <a:rPr lang="cs-CZ" sz="2800" smtClean="0"/>
              <a:t>1) </a:t>
            </a:r>
            <a:r>
              <a:rPr lang="cs-CZ" sz="2800" smtClean="0">
                <a:latin typeface="+mj-lt"/>
              </a:rPr>
              <a:t>Je-li VH na prvním místě v souvětí, má </a:t>
            </a:r>
            <a:r>
              <a:rPr lang="cs-CZ" sz="2800" b="1" i="1" smtClean="0">
                <a:latin typeface="+mj-lt"/>
              </a:rPr>
              <a:t>přímý slovosled, </a:t>
            </a:r>
            <a:r>
              <a:rPr lang="cs-CZ" sz="2800" smtClean="0">
                <a:latin typeface="+mj-lt"/>
              </a:rPr>
              <a:t>tzn., že určité sloveso stojí na druhém místě.</a:t>
            </a:r>
          </a:p>
          <a:p>
            <a:pPr marL="0" indent="0">
              <a:buNone/>
            </a:pPr>
            <a:r>
              <a:rPr lang="cs-CZ" sz="2800" smtClean="0"/>
              <a:t>   </a:t>
            </a:r>
            <a:r>
              <a:rPr lang="cs-CZ" sz="2800"/>
              <a:t>Ich bleibe zu Hause, </a:t>
            </a:r>
            <a:r>
              <a:rPr lang="cs-CZ" sz="2800">
                <a:solidFill>
                  <a:srgbClr val="FF0000"/>
                </a:solidFill>
              </a:rPr>
              <a:t>weil</a:t>
            </a:r>
            <a:r>
              <a:rPr lang="cs-CZ" sz="2800"/>
              <a:t> ich zu wenig Geld </a:t>
            </a:r>
            <a:r>
              <a:rPr lang="cs-CZ" sz="2800">
                <a:solidFill>
                  <a:srgbClr val="FF0000"/>
                </a:solidFill>
              </a:rPr>
              <a:t>habe</a:t>
            </a:r>
            <a:r>
              <a:rPr lang="cs-CZ" sz="2800" smtClean="0"/>
              <a:t>.</a:t>
            </a:r>
          </a:p>
          <a:p>
            <a:pPr marL="0" indent="0">
              <a:buNone/>
            </a:pPr>
            <a:endParaRPr lang="cs-CZ" sz="2800" smtClean="0"/>
          </a:p>
          <a:p>
            <a:r>
              <a:rPr lang="cs-CZ" sz="2800" smtClean="0">
                <a:latin typeface="+mj-lt"/>
              </a:rPr>
              <a:t>2) Stojí – li VH za větou vedlejší, má </a:t>
            </a:r>
            <a:r>
              <a:rPr lang="cs-CZ" sz="2800" b="1" i="1" smtClean="0">
                <a:latin typeface="+mj-lt"/>
              </a:rPr>
              <a:t>slovosled nepřímý,</a:t>
            </a:r>
            <a:r>
              <a:rPr lang="cs-CZ" sz="2800" smtClean="0">
                <a:latin typeface="+mj-lt"/>
              </a:rPr>
              <a:t> tzn., že určité sloveso je ve větě na prvním místě a podmět stojí až za ním.</a:t>
            </a:r>
            <a:endParaRPr lang="cs-CZ" sz="2800">
              <a:latin typeface="+mj-lt"/>
            </a:endParaRPr>
          </a:p>
          <a:p>
            <a:pPr marL="0" indent="0">
              <a:buNone/>
            </a:pPr>
            <a:r>
              <a:rPr lang="cs-CZ" sz="2400" smtClean="0">
                <a:solidFill>
                  <a:srgbClr val="FF0000"/>
                </a:solidFill>
              </a:rPr>
              <a:t>    </a:t>
            </a:r>
            <a:r>
              <a:rPr lang="cs-CZ" sz="2800" smtClean="0">
                <a:solidFill>
                  <a:srgbClr val="FF0000"/>
                </a:solidFill>
              </a:rPr>
              <a:t>Weil</a:t>
            </a:r>
            <a:r>
              <a:rPr lang="cs-CZ" sz="2800" smtClean="0"/>
              <a:t> </a:t>
            </a:r>
            <a:r>
              <a:rPr lang="cs-CZ" sz="2800"/>
              <a:t>ich zu wenig Geld </a:t>
            </a:r>
            <a:r>
              <a:rPr lang="cs-CZ" sz="2800">
                <a:solidFill>
                  <a:srgbClr val="FF0000"/>
                </a:solidFill>
              </a:rPr>
              <a:t>habe</a:t>
            </a:r>
            <a:r>
              <a:rPr lang="cs-CZ" sz="2800" smtClean="0"/>
              <a:t>, bleibe </a:t>
            </a:r>
            <a:r>
              <a:rPr lang="cs-CZ" sz="2800"/>
              <a:t>ich zu Hause.</a:t>
            </a:r>
          </a:p>
          <a:p>
            <a:endParaRPr lang="cs-CZ" sz="2400" b="1" i="1">
              <a:latin typeface="+mj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18888" y="2852936"/>
            <a:ext cx="36004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659434" y="5214312"/>
            <a:ext cx="424733" cy="44693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378928" y="2852936"/>
            <a:ext cx="960824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788024" y="5214312"/>
            <a:ext cx="817240" cy="44693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04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332656"/>
            <a:ext cx="7772400" cy="792088"/>
          </a:xfrm>
        </p:spPr>
        <p:txBody>
          <a:bodyPr>
            <a:normAutofit/>
          </a:bodyPr>
          <a:lstStyle/>
          <a:p>
            <a:r>
              <a:rPr lang="cs-CZ" sz="2800" i="1" smtClean="0"/>
              <a:t>Lies weitere Beispiele:</a:t>
            </a:r>
            <a:endParaRPr lang="cs-CZ" sz="2800" i="1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smtClean="0">
                <a:latin typeface="+mj-lt"/>
              </a:rPr>
              <a:t>Du weißt doch, dass ich Lisa zu uns einlade.</a:t>
            </a:r>
          </a:p>
          <a:p>
            <a:pPr>
              <a:buFontTx/>
              <a:buChar char="-"/>
            </a:pPr>
            <a:r>
              <a:rPr lang="cs-CZ" sz="2400" i="1" smtClean="0">
                <a:latin typeface="+mj-lt"/>
              </a:rPr>
              <a:t>Víš přece, že k nám Lisu pozvu.</a:t>
            </a:r>
          </a:p>
          <a:p>
            <a:pPr marL="0" indent="0">
              <a:buNone/>
            </a:pPr>
            <a:r>
              <a:rPr lang="cs-CZ" sz="2400" smtClean="0">
                <a:latin typeface="+mj-lt"/>
              </a:rPr>
              <a:t>Wie hat dir das Buch gefallen, dass ich die geborgt habe ?</a:t>
            </a:r>
          </a:p>
          <a:p>
            <a:pPr>
              <a:buFontTx/>
              <a:buChar char="-"/>
            </a:pPr>
            <a:r>
              <a:rPr lang="cs-CZ" sz="2400" i="1" smtClean="0">
                <a:latin typeface="+mj-lt"/>
              </a:rPr>
              <a:t>Jak se ti líbila ta kniha, kterou jsem ti půjčil?</a:t>
            </a:r>
          </a:p>
          <a:p>
            <a:pPr marL="0" indent="0">
              <a:buNone/>
            </a:pPr>
            <a:r>
              <a:rPr lang="cs-CZ" sz="2400" smtClean="0">
                <a:latin typeface="+mj-lt"/>
              </a:rPr>
              <a:t>Weil schlechtes Wetter war, fand das Konzert nicht statt.</a:t>
            </a:r>
          </a:p>
          <a:p>
            <a:pPr>
              <a:buFontTx/>
              <a:buChar char="-"/>
            </a:pPr>
            <a:r>
              <a:rPr lang="cs-CZ" sz="2400" i="1" smtClean="0">
                <a:latin typeface="+mj-lt"/>
              </a:rPr>
              <a:t>Protože bylo špatné počasí, koncert se nekonal.</a:t>
            </a:r>
          </a:p>
          <a:p>
            <a:pPr marL="0" indent="0">
              <a:buNone/>
            </a:pPr>
            <a:r>
              <a:rPr lang="cs-CZ" sz="2400" smtClean="0">
                <a:latin typeface="+mj-lt"/>
              </a:rPr>
              <a:t>Du hast versprochen, dass du mir helfen wirst.</a:t>
            </a:r>
          </a:p>
          <a:p>
            <a:pPr>
              <a:buFontTx/>
              <a:buChar char="-"/>
            </a:pPr>
            <a:r>
              <a:rPr lang="cs-CZ" sz="2400" i="1" smtClean="0">
                <a:latin typeface="+mj-lt"/>
              </a:rPr>
              <a:t>Slíbils, že mi budeš pomáhat.</a:t>
            </a:r>
          </a:p>
          <a:p>
            <a:pPr marL="0" indent="0">
              <a:buNone/>
            </a:pPr>
            <a:r>
              <a:rPr lang="cs-CZ" sz="2400" smtClean="0">
                <a:latin typeface="+mj-lt"/>
              </a:rPr>
              <a:t>Wir badeten nicht, weil das Wasser schrecklich kalt war.</a:t>
            </a:r>
          </a:p>
          <a:p>
            <a:pPr marL="0" indent="0">
              <a:buNone/>
            </a:pPr>
            <a:r>
              <a:rPr lang="cs-CZ" sz="2400" smtClean="0">
                <a:latin typeface="+mj-lt"/>
              </a:rPr>
              <a:t>- </a:t>
            </a:r>
            <a:r>
              <a:rPr lang="cs-CZ" sz="2400" i="1" smtClean="0">
                <a:latin typeface="+mj-lt"/>
              </a:rPr>
              <a:t>Nekoupali jsme se, protože voda byla strašně studená.</a:t>
            </a:r>
            <a:endParaRPr lang="cs-CZ" sz="240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01899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/>
              <a:t>Vyjádři dané informace vedlejší větou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Wisst ihr, dass....?</a:t>
            </a:r>
          </a:p>
          <a:p>
            <a:pPr marL="0" indent="0">
              <a:buNone/>
            </a:pPr>
            <a:r>
              <a:rPr lang="cs-CZ" smtClean="0"/>
              <a:t>Bern ist die Hauptstadt der Schweiz.</a:t>
            </a:r>
          </a:p>
          <a:p>
            <a:pPr marL="0" indent="0">
              <a:buNone/>
            </a:pPr>
            <a:r>
              <a:rPr lang="cs-CZ" smtClean="0"/>
              <a:t>W.A.Mozart wurde in Salzburg geboren.</a:t>
            </a:r>
          </a:p>
          <a:p>
            <a:pPr marL="0" indent="0">
              <a:buNone/>
            </a:pPr>
            <a:r>
              <a:rPr lang="cs-CZ" smtClean="0"/>
              <a:t>Der Großglockner ist der höchste Berg von Österreich.</a:t>
            </a:r>
          </a:p>
          <a:p>
            <a:pPr marL="0" indent="0">
              <a:buNone/>
            </a:pPr>
            <a:r>
              <a:rPr lang="cs-CZ" smtClean="0"/>
              <a:t>Die Moldau ist unser längster Fluss.</a:t>
            </a:r>
          </a:p>
          <a:p>
            <a:pPr marL="0" indent="0">
              <a:buNone/>
            </a:pPr>
            <a:r>
              <a:rPr lang="cs-CZ" smtClean="0"/>
              <a:t>Der Zug ist vor 10 Minuten weggefahren.</a:t>
            </a:r>
          </a:p>
          <a:p>
            <a:pPr marL="0" indent="0">
              <a:buNone/>
            </a:pPr>
            <a:r>
              <a:rPr lang="cs-CZ" smtClean="0"/>
              <a:t>Unser Klassenlehrer hat heute Geburtstag.</a:t>
            </a:r>
          </a:p>
          <a:p>
            <a:pPr marL="0" indent="0">
              <a:buNone/>
            </a:pPr>
            <a:r>
              <a:rPr lang="cs-CZ" smtClean="0"/>
              <a:t>In den Ferien fahren wir ans Meer.</a:t>
            </a:r>
          </a:p>
          <a:p>
            <a:pPr marL="0" indent="0">
              <a:buNone/>
            </a:pPr>
            <a:r>
              <a:rPr lang="cs-CZ" smtClean="0"/>
              <a:t>Wir schreiben morgen eine Klassenarbeit in Mathe.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858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/>
              <a:t>Vyjádři dané informace vedlejší větou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Wisst ihr, dass</a:t>
            </a:r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....</a:t>
            </a:r>
          </a:p>
          <a:p>
            <a:pPr marL="0" indent="0">
              <a:buNone/>
            </a:pPr>
            <a:r>
              <a:rPr lang="cs-CZ" smtClean="0"/>
              <a:t>...</a:t>
            </a:r>
            <a:r>
              <a:rPr lang="cs-CZ" smtClean="0">
                <a:solidFill>
                  <a:srgbClr val="0000FF"/>
                </a:solidFill>
              </a:rPr>
              <a:t>Bern  die Hauptstadt der Schweiz ist ?</a:t>
            </a:r>
          </a:p>
          <a:p>
            <a:pPr marL="0" indent="0">
              <a:buNone/>
            </a:pPr>
            <a:r>
              <a:rPr lang="cs-CZ" smtClean="0"/>
              <a:t>...</a:t>
            </a:r>
            <a:r>
              <a:rPr lang="cs-CZ" smtClean="0">
                <a:solidFill>
                  <a:srgbClr val="0000FF"/>
                </a:solidFill>
              </a:rPr>
              <a:t>W.A.Mozart in Salzburg geboren wurde ?</a:t>
            </a:r>
          </a:p>
          <a:p>
            <a:pPr marL="0" indent="0">
              <a:buNone/>
            </a:pPr>
            <a:r>
              <a:rPr lang="cs-CZ" smtClean="0"/>
              <a:t>...</a:t>
            </a:r>
            <a:r>
              <a:rPr lang="cs-CZ" smtClean="0">
                <a:solidFill>
                  <a:srgbClr val="0000FF"/>
                </a:solidFill>
              </a:rPr>
              <a:t>der Großglockner der höchste Berg von Österreich ist ?</a:t>
            </a:r>
          </a:p>
          <a:p>
            <a:pPr marL="0" indent="0">
              <a:buNone/>
            </a:pPr>
            <a:r>
              <a:rPr lang="cs-CZ" smtClean="0"/>
              <a:t>...</a:t>
            </a:r>
            <a:r>
              <a:rPr lang="cs-CZ" smtClean="0">
                <a:solidFill>
                  <a:srgbClr val="0000FF"/>
                </a:solidFill>
              </a:rPr>
              <a:t>die Moldau unser längster Fluss ist ?</a:t>
            </a:r>
          </a:p>
          <a:p>
            <a:pPr marL="0" indent="0">
              <a:buNone/>
            </a:pPr>
            <a:r>
              <a:rPr lang="cs-CZ" smtClean="0"/>
              <a:t>...</a:t>
            </a:r>
            <a:r>
              <a:rPr lang="cs-CZ" smtClean="0">
                <a:solidFill>
                  <a:srgbClr val="0000FF"/>
                </a:solidFill>
              </a:rPr>
              <a:t>der Zug vor 10 Minuten weggefahren ist ?</a:t>
            </a:r>
          </a:p>
          <a:p>
            <a:pPr marL="0" indent="0">
              <a:buNone/>
            </a:pPr>
            <a:r>
              <a:rPr lang="cs-CZ" smtClean="0"/>
              <a:t>...</a:t>
            </a:r>
            <a:r>
              <a:rPr lang="cs-CZ" smtClean="0">
                <a:solidFill>
                  <a:srgbClr val="0000FF"/>
                </a:solidFill>
              </a:rPr>
              <a:t>unser Klassenlehrer  heute Geburtstag hat ?</a:t>
            </a:r>
          </a:p>
          <a:p>
            <a:pPr marL="0" indent="0">
              <a:buNone/>
            </a:pPr>
            <a:r>
              <a:rPr lang="cs-CZ" smtClean="0"/>
              <a:t>...</a:t>
            </a:r>
            <a:r>
              <a:rPr lang="cs-CZ" smtClean="0">
                <a:solidFill>
                  <a:srgbClr val="0000FF"/>
                </a:solidFill>
              </a:rPr>
              <a:t>wir in den Ferien ans Meer fahren ?</a:t>
            </a:r>
          </a:p>
          <a:p>
            <a:pPr marL="0" indent="0">
              <a:buNone/>
            </a:pPr>
            <a:r>
              <a:rPr lang="cs-CZ" smtClean="0"/>
              <a:t>...</a:t>
            </a:r>
            <a:r>
              <a:rPr lang="cs-CZ" smtClean="0">
                <a:solidFill>
                  <a:srgbClr val="0000FF"/>
                </a:solidFill>
              </a:rPr>
              <a:t>wir morgen eine Klassenarbeit in Mathe schreiben ?</a:t>
            </a:r>
            <a:endParaRPr lang="cs-CZ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0542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/>
              <a:t>Odpověz větou důvodovou :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>
                <a:latin typeface="+mj-lt"/>
              </a:rPr>
              <a:t> </a:t>
            </a:r>
          </a:p>
          <a:p>
            <a:pPr marL="0" indent="0">
              <a:buNone/>
            </a:pPr>
            <a:r>
              <a:rPr lang="cs-CZ">
                <a:latin typeface="+mj-lt"/>
              </a:rPr>
              <a:t> </a:t>
            </a:r>
            <a:r>
              <a:rPr lang="cs-CZ" smtClean="0">
                <a:latin typeface="+mj-lt"/>
              </a:rPr>
              <a:t> </a:t>
            </a:r>
            <a:r>
              <a:rPr lang="cs-CZ" smtClean="0"/>
              <a:t>Warum</a:t>
            </a:r>
            <a:r>
              <a:rPr lang="cs-CZ" smtClean="0">
                <a:latin typeface="+mj-lt"/>
              </a:rPr>
              <a:t> </a:t>
            </a:r>
            <a:r>
              <a:rPr lang="cs-CZ" smtClean="0"/>
              <a:t>kommt dein Bruder nicht ? (</a:t>
            </a:r>
            <a:r>
              <a:rPr lang="cs-CZ" i="1" smtClean="0"/>
              <a:t>müde sein)</a:t>
            </a:r>
          </a:p>
          <a:p>
            <a:pPr marL="0" indent="0">
              <a:buNone/>
            </a:pPr>
            <a:r>
              <a:rPr lang="cs-CZ" smtClean="0"/>
              <a:t>  Warum isst du nicht ? </a:t>
            </a:r>
            <a:r>
              <a:rPr lang="cs-CZ" i="1" smtClean="0"/>
              <a:t>( keinen Hunger haben )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Warum geht Inge ins Café ? </a:t>
            </a:r>
            <a:r>
              <a:rPr lang="cs-CZ" i="1" smtClean="0"/>
              <a:t>(eine Tasse Kaffee trinken wollen )</a:t>
            </a:r>
          </a:p>
          <a:p>
            <a:pPr marL="0" indent="0">
              <a:buNone/>
            </a:pPr>
            <a:r>
              <a:rPr lang="cs-CZ" i="1"/>
              <a:t> </a:t>
            </a:r>
            <a:r>
              <a:rPr lang="cs-CZ" i="1" smtClean="0"/>
              <a:t> </a:t>
            </a:r>
            <a:r>
              <a:rPr lang="cs-CZ" smtClean="0"/>
              <a:t>Warum kocht heute unser Vati ? </a:t>
            </a:r>
            <a:r>
              <a:rPr lang="cs-CZ" i="1" smtClean="0"/>
              <a:t>( Mutti – nicht zu Hause sein )</a:t>
            </a:r>
          </a:p>
          <a:p>
            <a:pPr marL="0" indent="0">
              <a:buNone/>
            </a:pPr>
            <a:r>
              <a:rPr lang="cs-CZ" i="1"/>
              <a:t> </a:t>
            </a:r>
            <a:r>
              <a:rPr lang="cs-CZ" i="1" smtClean="0"/>
              <a:t> </a:t>
            </a:r>
            <a:r>
              <a:rPr lang="cs-CZ" smtClean="0"/>
              <a:t>Warum kaufst du die Blumen ? </a:t>
            </a:r>
            <a:r>
              <a:rPr lang="cs-CZ" i="1" smtClean="0"/>
              <a:t>( Oma – Geburtstag haben )</a:t>
            </a:r>
          </a:p>
          <a:p>
            <a:pPr marL="0" indent="0">
              <a:buNone/>
            </a:pPr>
            <a:r>
              <a:rPr lang="cs-CZ" i="1"/>
              <a:t> </a:t>
            </a:r>
            <a:r>
              <a:rPr lang="cs-CZ" i="1" smtClean="0"/>
              <a:t> </a:t>
            </a:r>
            <a:r>
              <a:rPr lang="cs-CZ" smtClean="0"/>
              <a:t>Warum fährst du in die Stadt ? </a:t>
            </a:r>
            <a:r>
              <a:rPr lang="cs-CZ" i="1" smtClean="0"/>
              <a:t>( einkaufen sollen )</a:t>
            </a:r>
          </a:p>
          <a:p>
            <a:pPr marL="0" indent="0">
              <a:buNone/>
            </a:pPr>
            <a:r>
              <a:rPr lang="cs-CZ" i="1"/>
              <a:t> </a:t>
            </a:r>
            <a:r>
              <a:rPr lang="cs-CZ" i="1" smtClean="0"/>
              <a:t> </a:t>
            </a:r>
            <a:r>
              <a:rPr lang="cs-CZ" smtClean="0"/>
              <a:t>Warum hat Herr Krause kein Geld ? </a:t>
            </a:r>
            <a:r>
              <a:rPr lang="cs-CZ" i="1" smtClean="0"/>
              <a:t>(arbeitslos sein )</a:t>
            </a:r>
          </a:p>
          <a:p>
            <a:pPr marL="0" indent="0">
              <a:buNone/>
            </a:pPr>
            <a:r>
              <a:rPr lang="cs-CZ" i="1"/>
              <a:t> </a:t>
            </a:r>
            <a:r>
              <a:rPr lang="cs-CZ" i="1" smtClean="0"/>
              <a:t> </a:t>
            </a:r>
            <a:r>
              <a:rPr lang="cs-CZ" smtClean="0"/>
              <a:t>Warum war Hans im Krankenhaus ? </a:t>
            </a:r>
            <a:r>
              <a:rPr lang="cs-CZ" i="1" smtClean="0"/>
              <a:t>(krank sein )</a:t>
            </a:r>
          </a:p>
          <a:p>
            <a:pPr marL="0" indent="0">
              <a:buNone/>
            </a:pPr>
            <a:r>
              <a:rPr lang="cs-CZ" i="1"/>
              <a:t> </a:t>
            </a:r>
            <a:r>
              <a:rPr lang="cs-CZ" i="1" smtClean="0"/>
              <a:t> </a:t>
            </a:r>
            <a:r>
              <a:rPr lang="cs-CZ" smtClean="0"/>
              <a:t>Warum gehen Sie zum Strand, Frau Fuchs ? </a:t>
            </a:r>
            <a:r>
              <a:rPr lang="cs-CZ" i="1" smtClean="0"/>
              <a:t>(baden wollen )</a:t>
            </a:r>
            <a:r>
              <a:rPr lang="cs-CZ" smtClean="0"/>
              <a:t>  </a:t>
            </a:r>
            <a:r>
              <a:rPr lang="cs-CZ" i="1" smtClean="0"/>
              <a:t>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814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/>
              <a:t>Odpověz větou důvodovou :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smtClean="0">
              <a:latin typeface="+mj-lt"/>
            </a:endParaRPr>
          </a:p>
          <a:p>
            <a:pPr marL="0" indent="0">
              <a:buNone/>
            </a:pPr>
            <a:r>
              <a:rPr lang="cs-CZ" smtClean="0">
                <a:latin typeface="+mj-lt"/>
              </a:rPr>
              <a:t> </a:t>
            </a:r>
            <a:r>
              <a:rPr lang="cs-CZ" sz="2400" smtClean="0"/>
              <a:t>Warum</a:t>
            </a:r>
            <a:r>
              <a:rPr lang="cs-CZ" sz="2400" smtClean="0">
                <a:latin typeface="+mj-lt"/>
              </a:rPr>
              <a:t> </a:t>
            </a:r>
            <a:r>
              <a:rPr lang="cs-CZ" sz="2400" smtClean="0"/>
              <a:t>kommt dein Bruder nicht ? – </a:t>
            </a:r>
            <a:r>
              <a:rPr lang="cs-CZ" sz="2400" i="1" smtClean="0">
                <a:solidFill>
                  <a:srgbClr val="0000FF"/>
                </a:solidFill>
              </a:rPr>
              <a:t>Weil er müde ist.</a:t>
            </a:r>
          </a:p>
          <a:p>
            <a:pPr marL="0" indent="0">
              <a:buNone/>
            </a:pPr>
            <a:r>
              <a:rPr lang="cs-CZ" sz="2400" smtClean="0"/>
              <a:t>  Warum isst du nicht ? </a:t>
            </a:r>
            <a:r>
              <a:rPr lang="cs-CZ" sz="2400" i="1" smtClean="0"/>
              <a:t>-  </a:t>
            </a:r>
            <a:r>
              <a:rPr lang="cs-CZ" sz="2400" i="1" smtClean="0">
                <a:solidFill>
                  <a:srgbClr val="0000FF"/>
                </a:solidFill>
              </a:rPr>
              <a:t>Weil ich keinen Hunger habe</a:t>
            </a:r>
            <a:r>
              <a:rPr lang="cs-CZ" sz="2400" i="1" smtClean="0"/>
              <a:t>.</a:t>
            </a:r>
          </a:p>
          <a:p>
            <a:pPr marL="0" indent="0">
              <a:buNone/>
            </a:pPr>
            <a:r>
              <a:rPr lang="cs-CZ" sz="2400"/>
              <a:t> </a:t>
            </a:r>
            <a:r>
              <a:rPr lang="cs-CZ" sz="2400" smtClean="0"/>
              <a:t> Warum geht Inge ins Café ?- </a:t>
            </a:r>
            <a:r>
              <a:rPr lang="cs-CZ" sz="2400" i="1" smtClean="0">
                <a:solidFill>
                  <a:srgbClr val="0000FF"/>
                </a:solidFill>
              </a:rPr>
              <a:t>Weil</a:t>
            </a:r>
            <a:r>
              <a:rPr lang="cs-CZ" sz="2400" smtClean="0">
                <a:solidFill>
                  <a:srgbClr val="0000FF"/>
                </a:solidFill>
              </a:rPr>
              <a:t> </a:t>
            </a:r>
            <a:r>
              <a:rPr lang="cs-CZ" sz="2400" i="1" smtClean="0">
                <a:solidFill>
                  <a:srgbClr val="0000FF"/>
                </a:solidFill>
              </a:rPr>
              <a:t>sie eine Tasse Kaffee trinken will.</a:t>
            </a:r>
          </a:p>
          <a:p>
            <a:pPr marL="0" indent="0">
              <a:buNone/>
            </a:pPr>
            <a:r>
              <a:rPr lang="cs-CZ" sz="2400" i="1"/>
              <a:t> </a:t>
            </a:r>
            <a:r>
              <a:rPr lang="cs-CZ" sz="2400" i="1" smtClean="0"/>
              <a:t> </a:t>
            </a:r>
            <a:r>
              <a:rPr lang="cs-CZ" sz="2400" smtClean="0"/>
              <a:t>Warum kocht heute unser Vati ? – </a:t>
            </a:r>
            <a:r>
              <a:rPr lang="cs-CZ" sz="2400" i="1" smtClean="0">
                <a:solidFill>
                  <a:srgbClr val="0000FF"/>
                </a:solidFill>
              </a:rPr>
              <a:t>Weil Mutti nicht zu Hause ist.</a:t>
            </a:r>
          </a:p>
          <a:p>
            <a:pPr marL="0" indent="0">
              <a:buNone/>
            </a:pPr>
            <a:r>
              <a:rPr lang="cs-CZ" sz="2400" i="1"/>
              <a:t> </a:t>
            </a:r>
            <a:r>
              <a:rPr lang="cs-CZ" sz="2400" i="1" smtClean="0"/>
              <a:t> </a:t>
            </a:r>
            <a:r>
              <a:rPr lang="cs-CZ" sz="2400" smtClean="0"/>
              <a:t>Warum kaufst du die Blumen ? </a:t>
            </a:r>
            <a:r>
              <a:rPr lang="cs-CZ" sz="2400" i="1"/>
              <a:t> </a:t>
            </a:r>
            <a:r>
              <a:rPr lang="cs-CZ" sz="2400" i="1" smtClean="0"/>
              <a:t>- </a:t>
            </a:r>
            <a:r>
              <a:rPr lang="cs-CZ" sz="2400" i="1" smtClean="0">
                <a:solidFill>
                  <a:srgbClr val="0000FF"/>
                </a:solidFill>
              </a:rPr>
              <a:t>Weil Oma  Geburtstag hat.</a:t>
            </a:r>
          </a:p>
          <a:p>
            <a:pPr marL="0" indent="0">
              <a:buNone/>
            </a:pPr>
            <a:r>
              <a:rPr lang="cs-CZ" sz="2400" i="1"/>
              <a:t> </a:t>
            </a:r>
            <a:r>
              <a:rPr lang="cs-CZ" sz="2400" i="1" smtClean="0"/>
              <a:t> </a:t>
            </a:r>
            <a:r>
              <a:rPr lang="cs-CZ" sz="2400" smtClean="0"/>
              <a:t>Warum fährst du in die Stadt ? </a:t>
            </a:r>
            <a:r>
              <a:rPr lang="cs-CZ" sz="2400" i="1"/>
              <a:t> </a:t>
            </a:r>
            <a:r>
              <a:rPr lang="cs-CZ" sz="2400" i="1" smtClean="0"/>
              <a:t>- </a:t>
            </a:r>
            <a:r>
              <a:rPr lang="cs-CZ" sz="2400" i="1" smtClean="0">
                <a:solidFill>
                  <a:srgbClr val="0000FF"/>
                </a:solidFill>
              </a:rPr>
              <a:t>Weil ich einkaufen soll.</a:t>
            </a:r>
          </a:p>
          <a:p>
            <a:pPr marL="0" indent="0">
              <a:buNone/>
            </a:pPr>
            <a:r>
              <a:rPr lang="cs-CZ" sz="2400" i="1"/>
              <a:t> </a:t>
            </a:r>
            <a:r>
              <a:rPr lang="cs-CZ" sz="2400" i="1" smtClean="0"/>
              <a:t> </a:t>
            </a:r>
            <a:r>
              <a:rPr lang="cs-CZ" sz="2400" smtClean="0"/>
              <a:t>Warum hat Herr Krause kein Geld ? – </a:t>
            </a:r>
            <a:r>
              <a:rPr lang="cs-CZ" sz="2400" i="1" smtClean="0">
                <a:solidFill>
                  <a:srgbClr val="0000FF"/>
                </a:solidFill>
              </a:rPr>
              <a:t>Weil er arbeitslos ist.</a:t>
            </a:r>
          </a:p>
          <a:p>
            <a:pPr marL="0" indent="0">
              <a:buNone/>
            </a:pPr>
            <a:r>
              <a:rPr lang="cs-CZ" sz="2400" i="1"/>
              <a:t> </a:t>
            </a:r>
            <a:r>
              <a:rPr lang="cs-CZ" sz="2400" i="1" smtClean="0"/>
              <a:t> </a:t>
            </a:r>
            <a:r>
              <a:rPr lang="cs-CZ" sz="2400" smtClean="0"/>
              <a:t>Warum war Hans im Krankenhaus ? </a:t>
            </a:r>
            <a:r>
              <a:rPr lang="cs-CZ" sz="2400" i="1"/>
              <a:t> </a:t>
            </a:r>
            <a:r>
              <a:rPr lang="cs-CZ" sz="2400" i="1" smtClean="0"/>
              <a:t>- </a:t>
            </a:r>
            <a:r>
              <a:rPr lang="cs-CZ" sz="2400" i="1" smtClean="0">
                <a:solidFill>
                  <a:srgbClr val="0000FF"/>
                </a:solidFill>
              </a:rPr>
              <a:t>Weil er krank war.</a:t>
            </a:r>
          </a:p>
          <a:p>
            <a:pPr marL="0" indent="0">
              <a:buNone/>
            </a:pPr>
            <a:r>
              <a:rPr lang="cs-CZ" sz="2400" smtClean="0"/>
              <a:t>   Warum gehen Sie zum Strand, Frau Fuchs ? </a:t>
            </a:r>
            <a:r>
              <a:rPr lang="cs-CZ" sz="2400" i="1"/>
              <a:t> </a:t>
            </a:r>
            <a:r>
              <a:rPr lang="cs-CZ" sz="2400" i="1" smtClean="0"/>
              <a:t>- </a:t>
            </a:r>
            <a:r>
              <a:rPr lang="cs-CZ" sz="2400" i="1" smtClean="0">
                <a:solidFill>
                  <a:srgbClr val="0000FF"/>
                </a:solidFill>
              </a:rPr>
              <a:t>Weil ich baden will.</a:t>
            </a:r>
            <a:r>
              <a:rPr lang="cs-CZ" sz="2400" smtClean="0">
                <a:solidFill>
                  <a:srgbClr val="0000FF"/>
                </a:solidFill>
              </a:rPr>
              <a:t>  </a:t>
            </a:r>
            <a:r>
              <a:rPr lang="cs-CZ" sz="2400" i="1" smtClean="0">
                <a:solidFill>
                  <a:srgbClr val="0000FF"/>
                </a:solidFill>
              </a:rPr>
              <a:t> </a:t>
            </a:r>
            <a:endParaRPr lang="cs-CZ" sz="240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458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04664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sz="2800" i="1" smtClean="0"/>
              <a:t>Víš, jaké jsou nejčastější omluvy pozdního příchodu do školy ? Přelož :</a:t>
            </a:r>
            <a:endParaRPr lang="cs-CZ" sz="2800" i="1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844824"/>
            <a:ext cx="7772400" cy="4174976"/>
          </a:xfrm>
        </p:spPr>
        <p:txBody>
          <a:bodyPr>
            <a:normAutofit lnSpcReduction="10000"/>
          </a:bodyPr>
          <a:lstStyle/>
          <a:p>
            <a:r>
              <a:rPr lang="cs-CZ" smtClean="0"/>
              <a:t>Ich komme zu spät,</a:t>
            </a:r>
          </a:p>
          <a:p>
            <a:pPr>
              <a:buFontTx/>
              <a:buChar char="-"/>
            </a:pPr>
            <a:r>
              <a:rPr lang="cs-CZ" smtClean="0"/>
              <a:t>weil ich verschlafen habe.</a:t>
            </a:r>
          </a:p>
          <a:p>
            <a:pPr>
              <a:buFontTx/>
              <a:buChar char="-"/>
            </a:pPr>
            <a:r>
              <a:rPr lang="cs-CZ" smtClean="0"/>
              <a:t>weil ich den Wecker nicht gehört habe.</a:t>
            </a:r>
          </a:p>
          <a:p>
            <a:pPr>
              <a:buFontTx/>
              <a:buChar char="-"/>
            </a:pPr>
            <a:r>
              <a:rPr lang="cs-CZ" smtClean="0"/>
              <a:t>weil mein Wecker kaputt ist.</a:t>
            </a:r>
          </a:p>
          <a:p>
            <a:pPr>
              <a:buFontTx/>
              <a:buChar char="-"/>
            </a:pPr>
            <a:r>
              <a:rPr lang="cs-CZ" smtClean="0"/>
              <a:t>weil Mutti mich nicht geweckt hat.</a:t>
            </a:r>
          </a:p>
          <a:p>
            <a:pPr>
              <a:buFontTx/>
              <a:buChar char="-"/>
            </a:pPr>
            <a:r>
              <a:rPr lang="cs-CZ" smtClean="0"/>
              <a:t>weil ich beim Arzt war.</a:t>
            </a:r>
          </a:p>
          <a:p>
            <a:pPr marL="0" indent="0">
              <a:buNone/>
            </a:pPr>
            <a:r>
              <a:rPr lang="cs-CZ" smtClean="0"/>
              <a:t>-  weil mein Bus / Zug heute Verspätung hatte.</a:t>
            </a:r>
          </a:p>
          <a:p>
            <a:pPr>
              <a:buFontTx/>
              <a:buChar char="-"/>
            </a:pPr>
            <a:r>
              <a:rPr lang="cs-CZ" smtClean="0"/>
              <a:t>weil ich mit meiner Klassenlehrerin gesprochen habe.</a:t>
            </a:r>
          </a:p>
          <a:p>
            <a:pPr marL="0" indent="0">
              <a:buNone/>
            </a:pPr>
            <a:r>
              <a:rPr lang="cs-CZ" smtClean="0"/>
              <a:t>-  weil ich etwas Wichtiges erledigen (</a:t>
            </a:r>
            <a:r>
              <a:rPr lang="cs-CZ" i="1" smtClean="0"/>
              <a:t>vyřídit) </a:t>
            </a:r>
            <a:r>
              <a:rPr lang="cs-CZ" smtClean="0"/>
              <a:t> musste.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780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smtClean="0"/>
              <a:t>Použité zdroje: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smtClean="0"/>
              <a:t>Zpracováno podle Pingpong Neu 2 von Gabriele Kopp und Konstanze Frölich, Max Hueber Verlag , 2001, ISBN 3-19-001655-0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343013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2856</TotalTime>
  <Words>954</Words>
  <Application>Microsoft Office PowerPoint</Application>
  <PresentationFormat>Předvádění na obrazovce (4:3)</PresentationFormat>
  <Paragraphs>108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Prezentace aplikace PowerPoint</vt:lpstr>
      <vt:lpstr>Prezentace aplikace PowerPoint</vt:lpstr>
      <vt:lpstr>Prezentace aplikace PowerPoint</vt:lpstr>
      <vt:lpstr>Peter macht in Frankreich Ferien.</vt:lpstr>
      <vt:lpstr>Slovosled ve větě hlavní</vt:lpstr>
      <vt:lpstr>Lies weitere Beispiele:</vt:lpstr>
      <vt:lpstr>Vyjádři dané informace vedlejší větou</vt:lpstr>
      <vt:lpstr>Vyjádři dané informace vedlejší větou</vt:lpstr>
      <vt:lpstr>Odpověz větou důvodovou :</vt:lpstr>
      <vt:lpstr>Odpověz větou důvodovou :</vt:lpstr>
      <vt:lpstr>Víš, jaké jsou nejčastější omluvy pozdního příchodu do školy ? Přelož 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184</cp:revision>
  <dcterms:created xsi:type="dcterms:W3CDTF">2012-10-28T12:20:09Z</dcterms:created>
  <dcterms:modified xsi:type="dcterms:W3CDTF">2013-07-24T22:35:15Z</dcterms:modified>
</cp:coreProperties>
</file>