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8" r:id="rId2"/>
    <p:sldId id="257" r:id="rId3"/>
    <p:sldId id="260" r:id="rId4"/>
    <p:sldId id="261" r:id="rId5"/>
    <p:sldId id="262" r:id="rId6"/>
    <p:sldId id="263" r:id="rId7"/>
    <p:sldId id="264" r:id="rId8"/>
    <p:sldId id="269" r:id="rId9"/>
    <p:sldId id="270" r:id="rId10"/>
    <p:sldId id="267" r:id="rId11"/>
    <p:sldId id="271" r:id="rId12"/>
    <p:sldId id="272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362" autoAdjust="0"/>
  </p:normalViewPr>
  <p:slideViewPr>
    <p:cSldViewPr>
      <p:cViewPr varScale="1">
        <p:scale>
          <a:sx n="72" d="100"/>
          <a:sy n="72" d="100"/>
        </p:scale>
        <p:origin x="-132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1F07F09-477C-444B-9D1F-6707ED9B993F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6570941-BBC5-4E21-8EC5-ECE8D8A3E4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9251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21DAF66-B461-4B2E-9095-57697EC37A2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06E409F-09AF-4FB4-8B42-8279AEF963D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41D1FA-7DDE-4508-AAB6-AA9EB705C14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41D1FA-7DDE-4508-AAB6-AA9EB705C14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41D1FA-7DDE-4508-AAB6-AA9EB705C14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41D1FA-7DDE-4508-AAB6-AA9EB705C14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http://images.otto.de/asset/mmo/formatz/Dirndl-Krueger-Madl-schwarz-rot-6772972.jpg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41D1FA-7DDE-4508-AAB6-AA9EB705C14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41D1FA-7DDE-4508-AAB6-AA9EB705C14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41D1FA-7DDE-4508-AAB6-AA9EB705C14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41D1FA-7DDE-4508-AAB6-AA9EB705C14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41D1FA-7DDE-4508-AAB6-AA9EB705C14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41D1FA-7DDE-4508-AAB6-AA9EB705C14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19CF8D3-1CED-4F97-BDF1-0DA64BABECF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69C6EF-BE0F-444A-A66F-BB367BC907C5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106FB0-4F26-4277-A3F5-23B1738D4B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03BAD2-E21F-498F-9D21-90FD554FECCA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77534C-54DE-4523-8474-AB1290E989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CA40F-5A0F-4526-B422-18508E610E26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4605E4-C540-49B6-8C2B-1ACF76E23F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D40E0-7214-479E-9B3B-D187AF6E82C8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B8E168-D35A-4BA9-BD17-9E6BCB2F9C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03631C-44FA-4676-BFCD-1B5F4775E866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AD3E6-4AA4-49B0-8143-9A56124860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BDE92-B50A-4FE8-A23C-768D5CAA6D90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C30E2-AC51-463C-AEE2-3C40424B15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789B6B-A5B2-4407-BF30-8BDF67BC7CF4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433E7F-3FC2-4017-8929-51263704D2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29B57-46C5-4748-BEDB-74A4E7F024C5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D71C30-70FB-4C4F-B046-507C6B30F0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9421F-043F-4FB7-BEB0-C716E9BB8B33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A08B5-6CB2-4656-85F4-3BC1D615CB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802B31-C578-4189-B74C-E93CBA4C784B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CC9BE-46C6-4CDE-8021-89C39084A0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95BB7-600A-42C5-A19A-22BE7A1E60A3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EC25BF-C574-48D9-B8BE-B28FD491EC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4629948D-7186-4E11-8AAE-12048F982A53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3E3D6760-AC7B-44E8-BDCD-61B4D89F4F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wmf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10" Type="http://schemas.openxmlformats.org/officeDocument/2006/relationships/image" Target="../media/image26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wmf"/><Relationship Id="rId7" Type="http://schemas.openxmlformats.org/officeDocument/2006/relationships/image" Target="../media/image3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wmf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10" Type="http://schemas.openxmlformats.org/officeDocument/2006/relationships/image" Target="../media/image26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wmf"/><Relationship Id="rId7" Type="http://schemas.openxmlformats.org/officeDocument/2006/relationships/image" Target="../media/image3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otto.de/asset/mmo/formatz/Dirndl-Krueger-Madl-schwarz-rot-6772972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VY_32_INOVACE_09B_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Moda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I.  Oblečení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My a svět kolem nás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16.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7. 2013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pro žáky 1. max.2. ročníku gymnázia, kteří se začínají učit německý jazyk.  Jedná se o materiál k výuce tematického okruhu Oblékání.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Časová dotace je jedna vyučovací hodina.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obsahuje slovní zásobu k tématu Oblékání. Zároveň se zde procvičuje sloveso s odlučitelnou předponou –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anziehen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 Jednotlivé části jsou připraveny tak, aby se žáci aktivně účastnili výuky, pomocí fixu či digitálního pera pracovali se slovní zásobou a řešili úkoly spojené s procvičováním nových slov. Důraz je kladen rovněž  na komunikativní stránku jazyka – použití nových slov v kontextu ve větách. Mezi cvičení je zařazena i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osmisměrka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, kde žáci aktivně vyhledávají slova, která patří do tohoto tematického okruhu. Všechny úkoly jsou doplněny správným řešením.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si aktivně osvojí novou slovní zásobu.  Pomocí fixu řeší zadané úkoly spojené s výukou. Zároveň si automatizují obraty se slovesem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anziehen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 Žáci si tímto materiálem procvičují především jazykovou kompetenci, novou slovní zásobu používají v situacích běžného života. Část materiálu je zaměřena na komunikativní stránku jazyka, kde se žáci aktivně zapojují do hovoru.  V materiálu je uplatněn i prvek reálií německy mluvících zemí.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pro interaktivní výuku.   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187624" y="2060848"/>
            <a:ext cx="1872208" cy="39604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15616" y="692696"/>
            <a:ext cx="2959465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Kleidungsstücke</a:t>
            </a:r>
            <a:endParaRPr lang="cs-CZ" dirty="0" smtClean="0"/>
          </a:p>
          <a:p>
            <a:endParaRPr lang="cs-CZ" dirty="0"/>
          </a:p>
          <a:p>
            <a:r>
              <a:rPr lang="cs-CZ" sz="1400" dirty="0" err="1" smtClean="0"/>
              <a:t>Schreibe</a:t>
            </a:r>
            <a:r>
              <a:rPr lang="cs-CZ" sz="1400" dirty="0" smtClean="0"/>
              <a:t> </a:t>
            </a:r>
            <a:r>
              <a:rPr lang="cs-CZ" sz="1400" dirty="0" err="1" smtClean="0"/>
              <a:t>Nummern</a:t>
            </a:r>
            <a:r>
              <a:rPr lang="cs-CZ" sz="1400" dirty="0" smtClean="0"/>
              <a:t> </a:t>
            </a:r>
            <a:r>
              <a:rPr lang="cs-CZ" sz="1400" dirty="0" err="1" smtClean="0"/>
              <a:t>zu</a:t>
            </a:r>
            <a:r>
              <a:rPr lang="cs-CZ" sz="1400" dirty="0" smtClean="0"/>
              <a:t> den </a:t>
            </a:r>
            <a:r>
              <a:rPr lang="cs-CZ" sz="1400" dirty="0" err="1" smtClean="0"/>
              <a:t>Bildern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060848"/>
            <a:ext cx="185467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Bluse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Hose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smtClean="0">
                <a:solidFill>
                  <a:schemeClr val="bg1"/>
                </a:solidFill>
              </a:rPr>
              <a:t>der </a:t>
            </a:r>
            <a:r>
              <a:rPr lang="cs-CZ" sz="1600" dirty="0" err="1" smtClean="0">
                <a:solidFill>
                  <a:schemeClr val="bg1"/>
                </a:solidFill>
              </a:rPr>
              <a:t>Anzug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das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Kleid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smtClean="0">
                <a:solidFill>
                  <a:schemeClr val="bg1"/>
                </a:solidFill>
              </a:rPr>
              <a:t>der </a:t>
            </a:r>
            <a:r>
              <a:rPr lang="cs-CZ" sz="1600" dirty="0" err="1" smtClean="0">
                <a:solidFill>
                  <a:schemeClr val="bg1"/>
                </a:solidFill>
              </a:rPr>
              <a:t>Mantel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Jacke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smtClean="0">
                <a:solidFill>
                  <a:schemeClr val="bg1"/>
                </a:solidFill>
              </a:rPr>
              <a:t>der Rock</a:t>
            </a: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Jeans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das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Hemd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Schuhe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das</a:t>
            </a:r>
            <a:r>
              <a:rPr lang="cs-CZ" sz="1600" dirty="0" smtClean="0">
                <a:solidFill>
                  <a:schemeClr val="bg1"/>
                </a:solidFill>
              </a:rPr>
              <a:t> T-</a:t>
            </a:r>
            <a:r>
              <a:rPr lang="cs-CZ" sz="1600" dirty="0" err="1" smtClean="0">
                <a:solidFill>
                  <a:schemeClr val="bg1"/>
                </a:solidFill>
              </a:rPr>
              <a:t>shirt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smtClean="0">
                <a:solidFill>
                  <a:schemeClr val="bg1"/>
                </a:solidFill>
              </a:rPr>
              <a:t>der </a:t>
            </a:r>
            <a:r>
              <a:rPr lang="cs-CZ" sz="1600" dirty="0" err="1" smtClean="0">
                <a:solidFill>
                  <a:schemeClr val="bg1"/>
                </a:solidFill>
              </a:rPr>
              <a:t>Pulli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Mütze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das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Sweatshirt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Socken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11265" name="Picture 1" descr="C:\Users\Máma\AppData\Local\Microsoft\Windows\Temporary Internet Files\Content.IE5\IN791MIO\MC9003601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32656"/>
            <a:ext cx="1326767" cy="1337287"/>
          </a:xfrm>
          <a:prstGeom prst="rect">
            <a:avLst/>
          </a:prstGeom>
          <a:noFill/>
        </p:spPr>
      </p:pic>
      <p:pic>
        <p:nvPicPr>
          <p:cNvPr id="11266" name="Picture 2" descr="C:\Users\Máma\AppData\Local\Microsoft\Windows\Temporary Internet Files\Content.IE5\EEGG801D\MC9003601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7351" y="1984376"/>
            <a:ext cx="1291034" cy="1519334"/>
          </a:xfrm>
          <a:prstGeom prst="rect">
            <a:avLst/>
          </a:prstGeom>
          <a:noFill/>
        </p:spPr>
      </p:pic>
      <p:pic>
        <p:nvPicPr>
          <p:cNvPr id="11267" name="Picture 3" descr="C:\Users\Máma\AppData\Local\Microsoft\Windows\Temporary Internet Files\Content.IE5\IN791MIO\MC9003055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46763" y="3957638"/>
            <a:ext cx="1776412" cy="1811337"/>
          </a:xfrm>
          <a:prstGeom prst="rect">
            <a:avLst/>
          </a:prstGeom>
          <a:noFill/>
        </p:spPr>
      </p:pic>
      <p:pic>
        <p:nvPicPr>
          <p:cNvPr id="11268" name="Picture 4" descr="C:\Users\Máma\AppData\Local\Microsoft\Windows\Temporary Internet Files\Content.IE5\EEGG801D\MC90030481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55132" y="1916832"/>
            <a:ext cx="924028" cy="792088"/>
          </a:xfrm>
          <a:prstGeom prst="rect">
            <a:avLst/>
          </a:prstGeom>
          <a:noFill/>
        </p:spPr>
      </p:pic>
      <p:pic>
        <p:nvPicPr>
          <p:cNvPr id="11269" name="Picture 5" descr="C:\Users\Máma\AppData\Local\Microsoft\Windows\Temporary Internet Files\Content.IE5\IN791MIO\MC90036018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848" y="3717032"/>
            <a:ext cx="1575822" cy="1592617"/>
          </a:xfrm>
          <a:prstGeom prst="rect">
            <a:avLst/>
          </a:prstGeom>
          <a:noFill/>
        </p:spPr>
      </p:pic>
      <p:pic>
        <p:nvPicPr>
          <p:cNvPr id="11270" name="Picture 6" descr="C:\Users\Máma\AppData\Local\Microsoft\Windows\Temporary Internet Files\Content.IE5\EEGG801D\MC90023759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03840" y="0"/>
            <a:ext cx="1440160" cy="1261317"/>
          </a:xfrm>
          <a:prstGeom prst="rect">
            <a:avLst/>
          </a:prstGeom>
          <a:noFill/>
        </p:spPr>
      </p:pic>
      <p:pic>
        <p:nvPicPr>
          <p:cNvPr id="11271" name="Picture 7" descr="C:\Users\Máma\AppData\Local\Microsoft\Windows\Temporary Internet Files\Content.IE5\EEGG801D\MC90023295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452320" y="5229200"/>
            <a:ext cx="1291604" cy="1296730"/>
          </a:xfrm>
          <a:prstGeom prst="rect">
            <a:avLst/>
          </a:prstGeom>
          <a:noFill/>
        </p:spPr>
      </p:pic>
      <p:pic>
        <p:nvPicPr>
          <p:cNvPr id="11272" name="Picture 8" descr="C:\Users\Máma\AppData\Local\Microsoft\Windows\Temporary Internet Files\Content.IE5\IN791MIO\MC90005701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67325" y="2106613"/>
            <a:ext cx="727075" cy="1827212"/>
          </a:xfrm>
          <a:prstGeom prst="rect">
            <a:avLst/>
          </a:prstGeom>
          <a:noFill/>
        </p:spPr>
      </p:pic>
      <p:pic>
        <p:nvPicPr>
          <p:cNvPr id="11273" name="Picture 9" descr="C:\Users\Máma\AppData\Local\Microsoft\Windows\Temporary Internet Files\Content.IE5\8Y5Y10W1\MC90011332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75856" y="5410473"/>
            <a:ext cx="1512168" cy="1447527"/>
          </a:xfrm>
          <a:prstGeom prst="rect">
            <a:avLst/>
          </a:prstGeom>
          <a:noFill/>
        </p:spPr>
      </p:pic>
      <p:pic>
        <p:nvPicPr>
          <p:cNvPr id="11274" name="Picture 10" descr="C:\Users\Máma\AppData\Local\Microsoft\Windows\Temporary Internet Files\Content.IE5\WGU77GOX\MC900312534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524328" y="3501008"/>
            <a:ext cx="1354882" cy="702926"/>
          </a:xfrm>
          <a:prstGeom prst="rect">
            <a:avLst/>
          </a:prstGeom>
          <a:noFill/>
        </p:spPr>
      </p:pic>
      <p:pic>
        <p:nvPicPr>
          <p:cNvPr id="11275" name="Picture 11" descr="C:\Users\Máma\AppData\Local\Microsoft\Windows\Temporary Internet Files\Content.IE5\EEGG801D\MC900113450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404832" y="0"/>
            <a:ext cx="1314416" cy="1412776"/>
          </a:xfrm>
          <a:prstGeom prst="rect">
            <a:avLst/>
          </a:prstGeom>
          <a:noFill/>
        </p:spPr>
      </p:pic>
      <p:pic>
        <p:nvPicPr>
          <p:cNvPr id="11277" name="Picture 13" descr="C:\Users\Máma\AppData\Local\Microsoft\Windows\Temporary Internet Files\Content.IE5\EEGG801D\MC900352129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932040" y="4018515"/>
            <a:ext cx="720080" cy="922654"/>
          </a:xfrm>
          <a:prstGeom prst="rect">
            <a:avLst/>
          </a:prstGeom>
          <a:noFill/>
        </p:spPr>
      </p:pic>
      <p:pic>
        <p:nvPicPr>
          <p:cNvPr id="11278" name="Picture 14" descr="C:\Users\Máma\AppData\Local\Microsoft\Windows\Temporary Internet Files\Content.IE5\EEGG801D\MC900411466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203848" y="1988840"/>
            <a:ext cx="1771715" cy="1714464"/>
          </a:xfrm>
          <a:prstGeom prst="rect">
            <a:avLst/>
          </a:prstGeom>
          <a:noFill/>
        </p:spPr>
      </p:pic>
      <p:pic>
        <p:nvPicPr>
          <p:cNvPr id="11279" name="Picture 15" descr="C:\Users\Máma\AppData\Local\Microsoft\Windows\Temporary Internet Files\Content.IE5\EEGG801D\MC900232970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788024" y="5301208"/>
            <a:ext cx="1898997" cy="1398012"/>
          </a:xfrm>
          <a:prstGeom prst="rect">
            <a:avLst/>
          </a:prstGeom>
          <a:noFill/>
        </p:spPr>
      </p:pic>
      <p:pic>
        <p:nvPicPr>
          <p:cNvPr id="11280" name="Picture 16" descr="C:\Users\Máma\AppData\Local\Microsoft\Windows\Temporary Internet Files\Content.IE5\IN791MIO\MC900215620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644008" y="260648"/>
            <a:ext cx="1872208" cy="17981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467544" y="5733256"/>
            <a:ext cx="849694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620688"/>
            <a:ext cx="20307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zieht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?</a:t>
            </a:r>
          </a:p>
          <a:p>
            <a:endParaRPr lang="cs-CZ" sz="1400" dirty="0"/>
          </a:p>
          <a:p>
            <a:r>
              <a:rPr lang="cs-CZ" sz="1400" dirty="0" err="1" smtClean="0"/>
              <a:t>Bilde</a:t>
            </a:r>
            <a:r>
              <a:rPr lang="cs-CZ" sz="1400" dirty="0" smtClean="0"/>
              <a:t> </a:t>
            </a:r>
            <a:r>
              <a:rPr lang="cs-CZ" sz="1400" dirty="0" err="1" smtClean="0"/>
              <a:t>Sätze</a:t>
            </a:r>
            <a:r>
              <a:rPr lang="cs-CZ" sz="1400" dirty="0" smtClean="0"/>
              <a:t> !</a:t>
            </a:r>
          </a:p>
          <a:p>
            <a:endParaRPr lang="cs-CZ" sz="1400" dirty="0"/>
          </a:p>
        </p:txBody>
      </p:sp>
      <p:pic>
        <p:nvPicPr>
          <p:cNvPr id="12291" name="Picture 3" descr="C:\Users\Máma\AppData\Local\Microsoft\Windows\Temporary Internet Files\Content.IE5\EEGG801D\MC9003339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05089" y="1917701"/>
            <a:ext cx="1313827" cy="1367283"/>
          </a:xfrm>
          <a:prstGeom prst="rect">
            <a:avLst/>
          </a:prstGeom>
          <a:noFill/>
        </p:spPr>
      </p:pic>
      <p:pic>
        <p:nvPicPr>
          <p:cNvPr id="12292" name="Picture 4" descr="C:\Users\Máma\AppData\Local\Microsoft\Windows\Temporary Internet Files\Content.IE5\IN791MIO\MC9003787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1988840"/>
            <a:ext cx="1831975" cy="1082675"/>
          </a:xfrm>
          <a:prstGeom prst="rect">
            <a:avLst/>
          </a:prstGeom>
          <a:noFill/>
        </p:spPr>
      </p:pic>
      <p:pic>
        <p:nvPicPr>
          <p:cNvPr id="12293" name="Picture 5" descr="C:\Users\Máma\AppData\Local\Microsoft\Windows\Temporary Internet Files\Content.IE5\WGU77GOX\MC9000136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1963" y="1924050"/>
            <a:ext cx="1661765" cy="1256916"/>
          </a:xfrm>
          <a:prstGeom prst="rect">
            <a:avLst/>
          </a:prstGeom>
          <a:noFill/>
        </p:spPr>
      </p:pic>
      <p:pic>
        <p:nvPicPr>
          <p:cNvPr id="12294" name="Picture 6" descr="C:\Users\Máma\AppData\Local\Microsoft\Windows\Temporary Internet Files\Content.IE5\IN791MIO\MC90028658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1813452"/>
            <a:ext cx="1512168" cy="1461763"/>
          </a:xfrm>
          <a:prstGeom prst="rect">
            <a:avLst/>
          </a:prstGeom>
          <a:noFill/>
        </p:spPr>
      </p:pic>
      <p:pic>
        <p:nvPicPr>
          <p:cNvPr id="12296" name="Picture 8" descr="C:\Users\Máma\AppData\Local\Microsoft\Windows\Temporary Internet Files\Content.IE5\IN791MIO\MC90039623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3659464"/>
            <a:ext cx="1150218" cy="1188762"/>
          </a:xfrm>
          <a:prstGeom prst="rect">
            <a:avLst/>
          </a:prstGeom>
          <a:noFill/>
        </p:spPr>
      </p:pic>
      <p:pic>
        <p:nvPicPr>
          <p:cNvPr id="12297" name="Picture 9" descr="C:\Users\Máma\AppData\Local\Microsoft\Windows\Temporary Internet Files\Content.IE5\WGU77GOX\MC900441320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60032" y="3429000"/>
            <a:ext cx="1461367" cy="1461367"/>
          </a:xfrm>
          <a:prstGeom prst="rect">
            <a:avLst/>
          </a:prstGeom>
          <a:noFill/>
        </p:spPr>
      </p:pic>
      <p:pic>
        <p:nvPicPr>
          <p:cNvPr id="12298" name="Picture 10" descr="C:\Users\Máma\AppData\Local\Microsoft\Windows\Temporary Internet Files\Content.IE5\WGU77GOX\MC90023296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57963" y="3613150"/>
            <a:ext cx="1686445" cy="1321733"/>
          </a:xfrm>
          <a:prstGeom prst="rect">
            <a:avLst/>
          </a:prstGeom>
          <a:noFill/>
        </p:spPr>
      </p:pic>
      <p:pic>
        <p:nvPicPr>
          <p:cNvPr id="12299" name="Picture 11" descr="C:\Users\Máma\AppData\Local\Microsoft\Windows\Temporary Internet Files\Content.IE5\8Y5Y10W1\MC90005701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108074" y="3595689"/>
            <a:ext cx="1231677" cy="182464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67544" y="5877272"/>
            <a:ext cx="85026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/>
                </a:solidFill>
              </a:rPr>
              <a:t>d</a:t>
            </a:r>
            <a:r>
              <a:rPr lang="cs-CZ" sz="1400" dirty="0" smtClean="0">
                <a:solidFill>
                  <a:schemeClr val="bg1"/>
                </a:solidFill>
              </a:rPr>
              <a:t>er </a:t>
            </a:r>
            <a:r>
              <a:rPr lang="cs-CZ" sz="1400" dirty="0" err="1" smtClean="0">
                <a:solidFill>
                  <a:schemeClr val="bg1"/>
                </a:solidFill>
              </a:rPr>
              <a:t>Schlafanzug</a:t>
            </a:r>
            <a:r>
              <a:rPr lang="cs-CZ" sz="1400" dirty="0" smtClean="0">
                <a:solidFill>
                  <a:schemeClr val="bg1"/>
                </a:solidFill>
              </a:rPr>
              <a:t>,  der </a:t>
            </a:r>
            <a:r>
              <a:rPr lang="cs-CZ" sz="1400" dirty="0" err="1" smtClean="0">
                <a:solidFill>
                  <a:schemeClr val="bg1"/>
                </a:solidFill>
              </a:rPr>
              <a:t>Hut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Krawatte</a:t>
            </a:r>
            <a:r>
              <a:rPr lang="cs-CZ" sz="1400" dirty="0" smtClean="0">
                <a:solidFill>
                  <a:schemeClr val="bg1"/>
                </a:solidFill>
              </a:rPr>
              <a:t>, der </a:t>
            </a:r>
            <a:r>
              <a:rPr lang="cs-CZ" sz="1400" dirty="0" err="1" smtClean="0">
                <a:solidFill>
                  <a:schemeClr val="bg1"/>
                </a:solidFill>
              </a:rPr>
              <a:t>Schal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Unterhose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Handschuhe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Shorts</a:t>
            </a:r>
            <a:r>
              <a:rPr lang="cs-CZ" sz="1400" dirty="0" smtClean="0">
                <a:solidFill>
                  <a:schemeClr val="bg1"/>
                </a:solidFill>
              </a:rPr>
              <a:t>, der </a:t>
            </a:r>
            <a:r>
              <a:rPr lang="cs-CZ" sz="1400" dirty="0" err="1" smtClean="0">
                <a:solidFill>
                  <a:schemeClr val="bg1"/>
                </a:solidFill>
              </a:rPr>
              <a:t>Bikini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35696" y="1700808"/>
            <a:ext cx="619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ICH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1844824"/>
            <a:ext cx="542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20072" y="1556792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68344" y="1700808"/>
            <a:ext cx="526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544" y="3861048"/>
            <a:ext cx="447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ES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707904" y="5085184"/>
            <a:ext cx="647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WIR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36096" y="4869160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IHR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100392" y="3573016"/>
            <a:ext cx="526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SIE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764704"/>
            <a:ext cx="2848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Suche</a:t>
            </a:r>
            <a:r>
              <a:rPr lang="cs-CZ" dirty="0" smtClean="0"/>
              <a:t> 10 </a:t>
            </a:r>
            <a:r>
              <a:rPr lang="cs-CZ" dirty="0" err="1" smtClean="0"/>
              <a:t>Kleidungsstücke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24000" y="1397000"/>
          <a:ext cx="6096006" cy="51917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Ä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Ö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Ü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Ü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Ü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Ü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5563254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Es </a:t>
            </a:r>
            <a:r>
              <a:rPr lang="cs-CZ" dirty="0" err="1" smtClean="0"/>
              <a:t>gibt</a:t>
            </a:r>
            <a:r>
              <a:rPr lang="cs-CZ" dirty="0" smtClean="0"/>
              <a:t> </a:t>
            </a:r>
            <a:r>
              <a:rPr lang="cs-CZ" dirty="0" err="1" smtClean="0"/>
              <a:t>verschiedene</a:t>
            </a:r>
            <a:r>
              <a:rPr lang="cs-CZ" dirty="0" smtClean="0"/>
              <a:t> </a:t>
            </a:r>
            <a:r>
              <a:rPr lang="cs-CZ" dirty="0" err="1" smtClean="0"/>
              <a:t>Gelegenheiten</a:t>
            </a:r>
            <a:r>
              <a:rPr lang="cs-CZ" dirty="0" smtClean="0"/>
              <a:t>. 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trägt</a:t>
            </a:r>
            <a:r>
              <a:rPr lang="cs-CZ" dirty="0" smtClean="0"/>
              <a:t> man?</a:t>
            </a:r>
          </a:p>
          <a:p>
            <a:endParaRPr lang="cs-CZ" sz="1400" dirty="0" smtClean="0"/>
          </a:p>
          <a:p>
            <a:r>
              <a:rPr lang="cs-CZ" sz="1400" dirty="0" err="1" smtClean="0"/>
              <a:t>Erzähle</a:t>
            </a:r>
            <a:r>
              <a:rPr lang="cs-CZ" sz="1400" dirty="0" smtClean="0"/>
              <a:t>!</a:t>
            </a:r>
            <a:endParaRPr lang="cs-CZ" dirty="0"/>
          </a:p>
        </p:txBody>
      </p:sp>
      <p:pic>
        <p:nvPicPr>
          <p:cNvPr id="13314" name="Picture 2" descr="C:\Users\Máma\AppData\Local\Microsoft\Windows\Temporary Internet Files\Content.IE5\WGU77GOX\MC9000890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0" y="1887538"/>
            <a:ext cx="1792288" cy="1565275"/>
          </a:xfrm>
          <a:prstGeom prst="rect">
            <a:avLst/>
          </a:prstGeom>
          <a:noFill/>
        </p:spPr>
      </p:pic>
      <p:pic>
        <p:nvPicPr>
          <p:cNvPr id="13315" name="Picture 3" descr="C:\Users\Máma\AppData\Local\Microsoft\Windows\Temporary Internet Files\Content.IE5\EEGG801D\MP90039989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91247" y="1844824"/>
            <a:ext cx="2444849" cy="1629236"/>
          </a:xfrm>
          <a:prstGeom prst="rect">
            <a:avLst/>
          </a:prstGeom>
          <a:noFill/>
        </p:spPr>
      </p:pic>
      <p:pic>
        <p:nvPicPr>
          <p:cNvPr id="13316" name="Picture 4" descr="C:\Users\Máma\AppData\Local\Microsoft\Windows\Temporary Internet Files\Content.IE5\IN791MIO\MP90040129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5" y="1628801"/>
            <a:ext cx="1944216" cy="1944216"/>
          </a:xfrm>
          <a:prstGeom prst="rect">
            <a:avLst/>
          </a:prstGeom>
          <a:noFill/>
        </p:spPr>
      </p:pic>
      <p:pic>
        <p:nvPicPr>
          <p:cNvPr id="13317" name="Picture 5" descr="C:\Users\Máma\AppData\Local\Microsoft\Windows\Temporary Internet Files\Content.IE5\8Y5Y10W1\MP90039939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4005065"/>
            <a:ext cx="2088232" cy="1391588"/>
          </a:xfrm>
          <a:prstGeom prst="rect">
            <a:avLst/>
          </a:prstGeom>
          <a:noFill/>
        </p:spPr>
      </p:pic>
      <p:pic>
        <p:nvPicPr>
          <p:cNvPr id="13318" name="Picture 6" descr="C:\Users\Máma\AppData\Local\Microsoft\Windows\Temporary Internet Files\Content.IE5\EEGG801D\MP90044226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3789041"/>
            <a:ext cx="2592288" cy="1728192"/>
          </a:xfrm>
          <a:prstGeom prst="rect">
            <a:avLst/>
          </a:prstGeom>
          <a:noFill/>
        </p:spPr>
      </p:pic>
      <p:pic>
        <p:nvPicPr>
          <p:cNvPr id="13320" name="Picture 8" descr="C:\Users\Máma\AppData\Local\Microsoft\Windows\Temporary Internet Files\Content.IE5\EEGG801D\MC90025016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3933057"/>
            <a:ext cx="1451296" cy="158417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39552" y="5805264"/>
            <a:ext cx="79943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/>
              <a:t>i</a:t>
            </a:r>
            <a:r>
              <a:rPr lang="cs-CZ" sz="1600" dirty="0" err="1" smtClean="0"/>
              <a:t>ns</a:t>
            </a:r>
            <a:r>
              <a:rPr lang="cs-CZ" sz="1600" dirty="0" smtClean="0"/>
              <a:t> </a:t>
            </a:r>
            <a:r>
              <a:rPr lang="cs-CZ" sz="1600" dirty="0" err="1" smtClean="0"/>
              <a:t>Theater</a:t>
            </a:r>
            <a:r>
              <a:rPr lang="cs-CZ" sz="1600" dirty="0" smtClean="0"/>
              <a:t>, </a:t>
            </a:r>
            <a:r>
              <a:rPr lang="cs-CZ" sz="1600" dirty="0" err="1" smtClean="0"/>
              <a:t>zum</a:t>
            </a:r>
            <a:r>
              <a:rPr lang="cs-CZ" sz="1600" dirty="0" smtClean="0"/>
              <a:t> </a:t>
            </a:r>
            <a:r>
              <a:rPr lang="cs-CZ" sz="1600" dirty="0" err="1" smtClean="0"/>
              <a:t>Training</a:t>
            </a:r>
            <a:r>
              <a:rPr lang="cs-CZ" sz="1600" dirty="0" smtClean="0"/>
              <a:t>, in </a:t>
            </a:r>
            <a:r>
              <a:rPr lang="cs-CZ" sz="1600" dirty="0" err="1" smtClean="0"/>
              <a:t>die</a:t>
            </a:r>
            <a:r>
              <a:rPr lang="cs-CZ" sz="1600" dirty="0" smtClean="0"/>
              <a:t> </a:t>
            </a:r>
            <a:r>
              <a:rPr lang="cs-CZ" sz="1600" dirty="0" err="1" smtClean="0"/>
              <a:t>Schule</a:t>
            </a:r>
            <a:r>
              <a:rPr lang="cs-CZ" sz="1600" dirty="0" smtClean="0"/>
              <a:t>, </a:t>
            </a:r>
            <a:r>
              <a:rPr lang="cs-CZ" sz="1600" dirty="0" err="1" smtClean="0"/>
              <a:t>ins</a:t>
            </a:r>
            <a:r>
              <a:rPr lang="cs-CZ" sz="1600" dirty="0" smtClean="0"/>
              <a:t> </a:t>
            </a:r>
            <a:r>
              <a:rPr lang="cs-CZ" sz="1600" dirty="0" err="1" smtClean="0"/>
              <a:t>Gebirge</a:t>
            </a:r>
            <a:r>
              <a:rPr lang="cs-CZ" sz="1600" dirty="0" smtClean="0"/>
              <a:t>, </a:t>
            </a:r>
            <a:r>
              <a:rPr lang="cs-CZ" sz="1600" dirty="0" err="1" smtClean="0"/>
              <a:t>an</a:t>
            </a:r>
            <a:r>
              <a:rPr lang="cs-CZ" sz="1600" dirty="0" smtClean="0"/>
              <a:t> den </a:t>
            </a:r>
            <a:r>
              <a:rPr lang="cs-CZ" sz="1600" dirty="0" err="1" smtClean="0"/>
              <a:t>Strand</a:t>
            </a:r>
            <a:r>
              <a:rPr lang="cs-CZ" sz="1600" dirty="0" smtClean="0"/>
              <a:t>, </a:t>
            </a:r>
            <a:r>
              <a:rPr lang="cs-CZ" sz="1600" dirty="0" err="1" smtClean="0"/>
              <a:t>zum</a:t>
            </a:r>
            <a:r>
              <a:rPr lang="cs-CZ" sz="1600" dirty="0" smtClean="0"/>
              <a:t> </a:t>
            </a:r>
            <a:r>
              <a:rPr lang="cs-CZ" sz="1600" dirty="0" err="1" smtClean="0"/>
              <a:t>Spaziergang</a:t>
            </a:r>
            <a:endParaRPr lang="cs-CZ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899592" y="1700808"/>
            <a:ext cx="5400600" cy="30963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980728"/>
            <a:ext cx="2705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Beantworte</a:t>
            </a:r>
            <a:r>
              <a:rPr lang="cs-CZ" dirty="0" smtClean="0"/>
              <a:t> </a:t>
            </a:r>
            <a:r>
              <a:rPr lang="cs-CZ" dirty="0" err="1" smtClean="0"/>
              <a:t>diese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916832"/>
            <a:ext cx="525753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ziehst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du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am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liebsten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an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tragen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Frauen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trägt</a:t>
            </a:r>
            <a:r>
              <a:rPr lang="cs-CZ" dirty="0" smtClean="0">
                <a:solidFill>
                  <a:srgbClr val="FFFF00"/>
                </a:solidFill>
              </a:rPr>
              <a:t> man </a:t>
            </a:r>
            <a:r>
              <a:rPr lang="cs-CZ" dirty="0" err="1" smtClean="0">
                <a:solidFill>
                  <a:srgbClr val="FFFF00"/>
                </a:solidFill>
              </a:rPr>
              <a:t>im</a:t>
            </a:r>
            <a:r>
              <a:rPr lang="cs-CZ" dirty="0" smtClean="0">
                <a:solidFill>
                  <a:srgbClr val="FFFF00"/>
                </a:solidFill>
              </a:rPr>
              <a:t> Winter?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zieht</a:t>
            </a:r>
            <a:r>
              <a:rPr lang="cs-CZ" dirty="0" smtClean="0">
                <a:solidFill>
                  <a:srgbClr val="FFFF00"/>
                </a:solidFill>
              </a:rPr>
              <a:t> man </a:t>
            </a:r>
            <a:r>
              <a:rPr lang="cs-CZ" dirty="0" err="1" smtClean="0">
                <a:solidFill>
                  <a:srgbClr val="FFFF00"/>
                </a:solidFill>
              </a:rPr>
              <a:t>im</a:t>
            </a:r>
            <a:r>
              <a:rPr lang="cs-CZ" dirty="0" smtClean="0">
                <a:solidFill>
                  <a:srgbClr val="FFFF00"/>
                </a:solidFill>
              </a:rPr>
              <a:t> Sommer </a:t>
            </a:r>
            <a:r>
              <a:rPr lang="cs-CZ" dirty="0" err="1" smtClean="0">
                <a:solidFill>
                  <a:srgbClr val="FFFF00"/>
                </a:solidFill>
              </a:rPr>
              <a:t>an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tragen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junge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Leute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gern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trägst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du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nie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trägt</a:t>
            </a:r>
            <a:r>
              <a:rPr lang="cs-CZ" dirty="0" smtClean="0">
                <a:solidFill>
                  <a:srgbClr val="FFFF00"/>
                </a:solidFill>
              </a:rPr>
              <a:t>  man, </a:t>
            </a:r>
            <a:r>
              <a:rPr lang="cs-CZ" dirty="0" err="1" smtClean="0">
                <a:solidFill>
                  <a:srgbClr val="FFFF00"/>
                </a:solidFill>
              </a:rPr>
              <a:t>wenn</a:t>
            </a:r>
            <a:r>
              <a:rPr lang="cs-CZ" dirty="0" smtClean="0">
                <a:solidFill>
                  <a:srgbClr val="FFFF00"/>
                </a:solidFill>
              </a:rPr>
              <a:t> es </a:t>
            </a:r>
            <a:r>
              <a:rPr lang="cs-CZ" dirty="0" err="1" smtClean="0">
                <a:solidFill>
                  <a:srgbClr val="FFFF00"/>
                </a:solidFill>
              </a:rPr>
              <a:t>regnet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trägt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dein</a:t>
            </a:r>
            <a:r>
              <a:rPr lang="cs-CZ" dirty="0" smtClean="0">
                <a:solidFill>
                  <a:srgbClr val="FFFF00"/>
                </a:solidFill>
              </a:rPr>
              <a:t> Vater </a:t>
            </a:r>
            <a:r>
              <a:rPr lang="cs-CZ" dirty="0" err="1" smtClean="0">
                <a:solidFill>
                  <a:srgbClr val="FFFF00"/>
                </a:solidFill>
              </a:rPr>
              <a:t>und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deine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Mutter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ist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das</a:t>
            </a:r>
            <a:r>
              <a:rPr lang="cs-CZ" dirty="0" smtClean="0">
                <a:solidFill>
                  <a:srgbClr val="FFFF00"/>
                </a:solidFill>
              </a:rPr>
              <a:t> – Dirndl? </a:t>
            </a:r>
            <a:r>
              <a:rPr lang="cs-CZ" dirty="0" err="1" smtClean="0">
                <a:solidFill>
                  <a:srgbClr val="FFFF00"/>
                </a:solidFill>
              </a:rPr>
              <a:t>Erkläre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auf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Tschechisch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27650" name="Picture 2" descr="http://images.otto.de/asset/mmo/formatz/Dirndl-Krueger-Madl-schwarz-rot-677297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212976"/>
            <a:ext cx="2201061" cy="311606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660232" y="285293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187624" y="2060848"/>
            <a:ext cx="1872208" cy="39604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15616" y="692696"/>
            <a:ext cx="2959465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Kleidungsstücke</a:t>
            </a:r>
            <a:endParaRPr lang="cs-CZ" dirty="0" smtClean="0"/>
          </a:p>
          <a:p>
            <a:endParaRPr lang="cs-CZ" dirty="0"/>
          </a:p>
          <a:p>
            <a:r>
              <a:rPr lang="cs-CZ" sz="1400" dirty="0" err="1" smtClean="0"/>
              <a:t>Schreibe</a:t>
            </a:r>
            <a:r>
              <a:rPr lang="cs-CZ" sz="1400" dirty="0" smtClean="0"/>
              <a:t> </a:t>
            </a:r>
            <a:r>
              <a:rPr lang="cs-CZ" sz="1400" dirty="0" err="1" smtClean="0"/>
              <a:t>Nummern</a:t>
            </a:r>
            <a:r>
              <a:rPr lang="cs-CZ" sz="1400" dirty="0" smtClean="0"/>
              <a:t> </a:t>
            </a:r>
            <a:r>
              <a:rPr lang="cs-CZ" sz="1400" dirty="0" err="1" smtClean="0"/>
              <a:t>zu</a:t>
            </a:r>
            <a:r>
              <a:rPr lang="cs-CZ" sz="1400" dirty="0" smtClean="0"/>
              <a:t> den </a:t>
            </a:r>
            <a:r>
              <a:rPr lang="cs-CZ" sz="1400" dirty="0" err="1" smtClean="0"/>
              <a:t>Bildern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060848"/>
            <a:ext cx="185467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Bluse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Hose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smtClean="0">
                <a:solidFill>
                  <a:schemeClr val="bg1"/>
                </a:solidFill>
              </a:rPr>
              <a:t>der </a:t>
            </a:r>
            <a:r>
              <a:rPr lang="cs-CZ" sz="1600" dirty="0" err="1" smtClean="0">
                <a:solidFill>
                  <a:schemeClr val="bg1"/>
                </a:solidFill>
              </a:rPr>
              <a:t>Anzug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das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Kleid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smtClean="0">
                <a:solidFill>
                  <a:schemeClr val="bg1"/>
                </a:solidFill>
              </a:rPr>
              <a:t>der </a:t>
            </a:r>
            <a:r>
              <a:rPr lang="cs-CZ" sz="1600" dirty="0" err="1" smtClean="0">
                <a:solidFill>
                  <a:schemeClr val="bg1"/>
                </a:solidFill>
              </a:rPr>
              <a:t>Mantel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Jacke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smtClean="0">
                <a:solidFill>
                  <a:schemeClr val="bg1"/>
                </a:solidFill>
              </a:rPr>
              <a:t>der Rock</a:t>
            </a: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Jeans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das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Hemd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Schuhe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das</a:t>
            </a:r>
            <a:r>
              <a:rPr lang="cs-CZ" sz="1600" dirty="0" smtClean="0">
                <a:solidFill>
                  <a:schemeClr val="bg1"/>
                </a:solidFill>
              </a:rPr>
              <a:t> T-</a:t>
            </a:r>
            <a:r>
              <a:rPr lang="cs-CZ" sz="1600" dirty="0" err="1" smtClean="0">
                <a:solidFill>
                  <a:schemeClr val="bg1"/>
                </a:solidFill>
              </a:rPr>
              <a:t>shirt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smtClean="0">
                <a:solidFill>
                  <a:schemeClr val="bg1"/>
                </a:solidFill>
              </a:rPr>
              <a:t>der </a:t>
            </a:r>
            <a:r>
              <a:rPr lang="cs-CZ" sz="1600" dirty="0" err="1" smtClean="0">
                <a:solidFill>
                  <a:schemeClr val="bg1"/>
                </a:solidFill>
              </a:rPr>
              <a:t>Pulli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Mütze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das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Sweatshirt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 startAt="3"/>
            </a:pP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Socken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11265" name="Picture 1" descr="C:\Users\Máma\AppData\Local\Microsoft\Windows\Temporary Internet Files\Content.IE5\IN791MIO\MC9003601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32656"/>
            <a:ext cx="1326767" cy="1337287"/>
          </a:xfrm>
          <a:prstGeom prst="rect">
            <a:avLst/>
          </a:prstGeom>
          <a:noFill/>
        </p:spPr>
      </p:pic>
      <p:pic>
        <p:nvPicPr>
          <p:cNvPr id="11266" name="Picture 2" descr="C:\Users\Máma\AppData\Local\Microsoft\Windows\Temporary Internet Files\Content.IE5\EEGG801D\MC9003601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1916832"/>
            <a:ext cx="1291034" cy="1519334"/>
          </a:xfrm>
          <a:prstGeom prst="rect">
            <a:avLst/>
          </a:prstGeom>
          <a:noFill/>
        </p:spPr>
      </p:pic>
      <p:pic>
        <p:nvPicPr>
          <p:cNvPr id="11267" name="Picture 3" descr="C:\Users\Máma\AppData\Local\Microsoft\Windows\Temporary Internet Files\Content.IE5\IN791MIO\MC9003055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46763" y="3957638"/>
            <a:ext cx="1776412" cy="1811337"/>
          </a:xfrm>
          <a:prstGeom prst="rect">
            <a:avLst/>
          </a:prstGeom>
          <a:noFill/>
        </p:spPr>
      </p:pic>
      <p:pic>
        <p:nvPicPr>
          <p:cNvPr id="11268" name="Picture 4" descr="C:\Users\Máma\AppData\Local\Microsoft\Windows\Temporary Internet Files\Content.IE5\EEGG801D\MC90030481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55132" y="1916832"/>
            <a:ext cx="924028" cy="792088"/>
          </a:xfrm>
          <a:prstGeom prst="rect">
            <a:avLst/>
          </a:prstGeom>
          <a:noFill/>
        </p:spPr>
      </p:pic>
      <p:pic>
        <p:nvPicPr>
          <p:cNvPr id="11269" name="Picture 5" descr="C:\Users\Máma\AppData\Local\Microsoft\Windows\Temporary Internet Files\Content.IE5\IN791MIO\MC90036018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848" y="3717032"/>
            <a:ext cx="1575822" cy="1592617"/>
          </a:xfrm>
          <a:prstGeom prst="rect">
            <a:avLst/>
          </a:prstGeom>
          <a:noFill/>
        </p:spPr>
      </p:pic>
      <p:pic>
        <p:nvPicPr>
          <p:cNvPr id="11270" name="Picture 6" descr="C:\Users\Máma\AppData\Local\Microsoft\Windows\Temporary Internet Files\Content.IE5\EEGG801D\MC90023759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03840" y="0"/>
            <a:ext cx="1440160" cy="1261317"/>
          </a:xfrm>
          <a:prstGeom prst="rect">
            <a:avLst/>
          </a:prstGeom>
          <a:noFill/>
        </p:spPr>
      </p:pic>
      <p:pic>
        <p:nvPicPr>
          <p:cNvPr id="11271" name="Picture 7" descr="C:\Users\Máma\AppData\Local\Microsoft\Windows\Temporary Internet Files\Content.IE5\EEGG801D\MC90023295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452320" y="5229200"/>
            <a:ext cx="1291604" cy="1296730"/>
          </a:xfrm>
          <a:prstGeom prst="rect">
            <a:avLst/>
          </a:prstGeom>
          <a:noFill/>
        </p:spPr>
      </p:pic>
      <p:pic>
        <p:nvPicPr>
          <p:cNvPr id="11272" name="Picture 8" descr="C:\Users\Máma\AppData\Local\Microsoft\Windows\Temporary Internet Files\Content.IE5\IN791MIO\MC90005701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364088" y="2132856"/>
            <a:ext cx="727075" cy="1827212"/>
          </a:xfrm>
          <a:prstGeom prst="rect">
            <a:avLst/>
          </a:prstGeom>
          <a:noFill/>
        </p:spPr>
      </p:pic>
      <p:pic>
        <p:nvPicPr>
          <p:cNvPr id="11273" name="Picture 9" descr="C:\Users\Máma\AppData\Local\Microsoft\Windows\Temporary Internet Files\Content.IE5\8Y5Y10W1\MC90011332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75856" y="5410473"/>
            <a:ext cx="1512168" cy="1447527"/>
          </a:xfrm>
          <a:prstGeom prst="rect">
            <a:avLst/>
          </a:prstGeom>
          <a:noFill/>
        </p:spPr>
      </p:pic>
      <p:pic>
        <p:nvPicPr>
          <p:cNvPr id="11274" name="Picture 10" descr="C:\Users\Máma\AppData\Local\Microsoft\Windows\Temporary Internet Files\Content.IE5\WGU77GOX\MC900312534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524328" y="3501008"/>
            <a:ext cx="1354882" cy="702926"/>
          </a:xfrm>
          <a:prstGeom prst="rect">
            <a:avLst/>
          </a:prstGeom>
          <a:noFill/>
        </p:spPr>
      </p:pic>
      <p:pic>
        <p:nvPicPr>
          <p:cNvPr id="11275" name="Picture 11" descr="C:\Users\Máma\AppData\Local\Microsoft\Windows\Temporary Internet Files\Content.IE5\EEGG801D\MC900113450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404832" y="0"/>
            <a:ext cx="1314416" cy="1412776"/>
          </a:xfrm>
          <a:prstGeom prst="rect">
            <a:avLst/>
          </a:prstGeom>
          <a:noFill/>
        </p:spPr>
      </p:pic>
      <p:pic>
        <p:nvPicPr>
          <p:cNvPr id="11277" name="Picture 13" descr="C:\Users\Máma\AppData\Local\Microsoft\Windows\Temporary Internet Files\Content.IE5\EEGG801D\MC900352129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932040" y="4018515"/>
            <a:ext cx="720080" cy="922654"/>
          </a:xfrm>
          <a:prstGeom prst="rect">
            <a:avLst/>
          </a:prstGeom>
          <a:noFill/>
        </p:spPr>
      </p:pic>
      <p:pic>
        <p:nvPicPr>
          <p:cNvPr id="11278" name="Picture 14" descr="C:\Users\Máma\AppData\Local\Microsoft\Windows\Temporary Internet Files\Content.IE5\EEGG801D\MC900411466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203848" y="1988840"/>
            <a:ext cx="1771715" cy="1714464"/>
          </a:xfrm>
          <a:prstGeom prst="rect">
            <a:avLst/>
          </a:prstGeom>
          <a:noFill/>
        </p:spPr>
      </p:pic>
      <p:pic>
        <p:nvPicPr>
          <p:cNvPr id="11279" name="Picture 15" descr="C:\Users\Máma\AppData\Local\Microsoft\Windows\Temporary Internet Files\Content.IE5\EEGG801D\MC900232970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788024" y="5301208"/>
            <a:ext cx="1898997" cy="1398012"/>
          </a:xfrm>
          <a:prstGeom prst="rect">
            <a:avLst/>
          </a:prstGeom>
          <a:noFill/>
        </p:spPr>
      </p:pic>
      <p:pic>
        <p:nvPicPr>
          <p:cNvPr id="11280" name="Picture 16" descr="C:\Users\Máma\AppData\Local\Microsoft\Windows\Temporary Internet Files\Content.IE5\IN791MIO\MC900215620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644008" y="260648"/>
            <a:ext cx="1872208" cy="1798123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467544" y="404664"/>
            <a:ext cx="7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499992" y="47667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860032" y="15567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660232" y="0"/>
            <a:ext cx="300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9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604448" y="12687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19872" y="184482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12160" y="23488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236296" y="16288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244408" y="27089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203848" y="393305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860032" y="407707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588224" y="37170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100392" y="429309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915816" y="638132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300192" y="652534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604448" y="53732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8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467544" y="5733256"/>
            <a:ext cx="849694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620688"/>
            <a:ext cx="20307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zieht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?</a:t>
            </a:r>
          </a:p>
          <a:p>
            <a:endParaRPr lang="cs-CZ" sz="1400" dirty="0"/>
          </a:p>
          <a:p>
            <a:r>
              <a:rPr lang="cs-CZ" sz="1400" dirty="0" err="1" smtClean="0"/>
              <a:t>Bilde</a:t>
            </a:r>
            <a:r>
              <a:rPr lang="cs-CZ" sz="1400" dirty="0" smtClean="0"/>
              <a:t> </a:t>
            </a:r>
            <a:r>
              <a:rPr lang="cs-CZ" sz="1400" dirty="0" err="1" smtClean="0"/>
              <a:t>Sätze</a:t>
            </a:r>
            <a:r>
              <a:rPr lang="cs-CZ" sz="1400" dirty="0" smtClean="0"/>
              <a:t> !</a:t>
            </a:r>
          </a:p>
          <a:p>
            <a:endParaRPr lang="cs-CZ" sz="1400" dirty="0"/>
          </a:p>
        </p:txBody>
      </p:sp>
      <p:pic>
        <p:nvPicPr>
          <p:cNvPr id="12291" name="Picture 3" descr="C:\Users\Máma\AppData\Local\Microsoft\Windows\Temporary Internet Files\Content.IE5\EEGG801D\MC9003339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05089" y="1917701"/>
            <a:ext cx="1313827" cy="1367283"/>
          </a:xfrm>
          <a:prstGeom prst="rect">
            <a:avLst/>
          </a:prstGeom>
          <a:noFill/>
        </p:spPr>
      </p:pic>
      <p:pic>
        <p:nvPicPr>
          <p:cNvPr id="12292" name="Picture 4" descr="C:\Users\Máma\AppData\Local\Microsoft\Windows\Temporary Internet Files\Content.IE5\IN791MIO\MC9003787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1988840"/>
            <a:ext cx="1831975" cy="1082675"/>
          </a:xfrm>
          <a:prstGeom prst="rect">
            <a:avLst/>
          </a:prstGeom>
          <a:noFill/>
        </p:spPr>
      </p:pic>
      <p:pic>
        <p:nvPicPr>
          <p:cNvPr id="12293" name="Picture 5" descr="C:\Users\Máma\AppData\Local\Microsoft\Windows\Temporary Internet Files\Content.IE5\WGU77GOX\MC9000136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1963" y="1924050"/>
            <a:ext cx="1661765" cy="1256916"/>
          </a:xfrm>
          <a:prstGeom prst="rect">
            <a:avLst/>
          </a:prstGeom>
          <a:noFill/>
        </p:spPr>
      </p:pic>
      <p:pic>
        <p:nvPicPr>
          <p:cNvPr id="12294" name="Picture 6" descr="C:\Users\Máma\AppData\Local\Microsoft\Windows\Temporary Internet Files\Content.IE5\IN791MIO\MC90028658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1813452"/>
            <a:ext cx="1512168" cy="1461763"/>
          </a:xfrm>
          <a:prstGeom prst="rect">
            <a:avLst/>
          </a:prstGeom>
          <a:noFill/>
        </p:spPr>
      </p:pic>
      <p:pic>
        <p:nvPicPr>
          <p:cNvPr id="12296" name="Picture 8" descr="C:\Users\Máma\AppData\Local\Microsoft\Windows\Temporary Internet Files\Content.IE5\IN791MIO\MC90039623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3659464"/>
            <a:ext cx="1150218" cy="1188762"/>
          </a:xfrm>
          <a:prstGeom prst="rect">
            <a:avLst/>
          </a:prstGeom>
          <a:noFill/>
        </p:spPr>
      </p:pic>
      <p:pic>
        <p:nvPicPr>
          <p:cNvPr id="12297" name="Picture 9" descr="C:\Users\Máma\AppData\Local\Microsoft\Windows\Temporary Internet Files\Content.IE5\WGU77GOX\MC900441320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60032" y="3429000"/>
            <a:ext cx="1461367" cy="1461367"/>
          </a:xfrm>
          <a:prstGeom prst="rect">
            <a:avLst/>
          </a:prstGeom>
          <a:noFill/>
        </p:spPr>
      </p:pic>
      <p:pic>
        <p:nvPicPr>
          <p:cNvPr id="12298" name="Picture 10" descr="C:\Users\Máma\AppData\Local\Microsoft\Windows\Temporary Internet Files\Content.IE5\WGU77GOX\MC90023296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57963" y="3613150"/>
            <a:ext cx="1686445" cy="1321733"/>
          </a:xfrm>
          <a:prstGeom prst="rect">
            <a:avLst/>
          </a:prstGeom>
          <a:noFill/>
        </p:spPr>
      </p:pic>
      <p:pic>
        <p:nvPicPr>
          <p:cNvPr id="12299" name="Picture 11" descr="C:\Users\Máma\AppData\Local\Microsoft\Windows\Temporary Internet Files\Content.IE5\8Y5Y10W1\MC90005701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108074" y="3595689"/>
            <a:ext cx="1231677" cy="182464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67544" y="5877272"/>
            <a:ext cx="85026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/>
                </a:solidFill>
              </a:rPr>
              <a:t>d</a:t>
            </a:r>
            <a:r>
              <a:rPr lang="cs-CZ" sz="1400" dirty="0" smtClean="0">
                <a:solidFill>
                  <a:schemeClr val="bg1"/>
                </a:solidFill>
              </a:rPr>
              <a:t>er </a:t>
            </a:r>
            <a:r>
              <a:rPr lang="cs-CZ" sz="1400" dirty="0" err="1" smtClean="0">
                <a:solidFill>
                  <a:schemeClr val="bg1"/>
                </a:solidFill>
              </a:rPr>
              <a:t>Schlafanzug</a:t>
            </a:r>
            <a:r>
              <a:rPr lang="cs-CZ" sz="1400" dirty="0" smtClean="0">
                <a:solidFill>
                  <a:schemeClr val="bg1"/>
                </a:solidFill>
              </a:rPr>
              <a:t>,  der </a:t>
            </a:r>
            <a:r>
              <a:rPr lang="cs-CZ" sz="1400" dirty="0" err="1" smtClean="0">
                <a:solidFill>
                  <a:schemeClr val="bg1"/>
                </a:solidFill>
              </a:rPr>
              <a:t>Hut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Krawatte</a:t>
            </a:r>
            <a:r>
              <a:rPr lang="cs-CZ" sz="1400" dirty="0" smtClean="0">
                <a:solidFill>
                  <a:schemeClr val="bg1"/>
                </a:solidFill>
              </a:rPr>
              <a:t>, der </a:t>
            </a:r>
            <a:r>
              <a:rPr lang="cs-CZ" sz="1400" dirty="0" err="1" smtClean="0">
                <a:solidFill>
                  <a:schemeClr val="bg1"/>
                </a:solidFill>
              </a:rPr>
              <a:t>Schal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Unterhose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Handschuhe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Shorts</a:t>
            </a:r>
            <a:r>
              <a:rPr lang="cs-CZ" sz="1400" dirty="0" smtClean="0">
                <a:solidFill>
                  <a:schemeClr val="bg1"/>
                </a:solidFill>
              </a:rPr>
              <a:t>, der </a:t>
            </a:r>
            <a:r>
              <a:rPr lang="cs-CZ" sz="1400" dirty="0" err="1" smtClean="0">
                <a:solidFill>
                  <a:schemeClr val="bg1"/>
                </a:solidFill>
              </a:rPr>
              <a:t>Bikini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35696" y="1700808"/>
            <a:ext cx="619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ICH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1844824"/>
            <a:ext cx="542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20072" y="1556792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68344" y="1700808"/>
            <a:ext cx="526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544" y="3861048"/>
            <a:ext cx="447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ES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707904" y="5085184"/>
            <a:ext cx="647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WIR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36096" y="4869160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IHR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100392" y="3573016"/>
            <a:ext cx="526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55776" y="260648"/>
            <a:ext cx="67234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Řešení: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ziehe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Shorts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an</a:t>
            </a:r>
            <a:r>
              <a:rPr lang="cs-CZ" sz="1200" dirty="0" smtClean="0">
                <a:solidFill>
                  <a:srgbClr val="FF0000"/>
                </a:solidFill>
              </a:rPr>
              <a:t>. </a:t>
            </a:r>
            <a:r>
              <a:rPr lang="cs-CZ" sz="1200" dirty="0" err="1" smtClean="0">
                <a:solidFill>
                  <a:srgbClr val="FF0000"/>
                </a:solidFill>
              </a:rPr>
              <a:t>Du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ziehst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Handschuhe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an</a:t>
            </a:r>
            <a:r>
              <a:rPr lang="cs-CZ" sz="1200" dirty="0" smtClean="0">
                <a:solidFill>
                  <a:srgbClr val="FF0000"/>
                </a:solidFill>
              </a:rPr>
              <a:t>. </a:t>
            </a:r>
            <a:r>
              <a:rPr lang="cs-CZ" sz="1200" dirty="0" err="1" smtClean="0">
                <a:solidFill>
                  <a:srgbClr val="FF0000"/>
                </a:solidFill>
              </a:rPr>
              <a:t>Er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zieht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einen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Hut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an</a:t>
            </a:r>
            <a:r>
              <a:rPr lang="cs-CZ" sz="1200" dirty="0" smtClean="0">
                <a:solidFill>
                  <a:srgbClr val="FF0000"/>
                </a:solidFill>
              </a:rPr>
              <a:t>. </a:t>
            </a:r>
            <a:r>
              <a:rPr lang="cs-CZ" sz="1200" dirty="0" err="1" smtClean="0">
                <a:solidFill>
                  <a:srgbClr val="FF0000"/>
                </a:solidFill>
              </a:rPr>
              <a:t>Sie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zieht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einen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Bi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err="1">
                <a:solidFill>
                  <a:srgbClr val="FF0000"/>
                </a:solidFill>
              </a:rPr>
              <a:t>k</a:t>
            </a:r>
            <a:r>
              <a:rPr lang="cs-CZ" sz="1200" dirty="0" err="1" smtClean="0">
                <a:solidFill>
                  <a:srgbClr val="FF0000"/>
                </a:solidFill>
              </a:rPr>
              <a:t>ini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an</a:t>
            </a:r>
            <a:r>
              <a:rPr lang="cs-CZ" sz="1200" dirty="0" smtClean="0">
                <a:solidFill>
                  <a:srgbClr val="FF0000"/>
                </a:solidFill>
              </a:rPr>
              <a:t>. Es </a:t>
            </a:r>
            <a:r>
              <a:rPr lang="cs-CZ" sz="1200" dirty="0" err="1" smtClean="0">
                <a:solidFill>
                  <a:srgbClr val="FF0000"/>
                </a:solidFill>
              </a:rPr>
              <a:t>zieht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einen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Schlafanzug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an</a:t>
            </a:r>
            <a:r>
              <a:rPr lang="cs-CZ" sz="1200" dirty="0" smtClean="0">
                <a:solidFill>
                  <a:srgbClr val="FF0000"/>
                </a:solidFill>
              </a:rPr>
              <a:t>. </a:t>
            </a:r>
            <a:r>
              <a:rPr lang="cs-CZ" sz="1200" dirty="0" err="1" smtClean="0">
                <a:solidFill>
                  <a:srgbClr val="FF0000"/>
                </a:solidFill>
              </a:rPr>
              <a:t>Wir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ziehen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eine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Unterhose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an</a:t>
            </a:r>
            <a:r>
              <a:rPr lang="cs-CZ" sz="1200" dirty="0" smtClean="0">
                <a:solidFill>
                  <a:srgbClr val="FF0000"/>
                </a:solidFill>
              </a:rPr>
              <a:t>. </a:t>
            </a:r>
            <a:r>
              <a:rPr lang="cs-CZ" sz="1200" dirty="0" err="1" smtClean="0">
                <a:solidFill>
                  <a:srgbClr val="FF0000"/>
                </a:solidFill>
              </a:rPr>
              <a:t>Ihr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zieht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eine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Krawatte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an</a:t>
            </a:r>
            <a:r>
              <a:rPr lang="cs-CZ" sz="12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1200" dirty="0" err="1" smtClean="0">
                <a:solidFill>
                  <a:srgbClr val="FF0000"/>
                </a:solidFill>
              </a:rPr>
              <a:t>Sie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ziehen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eine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Schal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an</a:t>
            </a:r>
            <a:r>
              <a:rPr lang="cs-CZ" sz="1200" dirty="0" smtClean="0">
                <a:solidFill>
                  <a:srgbClr val="FF0000"/>
                </a:solidFill>
              </a:rPr>
              <a:t>. 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764704"/>
            <a:ext cx="2848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Suche</a:t>
            </a:r>
            <a:r>
              <a:rPr lang="cs-CZ" dirty="0" smtClean="0"/>
              <a:t> 10 </a:t>
            </a:r>
            <a:r>
              <a:rPr lang="cs-CZ" dirty="0" err="1" smtClean="0"/>
              <a:t>Kleidungsstücke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03649" y="1397000"/>
          <a:ext cx="6216358" cy="51917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55781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1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F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Ü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 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 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Ü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F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355976" y="332656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5563254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Es </a:t>
            </a:r>
            <a:r>
              <a:rPr lang="cs-CZ" dirty="0" err="1" smtClean="0"/>
              <a:t>gibt</a:t>
            </a:r>
            <a:r>
              <a:rPr lang="cs-CZ" dirty="0" smtClean="0"/>
              <a:t> </a:t>
            </a:r>
            <a:r>
              <a:rPr lang="cs-CZ" dirty="0" err="1" smtClean="0"/>
              <a:t>verschiedene</a:t>
            </a:r>
            <a:r>
              <a:rPr lang="cs-CZ" dirty="0" smtClean="0"/>
              <a:t> </a:t>
            </a:r>
            <a:r>
              <a:rPr lang="cs-CZ" dirty="0" err="1" smtClean="0"/>
              <a:t>Gelegenheiten</a:t>
            </a:r>
            <a:r>
              <a:rPr lang="cs-CZ" dirty="0" smtClean="0"/>
              <a:t>. 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trägt</a:t>
            </a:r>
            <a:r>
              <a:rPr lang="cs-CZ" dirty="0" smtClean="0"/>
              <a:t> man?</a:t>
            </a:r>
          </a:p>
          <a:p>
            <a:endParaRPr lang="cs-CZ" sz="1400" dirty="0" smtClean="0"/>
          </a:p>
          <a:p>
            <a:r>
              <a:rPr lang="cs-CZ" sz="1400" dirty="0" err="1" smtClean="0"/>
              <a:t>Erzähle</a:t>
            </a:r>
            <a:r>
              <a:rPr lang="cs-CZ" sz="1400" dirty="0" smtClean="0"/>
              <a:t>!</a:t>
            </a:r>
            <a:endParaRPr lang="cs-CZ" dirty="0"/>
          </a:p>
        </p:txBody>
      </p:sp>
      <p:pic>
        <p:nvPicPr>
          <p:cNvPr id="13314" name="Picture 2" descr="C:\Users\Máma\AppData\Local\Microsoft\Windows\Temporary Internet Files\Content.IE5\WGU77GOX\MC9000890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0" y="1887538"/>
            <a:ext cx="1792288" cy="1565275"/>
          </a:xfrm>
          <a:prstGeom prst="rect">
            <a:avLst/>
          </a:prstGeom>
          <a:noFill/>
        </p:spPr>
      </p:pic>
      <p:pic>
        <p:nvPicPr>
          <p:cNvPr id="13315" name="Picture 3" descr="C:\Users\Máma\AppData\Local\Microsoft\Windows\Temporary Internet Files\Content.IE5\EEGG801D\MP90039989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91247" y="1844824"/>
            <a:ext cx="2444849" cy="1629236"/>
          </a:xfrm>
          <a:prstGeom prst="rect">
            <a:avLst/>
          </a:prstGeom>
          <a:noFill/>
        </p:spPr>
      </p:pic>
      <p:pic>
        <p:nvPicPr>
          <p:cNvPr id="13316" name="Picture 4" descr="C:\Users\Máma\AppData\Local\Microsoft\Windows\Temporary Internet Files\Content.IE5\IN791MIO\MP90040129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5" y="1628801"/>
            <a:ext cx="1944216" cy="1944216"/>
          </a:xfrm>
          <a:prstGeom prst="rect">
            <a:avLst/>
          </a:prstGeom>
          <a:noFill/>
        </p:spPr>
      </p:pic>
      <p:pic>
        <p:nvPicPr>
          <p:cNvPr id="13317" name="Picture 5" descr="C:\Users\Máma\AppData\Local\Microsoft\Windows\Temporary Internet Files\Content.IE5\8Y5Y10W1\MP90039939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4005065"/>
            <a:ext cx="2088232" cy="1391588"/>
          </a:xfrm>
          <a:prstGeom prst="rect">
            <a:avLst/>
          </a:prstGeom>
          <a:noFill/>
        </p:spPr>
      </p:pic>
      <p:pic>
        <p:nvPicPr>
          <p:cNvPr id="13318" name="Picture 6" descr="C:\Users\Máma\AppData\Local\Microsoft\Windows\Temporary Internet Files\Content.IE5\EEGG801D\MP90044226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3789041"/>
            <a:ext cx="2592288" cy="1728192"/>
          </a:xfrm>
          <a:prstGeom prst="rect">
            <a:avLst/>
          </a:prstGeom>
          <a:noFill/>
        </p:spPr>
      </p:pic>
      <p:pic>
        <p:nvPicPr>
          <p:cNvPr id="13320" name="Picture 8" descr="C:\Users\Máma\AppData\Local\Microsoft\Windows\Temporary Internet Files\Content.IE5\EEGG801D\MC90025016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3933057"/>
            <a:ext cx="1451296" cy="158417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39552" y="5805264"/>
            <a:ext cx="79943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/>
              <a:t>i</a:t>
            </a:r>
            <a:r>
              <a:rPr lang="cs-CZ" sz="1600" dirty="0" err="1" smtClean="0"/>
              <a:t>ns</a:t>
            </a:r>
            <a:r>
              <a:rPr lang="cs-CZ" sz="1600" dirty="0" smtClean="0"/>
              <a:t> </a:t>
            </a:r>
            <a:r>
              <a:rPr lang="cs-CZ" sz="1600" dirty="0" err="1" smtClean="0"/>
              <a:t>Theater</a:t>
            </a:r>
            <a:r>
              <a:rPr lang="cs-CZ" sz="1600" dirty="0" smtClean="0"/>
              <a:t>, </a:t>
            </a:r>
            <a:r>
              <a:rPr lang="cs-CZ" sz="1600" dirty="0" err="1" smtClean="0"/>
              <a:t>zum</a:t>
            </a:r>
            <a:r>
              <a:rPr lang="cs-CZ" sz="1600" dirty="0" smtClean="0"/>
              <a:t> </a:t>
            </a:r>
            <a:r>
              <a:rPr lang="cs-CZ" sz="1600" dirty="0" err="1" smtClean="0"/>
              <a:t>Training</a:t>
            </a:r>
            <a:r>
              <a:rPr lang="cs-CZ" sz="1600" dirty="0" smtClean="0"/>
              <a:t>, in </a:t>
            </a:r>
            <a:r>
              <a:rPr lang="cs-CZ" sz="1600" dirty="0" err="1" smtClean="0"/>
              <a:t>die</a:t>
            </a:r>
            <a:r>
              <a:rPr lang="cs-CZ" sz="1600" dirty="0" smtClean="0"/>
              <a:t> </a:t>
            </a:r>
            <a:r>
              <a:rPr lang="cs-CZ" sz="1600" dirty="0" err="1" smtClean="0"/>
              <a:t>Schule</a:t>
            </a:r>
            <a:r>
              <a:rPr lang="cs-CZ" sz="1600" dirty="0" smtClean="0"/>
              <a:t>, </a:t>
            </a:r>
            <a:r>
              <a:rPr lang="cs-CZ" sz="1600" dirty="0" err="1" smtClean="0"/>
              <a:t>ins</a:t>
            </a:r>
            <a:r>
              <a:rPr lang="cs-CZ" sz="1600" dirty="0" smtClean="0"/>
              <a:t> </a:t>
            </a:r>
            <a:r>
              <a:rPr lang="cs-CZ" sz="1600" dirty="0" err="1" smtClean="0"/>
              <a:t>Gebirge</a:t>
            </a:r>
            <a:r>
              <a:rPr lang="cs-CZ" sz="1600" dirty="0" smtClean="0"/>
              <a:t>, </a:t>
            </a:r>
            <a:r>
              <a:rPr lang="cs-CZ" sz="1600" dirty="0" err="1" smtClean="0"/>
              <a:t>an</a:t>
            </a:r>
            <a:r>
              <a:rPr lang="cs-CZ" sz="1600" dirty="0" smtClean="0"/>
              <a:t> den </a:t>
            </a:r>
            <a:r>
              <a:rPr lang="cs-CZ" sz="1600" dirty="0" err="1" smtClean="0"/>
              <a:t>Strand</a:t>
            </a:r>
            <a:r>
              <a:rPr lang="cs-CZ" sz="1600" dirty="0" smtClean="0"/>
              <a:t>, </a:t>
            </a:r>
            <a:r>
              <a:rPr lang="cs-CZ" sz="1600" dirty="0" err="1" smtClean="0"/>
              <a:t>zum</a:t>
            </a:r>
            <a:r>
              <a:rPr lang="cs-CZ" sz="1600" dirty="0" smtClean="0"/>
              <a:t> </a:t>
            </a:r>
            <a:r>
              <a:rPr lang="cs-CZ" sz="1600" dirty="0" err="1" smtClean="0"/>
              <a:t>Spaziergang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260648"/>
            <a:ext cx="9116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Řešení: </a:t>
            </a:r>
            <a:r>
              <a:rPr lang="cs-CZ" sz="1400" dirty="0" err="1" smtClean="0">
                <a:solidFill>
                  <a:srgbClr val="FF0000"/>
                </a:solidFill>
              </a:rPr>
              <a:t>Ins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Theater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trägt</a:t>
            </a:r>
            <a:r>
              <a:rPr lang="cs-CZ" sz="1400" dirty="0" smtClean="0">
                <a:solidFill>
                  <a:srgbClr val="FF0000"/>
                </a:solidFill>
              </a:rPr>
              <a:t> man </a:t>
            </a:r>
            <a:r>
              <a:rPr lang="cs-CZ" sz="1400" dirty="0" err="1" smtClean="0">
                <a:solidFill>
                  <a:srgbClr val="FF0000"/>
                </a:solidFill>
              </a:rPr>
              <a:t>einen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Anzug</a:t>
            </a:r>
            <a:r>
              <a:rPr lang="cs-CZ" sz="1400" dirty="0" smtClean="0">
                <a:solidFill>
                  <a:srgbClr val="FF0000"/>
                </a:solidFill>
              </a:rPr>
              <a:t>. In </a:t>
            </a:r>
            <a:r>
              <a:rPr lang="cs-CZ" sz="1400" dirty="0" err="1" smtClean="0">
                <a:solidFill>
                  <a:srgbClr val="FF0000"/>
                </a:solidFill>
              </a:rPr>
              <a:t>die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Schule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trägt</a:t>
            </a:r>
            <a:r>
              <a:rPr lang="cs-CZ" sz="1400" dirty="0" smtClean="0">
                <a:solidFill>
                  <a:srgbClr val="FF0000"/>
                </a:solidFill>
              </a:rPr>
              <a:t> man </a:t>
            </a:r>
            <a:r>
              <a:rPr lang="cs-CZ" sz="1400" dirty="0" err="1" smtClean="0">
                <a:solidFill>
                  <a:srgbClr val="FF0000"/>
                </a:solidFill>
              </a:rPr>
              <a:t>Jeans</a:t>
            </a:r>
            <a:r>
              <a:rPr lang="cs-CZ" sz="1400" dirty="0" smtClean="0">
                <a:solidFill>
                  <a:srgbClr val="FF0000"/>
                </a:solidFill>
              </a:rPr>
              <a:t>. </a:t>
            </a:r>
            <a:r>
              <a:rPr lang="cs-CZ" sz="1400" dirty="0" err="1" smtClean="0">
                <a:solidFill>
                  <a:srgbClr val="FF0000"/>
                </a:solidFill>
              </a:rPr>
              <a:t>Ins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Gebirge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trägt</a:t>
            </a:r>
            <a:r>
              <a:rPr lang="cs-CZ" sz="1400" dirty="0" smtClean="0">
                <a:solidFill>
                  <a:srgbClr val="FF0000"/>
                </a:solidFill>
              </a:rPr>
              <a:t> man </a:t>
            </a:r>
            <a:r>
              <a:rPr lang="cs-CZ" sz="1400" dirty="0" err="1" smtClean="0">
                <a:solidFill>
                  <a:srgbClr val="FF0000"/>
                </a:solidFill>
              </a:rPr>
              <a:t>eine</a:t>
            </a:r>
            <a:r>
              <a:rPr lang="cs-CZ" sz="1400" dirty="0" smtClean="0">
                <a:solidFill>
                  <a:srgbClr val="FF0000"/>
                </a:solidFill>
              </a:rPr>
              <a:t> Winter-</a:t>
            </a:r>
          </a:p>
          <a:p>
            <a:r>
              <a:rPr lang="cs-CZ" sz="1400" dirty="0" err="1">
                <a:solidFill>
                  <a:srgbClr val="FF0000"/>
                </a:solidFill>
              </a:rPr>
              <a:t>j</a:t>
            </a:r>
            <a:r>
              <a:rPr lang="cs-CZ" sz="1400" dirty="0" err="1" smtClean="0">
                <a:solidFill>
                  <a:srgbClr val="FF0000"/>
                </a:solidFill>
              </a:rPr>
              <a:t>acke</a:t>
            </a:r>
            <a:r>
              <a:rPr lang="cs-CZ" sz="1400" dirty="0" smtClean="0">
                <a:solidFill>
                  <a:srgbClr val="FF0000"/>
                </a:solidFill>
              </a:rPr>
              <a:t>. </a:t>
            </a:r>
            <a:r>
              <a:rPr lang="cs-CZ" sz="1400" dirty="0" err="1" smtClean="0">
                <a:solidFill>
                  <a:srgbClr val="FF0000"/>
                </a:solidFill>
              </a:rPr>
              <a:t>An</a:t>
            </a:r>
            <a:r>
              <a:rPr lang="cs-CZ" sz="1400" dirty="0" smtClean="0">
                <a:solidFill>
                  <a:srgbClr val="FF0000"/>
                </a:solidFill>
              </a:rPr>
              <a:t> den </a:t>
            </a:r>
            <a:r>
              <a:rPr lang="cs-CZ" sz="1400" dirty="0" err="1" smtClean="0">
                <a:solidFill>
                  <a:srgbClr val="FF0000"/>
                </a:solidFill>
              </a:rPr>
              <a:t>Strand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trägt</a:t>
            </a:r>
            <a:r>
              <a:rPr lang="cs-CZ" sz="1400" dirty="0" smtClean="0">
                <a:solidFill>
                  <a:srgbClr val="FF0000"/>
                </a:solidFill>
              </a:rPr>
              <a:t> man </a:t>
            </a:r>
            <a:r>
              <a:rPr lang="cs-CZ" sz="1400" dirty="0" err="1" smtClean="0">
                <a:solidFill>
                  <a:srgbClr val="FF0000"/>
                </a:solidFill>
              </a:rPr>
              <a:t>einen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Bikini</a:t>
            </a:r>
            <a:r>
              <a:rPr lang="cs-CZ" sz="1400" dirty="0" smtClean="0">
                <a:solidFill>
                  <a:srgbClr val="FF0000"/>
                </a:solidFill>
              </a:rPr>
              <a:t>. </a:t>
            </a:r>
            <a:r>
              <a:rPr lang="cs-CZ" sz="1400" dirty="0" err="1" smtClean="0">
                <a:solidFill>
                  <a:srgbClr val="FF0000"/>
                </a:solidFill>
              </a:rPr>
              <a:t>Zum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Spaziergang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trägt</a:t>
            </a:r>
            <a:r>
              <a:rPr lang="cs-CZ" sz="1400" dirty="0" smtClean="0">
                <a:solidFill>
                  <a:srgbClr val="FF0000"/>
                </a:solidFill>
              </a:rPr>
              <a:t> man </a:t>
            </a:r>
            <a:r>
              <a:rPr lang="cs-CZ" sz="1400" dirty="0" err="1" smtClean="0">
                <a:solidFill>
                  <a:srgbClr val="FF0000"/>
                </a:solidFill>
              </a:rPr>
              <a:t>eine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Hose</a:t>
            </a:r>
            <a:r>
              <a:rPr lang="cs-CZ" sz="1400" dirty="0" smtClean="0">
                <a:solidFill>
                  <a:srgbClr val="FF0000"/>
                </a:solidFill>
              </a:rPr>
              <a:t>. </a:t>
            </a:r>
            <a:r>
              <a:rPr lang="cs-CZ" sz="1400" dirty="0" err="1" smtClean="0">
                <a:solidFill>
                  <a:srgbClr val="FF0000"/>
                </a:solidFill>
              </a:rPr>
              <a:t>Zum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Training</a:t>
            </a:r>
            <a:r>
              <a:rPr lang="cs-CZ" sz="1400" dirty="0" smtClean="0">
                <a:solidFill>
                  <a:srgbClr val="FF0000"/>
                </a:solidFill>
              </a:rPr>
              <a:t> - </a:t>
            </a:r>
            <a:r>
              <a:rPr lang="cs-CZ" sz="1400" dirty="0" err="1" smtClean="0">
                <a:solidFill>
                  <a:srgbClr val="FF0000"/>
                </a:solidFill>
              </a:rPr>
              <a:t>Sportschuhe</a:t>
            </a:r>
            <a:r>
              <a:rPr lang="cs-CZ" sz="1400" dirty="0" smtClean="0">
                <a:solidFill>
                  <a:srgbClr val="FF0000"/>
                </a:solidFill>
              </a:rPr>
              <a:t>.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899592" y="1700808"/>
            <a:ext cx="5400600" cy="30963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980728"/>
            <a:ext cx="2705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Beantworte</a:t>
            </a:r>
            <a:r>
              <a:rPr lang="cs-CZ" dirty="0" smtClean="0"/>
              <a:t> </a:t>
            </a:r>
            <a:r>
              <a:rPr lang="cs-CZ" dirty="0" err="1" smtClean="0"/>
              <a:t>diese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916832"/>
            <a:ext cx="525753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ziehst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du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am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liebsten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an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tragen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Frauen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trägt</a:t>
            </a:r>
            <a:r>
              <a:rPr lang="cs-CZ" dirty="0" smtClean="0">
                <a:solidFill>
                  <a:srgbClr val="FFFF00"/>
                </a:solidFill>
              </a:rPr>
              <a:t> man </a:t>
            </a:r>
            <a:r>
              <a:rPr lang="cs-CZ" dirty="0" err="1" smtClean="0">
                <a:solidFill>
                  <a:srgbClr val="FFFF00"/>
                </a:solidFill>
              </a:rPr>
              <a:t>im</a:t>
            </a:r>
            <a:r>
              <a:rPr lang="cs-CZ" dirty="0" smtClean="0">
                <a:solidFill>
                  <a:srgbClr val="FFFF00"/>
                </a:solidFill>
              </a:rPr>
              <a:t> Winter?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zieht</a:t>
            </a:r>
            <a:r>
              <a:rPr lang="cs-CZ" dirty="0" smtClean="0">
                <a:solidFill>
                  <a:srgbClr val="FFFF00"/>
                </a:solidFill>
              </a:rPr>
              <a:t> man </a:t>
            </a:r>
            <a:r>
              <a:rPr lang="cs-CZ" dirty="0" err="1" smtClean="0">
                <a:solidFill>
                  <a:srgbClr val="FFFF00"/>
                </a:solidFill>
              </a:rPr>
              <a:t>im</a:t>
            </a:r>
            <a:r>
              <a:rPr lang="cs-CZ" dirty="0" smtClean="0">
                <a:solidFill>
                  <a:srgbClr val="FFFF00"/>
                </a:solidFill>
              </a:rPr>
              <a:t> Sommer </a:t>
            </a:r>
            <a:r>
              <a:rPr lang="cs-CZ" dirty="0" err="1" smtClean="0">
                <a:solidFill>
                  <a:srgbClr val="FFFF00"/>
                </a:solidFill>
              </a:rPr>
              <a:t>an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tragen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junge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Leute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gern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trägst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du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nie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trägt</a:t>
            </a:r>
            <a:r>
              <a:rPr lang="cs-CZ" dirty="0" smtClean="0">
                <a:solidFill>
                  <a:srgbClr val="FFFF00"/>
                </a:solidFill>
              </a:rPr>
              <a:t>  man, </a:t>
            </a:r>
            <a:r>
              <a:rPr lang="cs-CZ" dirty="0" err="1" smtClean="0">
                <a:solidFill>
                  <a:srgbClr val="FFFF00"/>
                </a:solidFill>
              </a:rPr>
              <a:t>wenn</a:t>
            </a:r>
            <a:r>
              <a:rPr lang="cs-CZ" dirty="0" smtClean="0">
                <a:solidFill>
                  <a:srgbClr val="FFFF00"/>
                </a:solidFill>
              </a:rPr>
              <a:t> es </a:t>
            </a:r>
            <a:r>
              <a:rPr lang="cs-CZ" dirty="0" err="1" smtClean="0">
                <a:solidFill>
                  <a:srgbClr val="FFFF00"/>
                </a:solidFill>
              </a:rPr>
              <a:t>regnet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trägt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dein</a:t>
            </a:r>
            <a:r>
              <a:rPr lang="cs-CZ" dirty="0" smtClean="0">
                <a:solidFill>
                  <a:srgbClr val="FFFF00"/>
                </a:solidFill>
              </a:rPr>
              <a:t> Vater </a:t>
            </a:r>
            <a:r>
              <a:rPr lang="cs-CZ" dirty="0" err="1" smtClean="0">
                <a:solidFill>
                  <a:srgbClr val="FFFF00"/>
                </a:solidFill>
              </a:rPr>
              <a:t>und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deine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Mutter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ist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das</a:t>
            </a:r>
            <a:r>
              <a:rPr lang="cs-CZ" dirty="0" smtClean="0">
                <a:solidFill>
                  <a:srgbClr val="FFFF00"/>
                </a:solidFill>
              </a:rPr>
              <a:t> – Dirndl? </a:t>
            </a:r>
            <a:r>
              <a:rPr lang="cs-CZ" dirty="0" err="1" smtClean="0">
                <a:solidFill>
                  <a:srgbClr val="FFFF00"/>
                </a:solidFill>
              </a:rPr>
              <a:t>Erkläre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auf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Tschechisch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085184"/>
            <a:ext cx="8678979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Řešení: </a:t>
            </a:r>
            <a:r>
              <a:rPr lang="cs-CZ" sz="1400" dirty="0" err="1" smtClean="0">
                <a:solidFill>
                  <a:srgbClr val="FF0000"/>
                </a:solidFill>
              </a:rPr>
              <a:t>Am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liebsten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ziehe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ich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eine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Hose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an</a:t>
            </a:r>
            <a:r>
              <a:rPr lang="cs-CZ" sz="1400" dirty="0" smtClean="0">
                <a:solidFill>
                  <a:srgbClr val="FF0000"/>
                </a:solidFill>
              </a:rPr>
              <a:t>. </a:t>
            </a:r>
            <a:r>
              <a:rPr lang="cs-CZ" sz="1400" dirty="0" err="1" smtClean="0">
                <a:solidFill>
                  <a:srgbClr val="FF0000"/>
                </a:solidFill>
              </a:rPr>
              <a:t>Frauen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tragen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einen</a:t>
            </a:r>
            <a:r>
              <a:rPr lang="cs-CZ" sz="1400" dirty="0" smtClean="0">
                <a:solidFill>
                  <a:srgbClr val="FF0000"/>
                </a:solidFill>
              </a:rPr>
              <a:t> Rock </a:t>
            </a:r>
            <a:r>
              <a:rPr lang="cs-CZ" sz="1400" dirty="0" err="1" smtClean="0">
                <a:solidFill>
                  <a:srgbClr val="FF0000"/>
                </a:solidFill>
              </a:rPr>
              <a:t>und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ein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Kleid</a:t>
            </a:r>
            <a:r>
              <a:rPr lang="cs-CZ" sz="1400" dirty="0" smtClean="0">
                <a:solidFill>
                  <a:srgbClr val="FF0000"/>
                </a:solidFill>
              </a:rPr>
              <a:t>. </a:t>
            </a:r>
            <a:r>
              <a:rPr lang="cs-CZ" sz="1400" dirty="0" err="1" smtClean="0">
                <a:solidFill>
                  <a:srgbClr val="FF0000"/>
                </a:solidFill>
              </a:rPr>
              <a:t>Im</a:t>
            </a:r>
            <a:r>
              <a:rPr lang="cs-CZ" sz="1400" dirty="0" smtClean="0">
                <a:solidFill>
                  <a:srgbClr val="FF0000"/>
                </a:solidFill>
              </a:rPr>
              <a:t> Winter trage </a:t>
            </a:r>
            <a:r>
              <a:rPr lang="cs-CZ" sz="1400" dirty="0" err="1" smtClean="0">
                <a:solidFill>
                  <a:srgbClr val="FF0000"/>
                </a:solidFill>
              </a:rPr>
              <a:t>ich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1400" dirty="0" err="1">
                <a:solidFill>
                  <a:srgbClr val="FF0000"/>
                </a:solidFill>
              </a:rPr>
              <a:t>e</a:t>
            </a:r>
            <a:r>
              <a:rPr lang="cs-CZ" sz="1400" dirty="0" err="1" smtClean="0">
                <a:solidFill>
                  <a:srgbClr val="FF0000"/>
                </a:solidFill>
              </a:rPr>
              <a:t>inen</a:t>
            </a:r>
            <a:r>
              <a:rPr lang="cs-CZ" sz="1400" dirty="0" smtClean="0">
                <a:solidFill>
                  <a:srgbClr val="FF0000"/>
                </a:solidFill>
              </a:rPr>
              <a:t>  </a:t>
            </a:r>
            <a:r>
              <a:rPr lang="cs-CZ" sz="1400" dirty="0" err="1" smtClean="0">
                <a:solidFill>
                  <a:srgbClr val="FF0000"/>
                </a:solidFill>
              </a:rPr>
              <a:t>Mantel</a:t>
            </a:r>
            <a:r>
              <a:rPr lang="cs-CZ" sz="1400" dirty="0" smtClean="0">
                <a:solidFill>
                  <a:srgbClr val="FF0000"/>
                </a:solidFill>
              </a:rPr>
              <a:t>. </a:t>
            </a:r>
            <a:r>
              <a:rPr lang="cs-CZ" sz="1400" dirty="0" err="1" smtClean="0">
                <a:solidFill>
                  <a:srgbClr val="FF0000"/>
                </a:solidFill>
              </a:rPr>
              <a:t>Im</a:t>
            </a:r>
            <a:r>
              <a:rPr lang="cs-CZ" sz="1400" dirty="0" smtClean="0">
                <a:solidFill>
                  <a:srgbClr val="FF0000"/>
                </a:solidFill>
              </a:rPr>
              <a:t> Sommer trage </a:t>
            </a:r>
            <a:r>
              <a:rPr lang="cs-CZ" sz="1400" dirty="0" err="1" smtClean="0">
                <a:solidFill>
                  <a:srgbClr val="FF0000"/>
                </a:solidFill>
              </a:rPr>
              <a:t>ich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Shorts</a:t>
            </a:r>
            <a:r>
              <a:rPr lang="cs-CZ" sz="1400" dirty="0" smtClean="0">
                <a:solidFill>
                  <a:srgbClr val="FF0000"/>
                </a:solidFill>
              </a:rPr>
              <a:t>. </a:t>
            </a:r>
            <a:r>
              <a:rPr lang="cs-CZ" sz="1400" dirty="0" err="1" smtClean="0">
                <a:solidFill>
                  <a:srgbClr val="FF0000"/>
                </a:solidFill>
              </a:rPr>
              <a:t>Junge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Leute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tragen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Jeans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uns</a:t>
            </a:r>
            <a:r>
              <a:rPr lang="cs-CZ" sz="1400" dirty="0" smtClean="0">
                <a:solidFill>
                  <a:srgbClr val="FF0000"/>
                </a:solidFill>
              </a:rPr>
              <a:t> T-</a:t>
            </a:r>
            <a:r>
              <a:rPr lang="cs-CZ" sz="1400" dirty="0" err="1" smtClean="0">
                <a:solidFill>
                  <a:srgbClr val="FF0000"/>
                </a:solidFill>
              </a:rPr>
              <a:t>shirts</a:t>
            </a:r>
            <a:r>
              <a:rPr lang="cs-CZ" sz="1400" dirty="0" smtClean="0">
                <a:solidFill>
                  <a:srgbClr val="FF0000"/>
                </a:solidFill>
              </a:rPr>
              <a:t>.  </a:t>
            </a:r>
            <a:r>
              <a:rPr lang="cs-CZ" sz="1400" dirty="0" err="1" smtClean="0">
                <a:solidFill>
                  <a:srgbClr val="FF0000"/>
                </a:solidFill>
              </a:rPr>
              <a:t>Nie</a:t>
            </a:r>
            <a:r>
              <a:rPr lang="cs-CZ" sz="1400" dirty="0" smtClean="0">
                <a:solidFill>
                  <a:srgbClr val="FF0000"/>
                </a:solidFill>
              </a:rPr>
              <a:t> trage </a:t>
            </a:r>
            <a:r>
              <a:rPr lang="cs-CZ" sz="1400" dirty="0" err="1" smtClean="0">
                <a:solidFill>
                  <a:srgbClr val="FF0000"/>
                </a:solidFill>
              </a:rPr>
              <a:t>ich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ein</a:t>
            </a:r>
            <a:r>
              <a:rPr lang="cs-CZ" sz="1400" dirty="0" smtClean="0">
                <a:solidFill>
                  <a:srgbClr val="FF0000"/>
                </a:solidFill>
              </a:rPr>
              <a:t> Dirndl.</a:t>
            </a:r>
          </a:p>
          <a:p>
            <a:r>
              <a:rPr lang="cs-CZ" sz="1400" dirty="0" err="1" smtClean="0">
                <a:solidFill>
                  <a:srgbClr val="FF0000"/>
                </a:solidFill>
              </a:rPr>
              <a:t>Wenn</a:t>
            </a:r>
            <a:r>
              <a:rPr lang="cs-CZ" sz="1400" dirty="0" smtClean="0">
                <a:solidFill>
                  <a:srgbClr val="FF0000"/>
                </a:solidFill>
              </a:rPr>
              <a:t> es </a:t>
            </a:r>
            <a:r>
              <a:rPr lang="cs-CZ" sz="1400" dirty="0" err="1" smtClean="0">
                <a:solidFill>
                  <a:srgbClr val="FF0000"/>
                </a:solidFill>
              </a:rPr>
              <a:t>regnet</a:t>
            </a:r>
            <a:r>
              <a:rPr lang="cs-CZ" sz="1400" dirty="0" smtClean="0">
                <a:solidFill>
                  <a:srgbClr val="FF0000"/>
                </a:solidFill>
              </a:rPr>
              <a:t>,trage </a:t>
            </a:r>
            <a:r>
              <a:rPr lang="cs-CZ" sz="1400" dirty="0" err="1" smtClean="0">
                <a:solidFill>
                  <a:srgbClr val="FF0000"/>
                </a:solidFill>
              </a:rPr>
              <a:t>ich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Gummistiefel</a:t>
            </a:r>
            <a:r>
              <a:rPr lang="cs-CZ" sz="1400" dirty="0" smtClean="0">
                <a:solidFill>
                  <a:srgbClr val="FF0000"/>
                </a:solidFill>
              </a:rPr>
              <a:t>. </a:t>
            </a:r>
            <a:r>
              <a:rPr lang="cs-CZ" sz="1400" dirty="0" err="1" smtClean="0">
                <a:solidFill>
                  <a:srgbClr val="FF0000"/>
                </a:solidFill>
              </a:rPr>
              <a:t>Mein</a:t>
            </a:r>
            <a:r>
              <a:rPr lang="cs-CZ" sz="1400" dirty="0" smtClean="0">
                <a:solidFill>
                  <a:srgbClr val="FF0000"/>
                </a:solidFill>
              </a:rPr>
              <a:t> Vater </a:t>
            </a:r>
            <a:r>
              <a:rPr lang="cs-CZ" sz="1400" dirty="0" err="1" smtClean="0">
                <a:solidFill>
                  <a:srgbClr val="FF0000"/>
                </a:solidFill>
              </a:rPr>
              <a:t>trägt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einen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Anzug</a:t>
            </a:r>
            <a:r>
              <a:rPr lang="cs-CZ" sz="1400" dirty="0" smtClean="0">
                <a:solidFill>
                  <a:srgbClr val="FF0000"/>
                </a:solidFill>
              </a:rPr>
              <a:t>, </a:t>
            </a:r>
            <a:r>
              <a:rPr lang="cs-CZ" sz="1400" dirty="0" err="1" smtClean="0">
                <a:solidFill>
                  <a:srgbClr val="FF0000"/>
                </a:solidFill>
              </a:rPr>
              <a:t>meine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Mutter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trägt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ein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Kleid</a:t>
            </a:r>
            <a:r>
              <a:rPr lang="cs-CZ" sz="14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1400" dirty="0" smtClean="0">
                <a:solidFill>
                  <a:srgbClr val="FF0000"/>
                </a:solidFill>
              </a:rPr>
              <a:t>Dirndl je ženský německý lidový oděv, který se nosí především v Rakousku a jižním </a:t>
            </a:r>
            <a:r>
              <a:rPr lang="cs-CZ" sz="1400" dirty="0">
                <a:solidFill>
                  <a:srgbClr val="FF0000"/>
                </a:solidFill>
              </a:rPr>
              <a:t>N</a:t>
            </a:r>
            <a:r>
              <a:rPr lang="cs-CZ" sz="1400" dirty="0" smtClean="0">
                <a:solidFill>
                  <a:srgbClr val="FF0000"/>
                </a:solidFill>
              </a:rPr>
              <a:t>ěmecku. Má kořeny</a:t>
            </a:r>
          </a:p>
          <a:p>
            <a:r>
              <a:rPr lang="cs-CZ" sz="1400" dirty="0">
                <a:solidFill>
                  <a:srgbClr val="FF0000"/>
                </a:solidFill>
              </a:rPr>
              <a:t>v</a:t>
            </a:r>
            <a:r>
              <a:rPr lang="cs-CZ" sz="1400" dirty="0" smtClean="0">
                <a:solidFill>
                  <a:srgbClr val="FF0000"/>
                </a:solidFill>
              </a:rPr>
              <a:t> historickém venkovském oděvu. 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Čerpáno z Klipartů – </a:t>
            </a:r>
            <a:r>
              <a:rPr lang="cs-CZ" sz="1400" dirty="0" smtClean="0">
                <a:latin typeface="Calibri" pitchFamily="34" charset="0"/>
              </a:rPr>
              <a:t>PowerPoint</a:t>
            </a:r>
          </a:p>
          <a:p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 smtClean="0"/>
              <a:t>AUTOR </a:t>
            </a:r>
            <a:r>
              <a:rPr lang="cs-CZ" sz="1400" dirty="0"/>
              <a:t>NEUVEDEN. </a:t>
            </a:r>
            <a:r>
              <a:rPr lang="cs-CZ" sz="1400" i="1" dirty="0"/>
              <a:t>images.otto.de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images.otto.de/asset/mmo/formatz/Dirndl-Krueger-Madl-schwarz-rot-6772972.jpg</a:t>
            </a:r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225</TotalTime>
  <Words>1094</Words>
  <Application>Microsoft Office PowerPoint</Application>
  <PresentationFormat>Předvádění na obrazovce (4:3)</PresentationFormat>
  <Paragraphs>432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ŠABLONA DUM 2003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Pavel</cp:lastModifiedBy>
  <cp:revision>23</cp:revision>
  <dcterms:created xsi:type="dcterms:W3CDTF">2013-07-16T15:52:57Z</dcterms:created>
  <dcterms:modified xsi:type="dcterms:W3CDTF">2013-07-24T19:39:52Z</dcterms:modified>
</cp:coreProperties>
</file>