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8" r:id="rId2"/>
    <p:sldId id="257" r:id="rId3"/>
    <p:sldId id="260" r:id="rId4"/>
    <p:sldId id="261" r:id="rId5"/>
    <p:sldId id="262" r:id="rId6"/>
    <p:sldId id="266" r:id="rId7"/>
    <p:sldId id="265" r:id="rId8"/>
    <p:sldId id="267" r:id="rId9"/>
    <p:sldId id="268" r:id="rId10"/>
    <p:sldId id="269" r:id="rId11"/>
    <p:sldId id="270" r:id="rId12"/>
    <p:sldId id="271" r:id="rId13"/>
    <p:sldId id="259" r:id="rId14"/>
    <p:sldId id="27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070" autoAdjust="0"/>
  </p:normalViewPr>
  <p:slideViewPr>
    <p:cSldViewPr>
      <p:cViewPr varScale="1">
        <p:scale>
          <a:sx n="62" d="100"/>
          <a:sy n="62" d="100"/>
        </p:scale>
        <p:origin x="-159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C323EC3-0E64-4326-95A0-75E8F2305B12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BD56EC3-DAFB-4F38-AC9A-3119ABC0E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1053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11F1F5C-7F52-45A1-B9C6-D2039FE0DE1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303975A-7D3D-4E3E-8062-0BEDEE5B75A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http://upload.wikimedia.org/wikipedia/commons/thumb/c/c4/Austria_wien.svg/290px-Austria_wien.svg.png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wien.info</a:t>
            </a:r>
            <a:r>
              <a:rPr lang="cs-CZ" dirty="0" smtClean="0"/>
              <a:t>/media/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donauinsel</a:t>
            </a:r>
            <a:r>
              <a:rPr lang="cs-CZ" dirty="0" smtClean="0"/>
              <a:t>-</a:t>
            </a:r>
            <a:r>
              <a:rPr lang="cs-CZ" dirty="0" err="1" smtClean="0"/>
              <a:t>bei</a:t>
            </a:r>
            <a:r>
              <a:rPr lang="cs-CZ" dirty="0" smtClean="0"/>
              <a:t>-</a:t>
            </a:r>
            <a:r>
              <a:rPr lang="cs-CZ" dirty="0" err="1" smtClean="0"/>
              <a:t>nacht.jpg</a:t>
            </a:r>
            <a:r>
              <a:rPr lang="cs-CZ" dirty="0" smtClean="0"/>
              <a:t>/image_</a:t>
            </a:r>
            <a:r>
              <a:rPr lang="cs-CZ" dirty="0" err="1" smtClean="0"/>
              <a:t>Startbild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bohemianfantasy.cz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/2_99.jpg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605564-39CE-4F91-A098-6FB9AF4C16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travelesprit.cz</a:t>
            </a:r>
            <a:r>
              <a:rPr lang="cs-CZ" dirty="0" smtClean="0"/>
              <a:t>/_</a:t>
            </a:r>
            <a:r>
              <a:rPr lang="cs-CZ" dirty="0" err="1" smtClean="0"/>
              <a:t>SitePublic</a:t>
            </a:r>
            <a:r>
              <a:rPr lang="cs-CZ" dirty="0" smtClean="0"/>
              <a:t>/</a:t>
            </a:r>
            <a:r>
              <a:rPr lang="cs-CZ" dirty="0" err="1" smtClean="0"/>
              <a:t>IRImage</a:t>
            </a:r>
            <a:r>
              <a:rPr lang="cs-CZ" dirty="0" smtClean="0"/>
              <a:t>/</a:t>
            </a:r>
            <a:r>
              <a:rPr lang="cs-CZ" dirty="0" err="1" smtClean="0"/>
              <a:t>Orig</a:t>
            </a:r>
            <a:r>
              <a:rPr lang="cs-CZ" dirty="0" smtClean="0"/>
              <a:t>/129991.jpg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http://www.city-</a:t>
            </a:r>
            <a:r>
              <a:rPr lang="cs-CZ" dirty="0" err="1" smtClean="0"/>
              <a:t>walks.info</a:t>
            </a:r>
            <a:r>
              <a:rPr lang="cs-CZ" dirty="0" smtClean="0"/>
              <a:t>/</a:t>
            </a:r>
            <a:r>
              <a:rPr lang="cs-CZ" dirty="0" err="1" smtClean="0"/>
              <a:t>Wien</a:t>
            </a:r>
            <a:r>
              <a:rPr lang="cs-CZ" dirty="0" smtClean="0"/>
              <a:t>/</a:t>
            </a:r>
            <a:r>
              <a:rPr lang="cs-CZ" dirty="0" err="1" smtClean="0"/>
              <a:t>bilder</a:t>
            </a:r>
            <a:r>
              <a:rPr lang="cs-CZ" dirty="0" smtClean="0"/>
              <a:t>/Oper-</a:t>
            </a:r>
            <a:r>
              <a:rPr lang="cs-CZ" dirty="0" err="1" smtClean="0"/>
              <a:t>Wien.JPG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https://upload.wikimedia.org/wikipedia/commons/thumb/e/e4/Burgtheater-Wien-M%C3%A4rz-2008.jpg/440px-Burgtheater-Wien-M%C3%A4rz-2008.jpg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hotelhahn.at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</a:t>
            </a:r>
            <a:r>
              <a:rPr lang="cs-CZ" dirty="0" err="1" smtClean="0"/>
              <a:t>pics</a:t>
            </a:r>
            <a:r>
              <a:rPr lang="cs-CZ" dirty="0" smtClean="0"/>
              <a:t>/</a:t>
            </a:r>
            <a:r>
              <a:rPr lang="cs-CZ" dirty="0" err="1" smtClean="0"/>
              <a:t>schloss</a:t>
            </a:r>
            <a:r>
              <a:rPr lang="cs-CZ" dirty="0" smtClean="0"/>
              <a:t>_</a:t>
            </a:r>
            <a:r>
              <a:rPr lang="cs-CZ" dirty="0" err="1" smtClean="0"/>
              <a:t>schoenbrunn.jpg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http://upload.wikimedia.org/wikipedia/commons/2/21/IMG_0089_-_Wien_-_Kunsthistorisches_Museum.JPG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605564-39CE-4F91-A098-6FB9AF4C16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http://img.fotocommunity.com/images/Oesterreich/Wien/Hundertwasserhaus-a24080881.jpg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http://www.bohemian-</a:t>
            </a:r>
            <a:r>
              <a:rPr lang="cs-CZ" dirty="0" err="1" smtClean="0"/>
              <a:t>tour.cz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modules</a:t>
            </a:r>
            <a:r>
              <a:rPr lang="cs-CZ" dirty="0" smtClean="0"/>
              <a:t>/</a:t>
            </a:r>
            <a:r>
              <a:rPr lang="cs-CZ" dirty="0" err="1" smtClean="0"/>
              <a:t>tours</a:t>
            </a:r>
            <a:r>
              <a:rPr lang="cs-CZ" dirty="0" smtClean="0"/>
              <a:t>/</a:t>
            </a:r>
            <a:r>
              <a:rPr lang="cs-CZ" dirty="0" err="1" smtClean="0"/>
              <a:t>tours</a:t>
            </a:r>
            <a:r>
              <a:rPr lang="cs-CZ" dirty="0" smtClean="0"/>
              <a:t>/17/</a:t>
            </a:r>
            <a:r>
              <a:rPr lang="cs-CZ" dirty="0" err="1" smtClean="0"/>
              <a:t>photos</a:t>
            </a:r>
            <a:r>
              <a:rPr lang="cs-CZ" dirty="0" smtClean="0"/>
              <a:t>/</a:t>
            </a:r>
            <a:r>
              <a:rPr lang="cs-CZ" dirty="0" err="1" smtClean="0"/>
              <a:t>src</a:t>
            </a:r>
            <a:r>
              <a:rPr lang="cs-CZ" dirty="0" smtClean="0"/>
              <a:t>/</a:t>
            </a:r>
            <a:r>
              <a:rPr lang="cs-CZ" dirty="0" err="1" smtClean="0"/>
              <a:t>viden</a:t>
            </a:r>
            <a:r>
              <a:rPr lang="cs-CZ" dirty="0" smtClean="0"/>
              <a:t>-</a:t>
            </a:r>
            <a:r>
              <a:rPr lang="cs-CZ" dirty="0" err="1" smtClean="0"/>
              <a:t>prater</a:t>
            </a:r>
            <a:r>
              <a:rPr lang="cs-CZ" dirty="0" smtClean="0"/>
              <a:t>-50ad368a4e2d2_510930f81b48c.jpg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605564-39CE-4F91-A098-6FB9AF4C16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http://images.ichkoche.at/data/image/1/2896.jpg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http://whatscookingamerica.net/History/Cakes/Sachertorte3.jpg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http://2.bp.blogspot.com/_</a:t>
            </a:r>
            <a:r>
              <a:rPr lang="cs-CZ" dirty="0" err="1" smtClean="0"/>
              <a:t>NRXoUhGplBY</a:t>
            </a:r>
            <a:r>
              <a:rPr lang="cs-CZ" dirty="0" smtClean="0"/>
              <a:t>/TP1Hkng-8TI/AAAAAAAABY8/hPEk68tNUTw/s1600/</a:t>
            </a:r>
            <a:r>
              <a:rPr lang="cs-CZ" dirty="0" err="1" smtClean="0"/>
              <a:t>videnska</a:t>
            </a:r>
            <a:r>
              <a:rPr lang="cs-CZ" dirty="0" smtClean="0"/>
              <a:t>_</a:t>
            </a:r>
            <a:r>
              <a:rPr lang="cs-CZ" dirty="0" err="1" smtClean="0"/>
              <a:t>kava</a:t>
            </a:r>
            <a:r>
              <a:rPr lang="cs-CZ" dirty="0" smtClean="0"/>
              <a:t>%255B1%255D.jpg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http://i.lidovky.</a:t>
            </a:r>
            <a:r>
              <a:rPr lang="cs-CZ" dirty="0" err="1" smtClean="0"/>
              <a:t>cz</a:t>
            </a:r>
            <a:r>
              <a:rPr lang="cs-CZ" dirty="0" smtClean="0"/>
              <a:t>/12/022/</a:t>
            </a:r>
            <a:r>
              <a:rPr lang="cs-CZ" dirty="0" err="1" smtClean="0"/>
              <a:t>lngal</a:t>
            </a:r>
            <a:r>
              <a:rPr lang="cs-CZ" dirty="0" smtClean="0"/>
              <a:t>/GLU412f33__TOM0900.jpg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605564-39CE-4F91-A098-6FB9AF4C16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605564-39CE-4F91-A098-6FB9AF4C16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http://upload.wikimedia.org/wikipedia/commons/thumb/c/c4/Austria_wien.svg/290px-Austria_wien.svg.png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wien.info</a:t>
            </a:r>
            <a:r>
              <a:rPr lang="cs-CZ" dirty="0" smtClean="0"/>
              <a:t>/media/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donauinsel</a:t>
            </a:r>
            <a:r>
              <a:rPr lang="cs-CZ" dirty="0" smtClean="0"/>
              <a:t>-</a:t>
            </a:r>
            <a:r>
              <a:rPr lang="cs-CZ" dirty="0" err="1" smtClean="0"/>
              <a:t>bei</a:t>
            </a:r>
            <a:r>
              <a:rPr lang="cs-CZ" dirty="0" smtClean="0"/>
              <a:t>-</a:t>
            </a:r>
            <a:r>
              <a:rPr lang="cs-CZ" dirty="0" err="1" smtClean="0"/>
              <a:t>nacht.jpg</a:t>
            </a:r>
            <a:r>
              <a:rPr lang="cs-CZ" dirty="0" smtClean="0"/>
              <a:t>/image_</a:t>
            </a:r>
            <a:r>
              <a:rPr lang="cs-CZ" dirty="0" err="1" smtClean="0"/>
              <a:t>Startbild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bohemianfantasy.cz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/2_99.jpg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605564-39CE-4F91-A098-6FB9AF4C16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travelesprit.cz</a:t>
            </a:r>
            <a:r>
              <a:rPr lang="cs-CZ" dirty="0" smtClean="0"/>
              <a:t>/_</a:t>
            </a:r>
            <a:r>
              <a:rPr lang="cs-CZ" dirty="0" err="1" smtClean="0"/>
              <a:t>SitePublic</a:t>
            </a:r>
            <a:r>
              <a:rPr lang="cs-CZ" dirty="0" smtClean="0"/>
              <a:t>/</a:t>
            </a:r>
            <a:r>
              <a:rPr lang="cs-CZ" dirty="0" err="1" smtClean="0"/>
              <a:t>IRImage</a:t>
            </a:r>
            <a:r>
              <a:rPr lang="cs-CZ" dirty="0" smtClean="0"/>
              <a:t>/</a:t>
            </a:r>
            <a:r>
              <a:rPr lang="cs-CZ" dirty="0" err="1" smtClean="0"/>
              <a:t>Orig</a:t>
            </a:r>
            <a:r>
              <a:rPr lang="cs-CZ" dirty="0" smtClean="0"/>
              <a:t>/129991.jpg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http://www.city-</a:t>
            </a:r>
            <a:r>
              <a:rPr lang="cs-CZ" dirty="0" err="1" smtClean="0"/>
              <a:t>walks.info</a:t>
            </a:r>
            <a:r>
              <a:rPr lang="cs-CZ" dirty="0" smtClean="0"/>
              <a:t>/</a:t>
            </a:r>
            <a:r>
              <a:rPr lang="cs-CZ" dirty="0" err="1" smtClean="0"/>
              <a:t>Wien</a:t>
            </a:r>
            <a:r>
              <a:rPr lang="cs-CZ" dirty="0" smtClean="0"/>
              <a:t>/</a:t>
            </a:r>
            <a:r>
              <a:rPr lang="cs-CZ" dirty="0" err="1" smtClean="0"/>
              <a:t>bilder</a:t>
            </a:r>
            <a:r>
              <a:rPr lang="cs-CZ" dirty="0" smtClean="0"/>
              <a:t>/Oper-</a:t>
            </a:r>
            <a:r>
              <a:rPr lang="cs-CZ" dirty="0" err="1" smtClean="0"/>
              <a:t>Wien.JPG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https://upload.wikimedia.org/wikipedia/commons/thumb/e/e4/Burgtheater-Wien-M%C3%A4rz-2008.jpg/440px-Burgtheater-Wien-M%C3%A4rz-2008.jpg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hotelhahn.at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</a:t>
            </a:r>
            <a:r>
              <a:rPr lang="cs-CZ" dirty="0" err="1" smtClean="0"/>
              <a:t>pics</a:t>
            </a:r>
            <a:r>
              <a:rPr lang="cs-CZ" dirty="0" smtClean="0"/>
              <a:t>/</a:t>
            </a:r>
            <a:r>
              <a:rPr lang="cs-CZ" dirty="0" err="1" smtClean="0"/>
              <a:t>schloss</a:t>
            </a:r>
            <a:r>
              <a:rPr lang="cs-CZ" dirty="0" smtClean="0"/>
              <a:t>_</a:t>
            </a:r>
            <a:r>
              <a:rPr lang="cs-CZ" dirty="0" err="1" smtClean="0"/>
              <a:t>schoenbrunn.jpg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http://upload.wikimedia.org/wikipedia/commons/2/21/IMG_0089_-_Wien_-_Kunsthistorisches_Museum.JPG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605564-39CE-4F91-A098-6FB9AF4C16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http://img.fotocommunity.com/images/Oesterreich/Wien/Hundertwasserhaus-a24080881.jpg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http://www.bohemian-</a:t>
            </a:r>
            <a:r>
              <a:rPr lang="cs-CZ" dirty="0" err="1" smtClean="0"/>
              <a:t>tour.cz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modules</a:t>
            </a:r>
            <a:r>
              <a:rPr lang="cs-CZ" dirty="0" smtClean="0"/>
              <a:t>/</a:t>
            </a:r>
            <a:r>
              <a:rPr lang="cs-CZ" dirty="0" err="1" smtClean="0"/>
              <a:t>tours</a:t>
            </a:r>
            <a:r>
              <a:rPr lang="cs-CZ" dirty="0" smtClean="0"/>
              <a:t>/</a:t>
            </a:r>
            <a:r>
              <a:rPr lang="cs-CZ" dirty="0" err="1" smtClean="0"/>
              <a:t>tours</a:t>
            </a:r>
            <a:r>
              <a:rPr lang="cs-CZ" dirty="0" smtClean="0"/>
              <a:t>/17/</a:t>
            </a:r>
            <a:r>
              <a:rPr lang="cs-CZ" dirty="0" err="1" smtClean="0"/>
              <a:t>photos</a:t>
            </a:r>
            <a:r>
              <a:rPr lang="cs-CZ" dirty="0" smtClean="0"/>
              <a:t>/</a:t>
            </a:r>
            <a:r>
              <a:rPr lang="cs-CZ" dirty="0" err="1" smtClean="0"/>
              <a:t>src</a:t>
            </a:r>
            <a:r>
              <a:rPr lang="cs-CZ" dirty="0" smtClean="0"/>
              <a:t>/</a:t>
            </a:r>
            <a:r>
              <a:rPr lang="cs-CZ" dirty="0" err="1" smtClean="0"/>
              <a:t>viden</a:t>
            </a:r>
            <a:r>
              <a:rPr lang="cs-CZ" dirty="0" smtClean="0"/>
              <a:t>-</a:t>
            </a:r>
            <a:r>
              <a:rPr lang="cs-CZ" dirty="0" err="1" smtClean="0"/>
              <a:t>prater</a:t>
            </a:r>
            <a:r>
              <a:rPr lang="cs-CZ" dirty="0" smtClean="0"/>
              <a:t>-50ad368a4e2d2_510930f81b48c.jpg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605564-39CE-4F91-A098-6FB9AF4C16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http://images.ichkoche.at/data/image/1/2896.jpg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http://whatscookingamerica.net/History/Cakes/Sachertorte3.jpg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http://2.bp.blogspot.com/_</a:t>
            </a:r>
            <a:r>
              <a:rPr lang="cs-CZ" dirty="0" err="1" smtClean="0"/>
              <a:t>NRXoUhGplBY</a:t>
            </a:r>
            <a:r>
              <a:rPr lang="cs-CZ" dirty="0" smtClean="0"/>
              <a:t>/TP1Hkng-8TI/AAAAAAAABY8/hPEk68tNUTw/s1600/</a:t>
            </a:r>
            <a:r>
              <a:rPr lang="cs-CZ" dirty="0" err="1" smtClean="0"/>
              <a:t>videnska</a:t>
            </a:r>
            <a:r>
              <a:rPr lang="cs-CZ" dirty="0" smtClean="0"/>
              <a:t>_</a:t>
            </a:r>
            <a:r>
              <a:rPr lang="cs-CZ" dirty="0" err="1" smtClean="0"/>
              <a:t>kava</a:t>
            </a:r>
            <a:r>
              <a:rPr lang="cs-CZ" dirty="0" smtClean="0"/>
              <a:t>%255B1%255D.jpg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http://i.lidovky.</a:t>
            </a:r>
            <a:r>
              <a:rPr lang="cs-CZ" dirty="0" err="1" smtClean="0"/>
              <a:t>cz</a:t>
            </a:r>
            <a:r>
              <a:rPr lang="cs-CZ" dirty="0" smtClean="0"/>
              <a:t>/12/022/</a:t>
            </a:r>
            <a:r>
              <a:rPr lang="cs-CZ" dirty="0" err="1" smtClean="0"/>
              <a:t>lngal</a:t>
            </a:r>
            <a:r>
              <a:rPr lang="cs-CZ" dirty="0" smtClean="0"/>
              <a:t>/GLU412f33__TOM0900.jpg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605564-39CE-4F91-A098-6FB9AF4C16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605564-39CE-4F91-A098-6FB9AF4C16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E907699-F9A2-4239-B26C-4C10986AAE0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E907699-F9A2-4239-B26C-4C10986AAE0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1958A-6F01-41ED-A667-AF839713D792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E5591-D852-4B5D-8301-6FEDF4B7C3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8450FF-6E5F-427A-9FBF-E3B380EDE8D6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1D352-671E-4C9F-9F25-BFFEC836E0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CA3D9-159B-465D-9D87-3A422F887C8B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E5418-D097-4B99-94DF-1E9D32283E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F1E6B3-7C92-47C3-BF7D-EF513A4B44C2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6CE06-89A3-4D62-B170-F3B3C1F473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FA476-A46E-4030-8775-219E657ACF7D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E23131-12B8-4D48-B7ED-39033B33C5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7D451-772B-45FD-B9A2-1C3B7F892768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41CA9F-0AE6-4ADD-B7E7-84BC68A70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38D63-504B-49E1-8A70-EB43F2DBD288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8C38A-4FB6-4565-9A4D-559119534A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A9555-CC42-4C28-90B3-D5CA4FCB77BD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C7E90-44AD-449A-B61B-500E7CDABD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20338-B0F7-49AC-9107-42476E0DB9EC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2AD3B-F435-4BCE-948D-412B32837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0E392-1535-42F9-8F6F-C6DA8FD2999B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39AF3-ABFD-4A33-9BA8-80ADEA03E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1D397-F047-4C60-B304-E16FB6A3AA79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DCC45-E40D-4A32-AF78-EE2B099298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9EBDE384-4DC2-4693-BF91-3203B5CA2C2A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211FA615-6114-4964-B58C-7047FAFAC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upload.wikimedia.org/wikipedia/commons/thumb/e/e4/Burgtheater-Wien-M%C3%A4rz-2008.jpg/440px-Burgtheater-Wien-M%C3%A4rz-2008.jpg" TargetMode="External"/><Relationship Id="rId3" Type="http://schemas.openxmlformats.org/officeDocument/2006/relationships/hyperlink" Target="http://upload.wikimedia.org/wikipedia/commons/thumb/c/c4/Austria_wien.svg/290px-Austria_wien.svg.png" TargetMode="External"/><Relationship Id="rId7" Type="http://schemas.openxmlformats.org/officeDocument/2006/relationships/hyperlink" Target="http://www.city-walks.info/Wien/bilder/Oper-Wien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travelesprit.cz/_SitePublic/IRImage/Orig/129991.jpg" TargetMode="External"/><Relationship Id="rId5" Type="http://schemas.openxmlformats.org/officeDocument/2006/relationships/hyperlink" Target="http://www.bohemianfantasy.cz/files/2_99.jpg" TargetMode="External"/><Relationship Id="rId4" Type="http://schemas.openxmlformats.org/officeDocument/2006/relationships/hyperlink" Target="http://www.wien.info/media/images/donauinsel-bei-nacht.jpg/image_Startbild" TargetMode="External"/><Relationship Id="rId9" Type="http://schemas.openxmlformats.org/officeDocument/2006/relationships/hyperlink" Target="http://www.hotelhahn.at/uploads/pics/schloss_schoenbrunn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2.bp.blogspot.com/_NRXoUhGplBY/TP1Hkng-8TI/AAAAAAAABY8/hPEk68tNUTw/s1600/videnska_kava%5B1%5D.jpg" TargetMode="External"/><Relationship Id="rId3" Type="http://schemas.openxmlformats.org/officeDocument/2006/relationships/hyperlink" Target="http://upload.wikimedia.org/wikipedia/commons/2/21/IMG_0089_-_Wien_-_Kunsthistorisches_Museum.JPG" TargetMode="External"/><Relationship Id="rId7" Type="http://schemas.openxmlformats.org/officeDocument/2006/relationships/hyperlink" Target="http://whatscookingamerica.net/History/Cakes/Sachertorte3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ichkoche.at/data/image/1/2896.jpg" TargetMode="External"/><Relationship Id="rId5" Type="http://schemas.openxmlformats.org/officeDocument/2006/relationships/hyperlink" Target="http://www.bohemian-tour.cz/files/modules/tours/tours/17/photos/src/viden-prater-50ad368a4e2d2_510930f81b48c.jpg" TargetMode="External"/><Relationship Id="rId4" Type="http://schemas.openxmlformats.org/officeDocument/2006/relationships/hyperlink" Target="http://img.fotocommunity.com/images/Oesterreich/Wien/Hundertwasserhaus-a24080881.jpg" TargetMode="External"/><Relationship Id="rId9" Type="http://schemas.openxmlformats.org/officeDocument/2006/relationships/hyperlink" Target="http://i.lidovky.cz/12/022/lngal/GLU412f33__TOM09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VY_32_INOVACE_09C_13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 Vídeň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 německy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24. 7. 2013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žáky 2. popř. 3. ročníku gymnázia, kteří mají německý jazyk jako druhý cizí jazyk.  Jedná se o materiál k výuce reálií německy mluvících zemí – konkrétně Vídně.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Časová dotace je cca jedna vyučovací hodina.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obsahuje základní údaje o Vídni – poloha, význam. Dále nejznámější památky a zajímavosti města. Dále se zabývá vídeňskými gastronomickými specialitami. Materiál je připraven tak, aby se žáci aktivně účastnili všech fází výuky. Reálie jsou zpracovány tak, aby žáci souběžně řešili úkoly, spojené s poznáváním města. Důraz je kladen na vizuální stránku problematiky – spojení obrázku s novým pojmem. Závěrečné cvičení předpokládá souvislý projev – vyprávění o Vídni na základě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návodných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otázek.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Všechny úkoly jsou doplněny správným řešením.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nové znalosti o Vídni. Aktivně pracují s novými pojmy – spojují jednotlivé obrázky s jejich názvy. Řeší aktivně úkoly – buď kvizové otázky, nebo doplňují text. Uplatňují zde i svůj všeobecný přehled.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Během výuky se seznámí s nejznámějšími a nejtypičtějšími památkami Vídně. Závěrečný úkol shrne jejich nové znalosti souvislým vyprávěním o městě.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Žáci se tímto materiálem aktivně seznámí s reáliemi Vídně. Procvičují si zde především jazykovou kompetenci s důrazem na komunikativní stránku jazyka.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Materiál je určen k interaktivnímu vyučování.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3635896" y="5157192"/>
            <a:ext cx="208823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732240" y="1124744"/>
            <a:ext cx="158417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3347864" y="332656"/>
            <a:ext cx="1656184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69269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W  I  E  N</a:t>
            </a:r>
            <a:endParaRPr lang="cs-CZ" sz="2400" dirty="0"/>
          </a:p>
        </p:txBody>
      </p:sp>
      <p:pic>
        <p:nvPicPr>
          <p:cNvPr id="11266" name="Picture 2" descr="http://upload.wikimedia.org/wikipedia/commons/thumb/c/c4/Austria_wien.svg/290px-Austria_wien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556792"/>
            <a:ext cx="2762250" cy="155257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771800" y="13407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1270" name="Picture 6" descr="http://www.wien.info/media/images/donauinsel-bei-nacht.jpg/image_Startbil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708920"/>
            <a:ext cx="2190750" cy="219075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36096" y="220486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1272" name="Picture 8" descr="http://www.bohemianfantasy.cz/files/2_9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509120"/>
            <a:ext cx="2836105" cy="20207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627784" y="4149080"/>
            <a:ext cx="372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1124744"/>
            <a:ext cx="15872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Wien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liegt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1. </a:t>
            </a:r>
            <a:r>
              <a:rPr lang="cs-CZ" sz="1400" dirty="0" err="1" smtClean="0">
                <a:solidFill>
                  <a:schemeClr val="bg1"/>
                </a:solidFill>
              </a:rPr>
              <a:t>an</a:t>
            </a:r>
            <a:r>
              <a:rPr lang="cs-CZ" sz="1400" dirty="0" smtClean="0">
                <a:solidFill>
                  <a:schemeClr val="bg1"/>
                </a:solidFill>
              </a:rPr>
              <a:t> der </a:t>
            </a:r>
            <a:r>
              <a:rPr lang="cs-CZ" sz="1400" dirty="0" err="1" smtClean="0">
                <a:solidFill>
                  <a:schemeClr val="bg1"/>
                </a:solidFill>
              </a:rPr>
              <a:t>Moldau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2. </a:t>
            </a:r>
            <a:r>
              <a:rPr lang="cs-CZ" sz="1400" dirty="0" err="1" smtClean="0">
                <a:solidFill>
                  <a:schemeClr val="bg1"/>
                </a:solidFill>
              </a:rPr>
              <a:t>an</a:t>
            </a:r>
            <a:r>
              <a:rPr lang="cs-CZ" sz="1400" dirty="0" smtClean="0">
                <a:solidFill>
                  <a:schemeClr val="bg1"/>
                </a:solidFill>
              </a:rPr>
              <a:t> der </a:t>
            </a:r>
            <a:r>
              <a:rPr lang="cs-CZ" sz="1400" dirty="0" err="1" smtClean="0">
                <a:solidFill>
                  <a:schemeClr val="bg1"/>
                </a:solidFill>
              </a:rPr>
              <a:t>Elbe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3. </a:t>
            </a:r>
            <a:r>
              <a:rPr lang="cs-CZ" sz="1400" dirty="0" err="1" smtClean="0">
                <a:solidFill>
                  <a:schemeClr val="bg1"/>
                </a:solidFill>
              </a:rPr>
              <a:t>an</a:t>
            </a:r>
            <a:r>
              <a:rPr lang="cs-CZ" sz="1400" dirty="0" smtClean="0">
                <a:solidFill>
                  <a:schemeClr val="bg1"/>
                </a:solidFill>
              </a:rPr>
              <a:t> der </a:t>
            </a:r>
            <a:r>
              <a:rPr lang="cs-CZ" sz="1400" dirty="0" err="1" smtClean="0">
                <a:solidFill>
                  <a:schemeClr val="bg1"/>
                </a:solidFill>
              </a:rPr>
              <a:t>Donau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476672"/>
            <a:ext cx="147187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Wien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in der </a:t>
            </a:r>
            <a:r>
              <a:rPr lang="cs-CZ" sz="1400" dirty="0" err="1" smtClean="0">
                <a:solidFill>
                  <a:schemeClr val="bg1"/>
                </a:solidFill>
              </a:rPr>
              <a:t>Mitte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chemeClr val="bg1"/>
                </a:solidFill>
              </a:rPr>
              <a:t>i</a:t>
            </a:r>
            <a:r>
              <a:rPr lang="cs-CZ" sz="1400" dirty="0" err="1" smtClean="0">
                <a:solidFill>
                  <a:schemeClr val="bg1"/>
                </a:solidFill>
              </a:rPr>
              <a:t>m</a:t>
            </a:r>
            <a:r>
              <a:rPr lang="cs-CZ" sz="1400" dirty="0" smtClean="0">
                <a:solidFill>
                  <a:schemeClr val="bg1"/>
                </a:solidFill>
              </a:rPr>
              <a:t> Osten  </a:t>
            </a: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im</a:t>
            </a:r>
            <a:r>
              <a:rPr lang="cs-CZ" sz="1400" dirty="0" smtClean="0">
                <a:solidFill>
                  <a:schemeClr val="bg1"/>
                </a:solidFill>
              </a:rPr>
              <a:t>  </a:t>
            </a:r>
            <a:r>
              <a:rPr lang="cs-CZ" sz="1400" dirty="0" err="1" smtClean="0">
                <a:solidFill>
                  <a:schemeClr val="bg1"/>
                </a:solidFill>
              </a:rPr>
              <a:t>Westen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/>
            <a:r>
              <a:rPr lang="cs-CZ" sz="1400" dirty="0" smtClean="0">
                <a:solidFill>
                  <a:schemeClr val="bg1"/>
                </a:solidFill>
              </a:rPr>
              <a:t>des </a:t>
            </a:r>
            <a:r>
              <a:rPr lang="cs-CZ" sz="1400" dirty="0" err="1" smtClean="0">
                <a:solidFill>
                  <a:schemeClr val="bg1"/>
                </a:solidFill>
              </a:rPr>
              <a:t>Landes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5229200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>
                <a:solidFill>
                  <a:schemeClr val="bg1"/>
                </a:solidFill>
              </a:rPr>
              <a:t>Wien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ist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die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Hauptstadt</a:t>
            </a:r>
            <a:endParaRPr lang="cs-CZ" sz="1400" dirty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 1. </a:t>
            </a:r>
            <a:r>
              <a:rPr lang="cs-CZ" sz="1400" dirty="0" err="1" smtClean="0">
                <a:solidFill>
                  <a:schemeClr val="bg1"/>
                </a:solidFill>
              </a:rPr>
              <a:t>Österreichs</a:t>
            </a:r>
            <a:endParaRPr lang="cs-CZ" sz="1400" dirty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 2. der </a:t>
            </a:r>
            <a:r>
              <a:rPr lang="cs-CZ" sz="1400" dirty="0" err="1" smtClean="0">
                <a:solidFill>
                  <a:schemeClr val="bg1"/>
                </a:solidFill>
              </a:rPr>
              <a:t>Schweiz</a:t>
            </a:r>
            <a:endParaRPr lang="cs-CZ" sz="1400" dirty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 3.  </a:t>
            </a:r>
            <a:r>
              <a:rPr lang="cs-CZ" sz="1400" dirty="0" err="1">
                <a:solidFill>
                  <a:schemeClr val="bg1"/>
                </a:solidFill>
              </a:rPr>
              <a:t>Luxemburgs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6228184" y="2348880"/>
            <a:ext cx="2520280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836712"/>
            <a:ext cx="2975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</a:t>
            </a:r>
            <a:r>
              <a:rPr lang="cs-CZ" dirty="0" err="1" smtClean="0"/>
              <a:t>Wien</a:t>
            </a:r>
            <a:r>
              <a:rPr lang="cs-CZ" dirty="0" smtClean="0"/>
              <a:t> </a:t>
            </a:r>
            <a:r>
              <a:rPr lang="cs-CZ" dirty="0" err="1" smtClean="0"/>
              <a:t>sehenswert</a:t>
            </a:r>
            <a:endParaRPr lang="cs-CZ" dirty="0"/>
          </a:p>
        </p:txBody>
      </p:sp>
      <p:pic>
        <p:nvPicPr>
          <p:cNvPr id="23554" name="Picture 2" descr="http://www.travelesprit.cz/_SitePublic/IRImage/Orig/12999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452064"/>
            <a:ext cx="1656184" cy="213793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39752" y="17008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23556" name="Picture 4" descr="http://www.city-walks.info/Wien/bilder/Oper-Wi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509120"/>
            <a:ext cx="2688976" cy="201673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051720" y="4077072"/>
            <a:ext cx="804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23558" name="Picture 6" descr="https://upload.wikimedia.org/wikipedia/commons/thumb/e/e4/Burgtheater-Wien-M%C3%A4rz-2008.jpg/440px-Burgtheater-Wien-M%C3%A4rz-200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548680"/>
            <a:ext cx="4191000" cy="162877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596336" y="2606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23560" name="Picture 8" descr="http://www.hotelhahn.at/uploads/pics/schloss_schoenbrun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2348880"/>
            <a:ext cx="2679777" cy="190934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25649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23562" name="Picture 10" descr="http://upload.wikimedia.org/wikipedia/commons/2/21/IMG_0089_-_Wien_-_Kunsthistorisches_Museum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81111" y="4437112"/>
            <a:ext cx="2951130" cy="221398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876256" y="4437112"/>
            <a:ext cx="588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492896"/>
            <a:ext cx="2382383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solidFill>
                  <a:schemeClr val="bg1"/>
                </a:solidFill>
              </a:rPr>
              <a:t>Was</a:t>
            </a:r>
            <a:r>
              <a:rPr lang="cs-CZ" sz="1600" dirty="0" smtClean="0">
                <a:solidFill>
                  <a:schemeClr val="bg1"/>
                </a:solidFill>
              </a:rPr>
              <a:t>  </a:t>
            </a:r>
            <a:r>
              <a:rPr lang="cs-CZ" sz="1600" dirty="0" err="1" smtClean="0">
                <a:solidFill>
                  <a:schemeClr val="bg1"/>
                </a:solidFill>
              </a:rPr>
              <a:t>ist</a:t>
            </a:r>
            <a:r>
              <a:rPr lang="cs-CZ" sz="1600" dirty="0" smtClean="0">
                <a:solidFill>
                  <a:schemeClr val="bg1"/>
                </a:solidFill>
              </a:rPr>
              <a:t>  </a:t>
            </a:r>
            <a:r>
              <a:rPr lang="cs-CZ" sz="1600" dirty="0" err="1" smtClean="0">
                <a:solidFill>
                  <a:schemeClr val="bg1"/>
                </a:solidFill>
              </a:rPr>
              <a:t>was</a:t>
            </a:r>
            <a:r>
              <a:rPr lang="cs-CZ" sz="1600" dirty="0" smtClean="0">
                <a:solidFill>
                  <a:schemeClr val="bg1"/>
                </a:solidFill>
              </a:rPr>
              <a:t>?</a:t>
            </a:r>
          </a:p>
          <a:p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Schönbrunn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Wiener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Staatsoper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Burgtheater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D</a:t>
            </a:r>
            <a:r>
              <a:rPr lang="cs-CZ" sz="1400" dirty="0" err="1" smtClean="0">
                <a:solidFill>
                  <a:schemeClr val="bg1"/>
                </a:solidFill>
              </a:rPr>
              <a:t>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Kunsthistorisches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</a:p>
          <a:p>
            <a:pPr marL="342900" indent="-342900"/>
            <a:r>
              <a:rPr lang="cs-CZ" sz="1400" dirty="0" smtClean="0">
                <a:solidFill>
                  <a:schemeClr val="bg1"/>
                </a:solidFill>
              </a:rPr>
              <a:t>         Museum</a:t>
            </a:r>
          </a:p>
          <a:p>
            <a:pPr marL="342900" indent="-342900"/>
            <a:r>
              <a:rPr lang="cs-CZ" sz="1400" dirty="0" smtClean="0">
                <a:solidFill>
                  <a:schemeClr val="bg1"/>
                </a:solidFill>
              </a:rPr>
              <a:t>5.      </a:t>
            </a:r>
            <a:r>
              <a:rPr lang="cs-CZ" sz="1400" dirty="0" err="1" smtClean="0">
                <a:solidFill>
                  <a:schemeClr val="bg1"/>
                </a:solidFill>
              </a:rPr>
              <a:t>Stephansdom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395536" y="5517232"/>
            <a:ext cx="187220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508104" y="1412776"/>
            <a:ext cx="194421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908720"/>
            <a:ext cx="4147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man in </a:t>
            </a:r>
            <a:r>
              <a:rPr lang="cs-CZ" dirty="0" err="1" smtClean="0"/>
              <a:t>Wien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endParaRPr lang="cs-CZ" dirty="0"/>
          </a:p>
        </p:txBody>
      </p:sp>
      <p:pic>
        <p:nvPicPr>
          <p:cNvPr id="21506" name="Picture 2" descr="http://img.fotocommunity.com/images/Oesterreich/Wien/Hundertwasserhaus-a2408088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700808"/>
            <a:ext cx="3436243" cy="343624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851920" y="17728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21508" name="Picture 4" descr="http://www.bohemian-tour.cz/files/modules/tours/tours/17/photos/src/viden-prater-50ad368a4e2d2_510930f81b48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2924944"/>
            <a:ext cx="4286250" cy="32194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12360" y="256490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5517232"/>
            <a:ext cx="18053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Haus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ist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von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Gaudi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Kaplický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Hundertwasser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1412776"/>
            <a:ext cx="1818126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Riesenrad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ist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im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Prater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 Disneyland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Europapark</a:t>
            </a:r>
            <a:endParaRPr lang="cs-CZ" sz="1400" dirty="0" smtClean="0">
              <a:solidFill>
                <a:schemeClr val="bg1"/>
              </a:solidFill>
            </a:endParaRPr>
          </a:p>
          <a:p>
            <a:endParaRPr lang="cs-CZ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4139952" y="2420888"/>
            <a:ext cx="2736304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908720"/>
            <a:ext cx="2196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schmeckt</a:t>
            </a:r>
            <a:r>
              <a:rPr lang="cs-CZ" dirty="0" smtClean="0"/>
              <a:t> </a:t>
            </a:r>
            <a:r>
              <a:rPr lang="cs-CZ" dirty="0" err="1" smtClean="0"/>
              <a:t>Wien</a:t>
            </a:r>
            <a:endParaRPr lang="cs-CZ" dirty="0"/>
          </a:p>
        </p:txBody>
      </p:sp>
      <p:pic>
        <p:nvPicPr>
          <p:cNvPr id="13314" name="Picture 2" descr="http://images.ichkoche.at/data/image/1/289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00808"/>
            <a:ext cx="2664296" cy="206268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347864" y="17728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13316" name="Picture 4" descr="http://whatscookingamerica.net/History/Cakes/Sachertorte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88640"/>
            <a:ext cx="2664296" cy="202626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84368" y="62068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13318" name="Picture 6" descr="http://2.bp.blogspot.com/_NRXoUhGplBY/TP1Hkng-8TI/AAAAAAAABY8/hPEk68tNUTw/s1600/videnska_kava%255B1%255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4509120"/>
            <a:ext cx="2016224" cy="20162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563888" y="4725144"/>
            <a:ext cx="27917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13320" name="Picture 8" descr="http://i.lidovky.cz/12/022/lngal/GLU412f33__TOM090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5" y="4362754"/>
            <a:ext cx="3240361" cy="216258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100392" y="4149080"/>
            <a:ext cx="415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636912"/>
            <a:ext cx="235833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Ergänze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Tafel</a:t>
            </a:r>
            <a:r>
              <a:rPr lang="cs-CZ" sz="1400" dirty="0" smtClean="0">
                <a:solidFill>
                  <a:schemeClr val="bg1"/>
                </a:solidFill>
              </a:rPr>
              <a:t>……………..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………………..</a:t>
            </a:r>
            <a:r>
              <a:rPr lang="cs-CZ" sz="1400" dirty="0" err="1" smtClean="0">
                <a:solidFill>
                  <a:schemeClr val="bg1"/>
                </a:solidFill>
              </a:rPr>
              <a:t>torte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Wiener</a:t>
            </a:r>
            <a:r>
              <a:rPr lang="cs-CZ" sz="1400" dirty="0" smtClean="0">
                <a:solidFill>
                  <a:schemeClr val="bg1"/>
                </a:solidFill>
              </a:rPr>
              <a:t>………………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………………</a:t>
            </a:r>
            <a:r>
              <a:rPr lang="cs-CZ" sz="1400" dirty="0" err="1" smtClean="0">
                <a:solidFill>
                  <a:schemeClr val="bg1"/>
                </a:solidFill>
              </a:rPr>
              <a:t>schnitzel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115616" y="1772816"/>
            <a:ext cx="6480720" cy="30243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764704"/>
            <a:ext cx="2083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Erzähle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Wien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6832"/>
            <a:ext cx="57467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Was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ist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das</a:t>
            </a:r>
            <a:r>
              <a:rPr lang="cs-CZ" sz="1600" dirty="0" smtClean="0">
                <a:solidFill>
                  <a:srgbClr val="FFFF00"/>
                </a:solidFill>
              </a:rPr>
              <a:t> – WIEN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liegt</a:t>
            </a:r>
            <a:r>
              <a:rPr lang="cs-CZ" sz="1600" dirty="0" smtClean="0">
                <a:solidFill>
                  <a:srgbClr val="FFFF00"/>
                </a:solidFill>
              </a:rPr>
              <a:t> es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An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welchem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Fluss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liegt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die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Stadt</a:t>
            </a:r>
            <a:endParaRPr lang="cs-CZ" sz="1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Welcher</a:t>
            </a:r>
            <a:r>
              <a:rPr lang="cs-CZ" sz="1600" dirty="0" smtClean="0">
                <a:solidFill>
                  <a:srgbClr val="FFFF00"/>
                </a:solidFill>
              </a:rPr>
              <a:t> Dom </a:t>
            </a:r>
            <a:r>
              <a:rPr lang="cs-CZ" sz="1600" dirty="0" err="1" smtClean="0">
                <a:solidFill>
                  <a:srgbClr val="FFFF00"/>
                </a:solidFill>
              </a:rPr>
              <a:t>ist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am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bekanntesten</a:t>
            </a:r>
            <a:endParaRPr lang="cs-CZ" sz="1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Was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noch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ist</a:t>
            </a:r>
            <a:r>
              <a:rPr lang="cs-CZ" sz="1600" dirty="0" smtClean="0">
                <a:solidFill>
                  <a:srgbClr val="FFFF00"/>
                </a:solidFill>
              </a:rPr>
              <a:t> in </a:t>
            </a:r>
            <a:r>
              <a:rPr lang="cs-CZ" sz="1600" dirty="0" err="1" smtClean="0">
                <a:solidFill>
                  <a:srgbClr val="FFFF00"/>
                </a:solidFill>
              </a:rPr>
              <a:t>Wien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sehenswert</a:t>
            </a:r>
            <a:endParaRPr lang="cs-CZ" sz="1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Wie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heißt</a:t>
            </a:r>
            <a:r>
              <a:rPr lang="cs-CZ" sz="1600" dirty="0" smtClean="0">
                <a:solidFill>
                  <a:srgbClr val="FFFF00"/>
                </a:solidFill>
              </a:rPr>
              <a:t> der </a:t>
            </a:r>
            <a:r>
              <a:rPr lang="cs-CZ" sz="1600" dirty="0" err="1" smtClean="0">
                <a:solidFill>
                  <a:srgbClr val="FFFF00"/>
                </a:solidFill>
              </a:rPr>
              <a:t>Vergnügungspark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Welcher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weltbekannter</a:t>
            </a:r>
            <a:r>
              <a:rPr lang="cs-CZ" sz="1600" dirty="0" smtClean="0">
                <a:solidFill>
                  <a:srgbClr val="FFFF00"/>
                </a:solidFill>
              </a:rPr>
              <a:t> Architekt </a:t>
            </a:r>
            <a:r>
              <a:rPr lang="cs-CZ" sz="1600" dirty="0" err="1" smtClean="0">
                <a:solidFill>
                  <a:srgbClr val="FFFF00"/>
                </a:solidFill>
              </a:rPr>
              <a:t>hat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da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gebaut</a:t>
            </a:r>
            <a:endParaRPr lang="cs-CZ" sz="1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 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Was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Typisches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man in </a:t>
            </a:r>
            <a:r>
              <a:rPr lang="cs-CZ" sz="1600" dirty="0" err="1" smtClean="0">
                <a:solidFill>
                  <a:srgbClr val="FFFF00"/>
                </a:solidFill>
              </a:rPr>
              <a:t>Wien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kosten</a:t>
            </a:r>
            <a:endParaRPr lang="cs-CZ" sz="1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Warst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du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schon</a:t>
            </a:r>
            <a:r>
              <a:rPr lang="cs-CZ" sz="1600" dirty="0" smtClean="0">
                <a:solidFill>
                  <a:srgbClr val="FFFF00"/>
                </a:solidFill>
              </a:rPr>
              <a:t> in </a:t>
            </a:r>
            <a:r>
              <a:rPr lang="cs-CZ" sz="1600" dirty="0" err="1" smtClean="0">
                <a:solidFill>
                  <a:srgbClr val="FFFF00"/>
                </a:solidFill>
              </a:rPr>
              <a:t>Wien</a:t>
            </a:r>
            <a:r>
              <a:rPr lang="cs-CZ" sz="1600" dirty="0" smtClean="0">
                <a:solidFill>
                  <a:srgbClr val="FFFF00"/>
                </a:solidFill>
              </a:rPr>
              <a:t>, </a:t>
            </a:r>
            <a:r>
              <a:rPr lang="cs-CZ" sz="1600" dirty="0" err="1" smtClean="0">
                <a:solidFill>
                  <a:srgbClr val="FFFF00"/>
                </a:solidFill>
              </a:rPr>
              <a:t>möchtest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du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die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Stadt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besuchen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  <a:endParaRPr lang="cs-CZ" sz="1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3635896" y="5157192"/>
            <a:ext cx="208823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732240" y="1124744"/>
            <a:ext cx="158417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3347864" y="332656"/>
            <a:ext cx="1656184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69269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W  I  E  N</a:t>
            </a:r>
            <a:endParaRPr lang="cs-CZ" sz="2400" dirty="0"/>
          </a:p>
        </p:txBody>
      </p:sp>
      <p:pic>
        <p:nvPicPr>
          <p:cNvPr id="11266" name="Picture 2" descr="http://upload.wikimedia.org/wikipedia/commons/thumb/c/c4/Austria_wien.svg/290px-Austria_wien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556792"/>
            <a:ext cx="2762250" cy="155257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771800" y="13407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1270" name="Picture 6" descr="http://www.wien.info/media/images/donauinsel-bei-nacht.jpg/image_Startbil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708920"/>
            <a:ext cx="2190750" cy="219075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36096" y="220486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1272" name="Picture 8" descr="http://www.bohemianfantasy.cz/files/2_9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509120"/>
            <a:ext cx="2836105" cy="20207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627784" y="4149080"/>
            <a:ext cx="372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1124744"/>
            <a:ext cx="15872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Wien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liegt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1. </a:t>
            </a:r>
            <a:r>
              <a:rPr lang="cs-CZ" sz="1400" dirty="0" err="1" smtClean="0">
                <a:solidFill>
                  <a:schemeClr val="bg1"/>
                </a:solidFill>
              </a:rPr>
              <a:t>an</a:t>
            </a:r>
            <a:r>
              <a:rPr lang="cs-CZ" sz="1400" dirty="0" smtClean="0">
                <a:solidFill>
                  <a:schemeClr val="bg1"/>
                </a:solidFill>
              </a:rPr>
              <a:t> der </a:t>
            </a:r>
            <a:r>
              <a:rPr lang="cs-CZ" sz="1400" dirty="0" err="1" smtClean="0">
                <a:solidFill>
                  <a:schemeClr val="bg1"/>
                </a:solidFill>
              </a:rPr>
              <a:t>Moldau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2. </a:t>
            </a:r>
            <a:r>
              <a:rPr lang="cs-CZ" sz="1400" dirty="0" err="1" smtClean="0">
                <a:solidFill>
                  <a:schemeClr val="bg1"/>
                </a:solidFill>
              </a:rPr>
              <a:t>an</a:t>
            </a:r>
            <a:r>
              <a:rPr lang="cs-CZ" sz="1400" dirty="0" smtClean="0">
                <a:solidFill>
                  <a:schemeClr val="bg1"/>
                </a:solidFill>
              </a:rPr>
              <a:t> der </a:t>
            </a:r>
            <a:r>
              <a:rPr lang="cs-CZ" sz="1400" dirty="0" err="1" smtClean="0">
                <a:solidFill>
                  <a:schemeClr val="bg1"/>
                </a:solidFill>
              </a:rPr>
              <a:t>Elbe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rgbClr val="FF0000"/>
                </a:solidFill>
              </a:rPr>
              <a:t>3. </a:t>
            </a:r>
            <a:r>
              <a:rPr lang="cs-CZ" sz="1400" dirty="0" err="1" smtClean="0">
                <a:solidFill>
                  <a:srgbClr val="FF0000"/>
                </a:solidFill>
              </a:rPr>
              <a:t>an</a:t>
            </a:r>
            <a:r>
              <a:rPr lang="cs-CZ" sz="1400" dirty="0" smtClean="0">
                <a:solidFill>
                  <a:srgbClr val="FF0000"/>
                </a:solidFill>
              </a:rPr>
              <a:t> der </a:t>
            </a:r>
            <a:r>
              <a:rPr lang="cs-CZ" sz="1400" dirty="0" err="1" smtClean="0">
                <a:solidFill>
                  <a:srgbClr val="FF0000"/>
                </a:solidFill>
              </a:rPr>
              <a:t>Donau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476672"/>
            <a:ext cx="147187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Wien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liegt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in der </a:t>
            </a:r>
            <a:r>
              <a:rPr lang="cs-CZ" sz="1400" dirty="0" err="1" smtClean="0">
                <a:solidFill>
                  <a:schemeClr val="bg1"/>
                </a:solidFill>
              </a:rPr>
              <a:t>Mitte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>
                <a:solidFill>
                  <a:srgbClr val="FF0000"/>
                </a:solidFill>
              </a:rPr>
              <a:t>i</a:t>
            </a:r>
            <a:r>
              <a:rPr lang="cs-CZ" sz="1400" dirty="0" err="1" smtClean="0">
                <a:solidFill>
                  <a:srgbClr val="FF0000"/>
                </a:solidFill>
              </a:rPr>
              <a:t>m</a:t>
            </a:r>
            <a:r>
              <a:rPr lang="cs-CZ" sz="1400" dirty="0" smtClean="0">
                <a:solidFill>
                  <a:srgbClr val="FF0000"/>
                </a:solidFill>
              </a:rPr>
              <a:t> Osten  </a:t>
            </a: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im</a:t>
            </a:r>
            <a:r>
              <a:rPr lang="cs-CZ" sz="1400" dirty="0" smtClean="0">
                <a:solidFill>
                  <a:schemeClr val="bg1"/>
                </a:solidFill>
              </a:rPr>
              <a:t>  </a:t>
            </a:r>
            <a:r>
              <a:rPr lang="cs-CZ" sz="1400" dirty="0" err="1" smtClean="0">
                <a:solidFill>
                  <a:schemeClr val="bg1"/>
                </a:solidFill>
              </a:rPr>
              <a:t>Westen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/>
            <a:r>
              <a:rPr lang="cs-CZ" sz="1400" dirty="0" smtClean="0">
                <a:solidFill>
                  <a:schemeClr val="bg1"/>
                </a:solidFill>
              </a:rPr>
              <a:t>des </a:t>
            </a:r>
            <a:r>
              <a:rPr lang="cs-CZ" sz="1400" dirty="0" err="1" smtClean="0">
                <a:solidFill>
                  <a:schemeClr val="bg1"/>
                </a:solidFill>
              </a:rPr>
              <a:t>Landes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5229200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>
                <a:solidFill>
                  <a:schemeClr val="bg1"/>
                </a:solidFill>
              </a:rPr>
              <a:t>Wien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ist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die</a:t>
            </a: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Hauptstadt</a:t>
            </a:r>
            <a:endParaRPr lang="cs-CZ" sz="1400" dirty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rgbClr val="FF0000"/>
                </a:solidFill>
              </a:rPr>
              <a:t> 1. </a:t>
            </a:r>
            <a:r>
              <a:rPr lang="cs-CZ" sz="1400" dirty="0" err="1" smtClean="0">
                <a:solidFill>
                  <a:srgbClr val="FF0000"/>
                </a:solidFill>
              </a:rPr>
              <a:t>Österreichs</a:t>
            </a:r>
            <a:endParaRPr lang="cs-CZ" sz="1400" dirty="0">
              <a:solidFill>
                <a:srgbClr val="FF0000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 2. der </a:t>
            </a:r>
            <a:r>
              <a:rPr lang="cs-CZ" sz="1400" dirty="0" err="1" smtClean="0">
                <a:solidFill>
                  <a:schemeClr val="bg1"/>
                </a:solidFill>
              </a:rPr>
              <a:t>Schweiz</a:t>
            </a:r>
            <a:endParaRPr lang="cs-CZ" sz="1400" dirty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 3.  </a:t>
            </a:r>
            <a:r>
              <a:rPr lang="cs-CZ" sz="1400" dirty="0" err="1">
                <a:solidFill>
                  <a:schemeClr val="bg1"/>
                </a:solidFill>
              </a:rPr>
              <a:t>Luxemburgs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2780928"/>
            <a:ext cx="635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err="1" smtClean="0">
                <a:solidFill>
                  <a:srgbClr val="FF0000"/>
                </a:solidFill>
              </a:rPr>
              <a:t>Řesení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6228184" y="2348880"/>
            <a:ext cx="2520280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836712"/>
            <a:ext cx="2975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</a:t>
            </a:r>
            <a:r>
              <a:rPr lang="cs-CZ" dirty="0" err="1" smtClean="0"/>
              <a:t>Wien</a:t>
            </a:r>
            <a:r>
              <a:rPr lang="cs-CZ" dirty="0" smtClean="0"/>
              <a:t> </a:t>
            </a:r>
            <a:r>
              <a:rPr lang="cs-CZ" dirty="0" err="1" smtClean="0"/>
              <a:t>sehenswert</a:t>
            </a:r>
            <a:endParaRPr lang="cs-CZ" dirty="0"/>
          </a:p>
        </p:txBody>
      </p:sp>
      <p:pic>
        <p:nvPicPr>
          <p:cNvPr id="23554" name="Picture 2" descr="http://www.travelesprit.cz/_SitePublic/IRImage/Orig/12999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452064"/>
            <a:ext cx="1656184" cy="213793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39752" y="17008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23556" name="Picture 4" descr="http://www.city-walks.info/Wien/bilder/Oper-Wi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509120"/>
            <a:ext cx="2688976" cy="201673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051720" y="4077072"/>
            <a:ext cx="804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23558" name="Picture 6" descr="https://upload.wikimedia.org/wikipedia/commons/thumb/e/e4/Burgtheater-Wien-M%C3%A4rz-2008.jpg/440px-Burgtheater-Wien-M%C3%A4rz-200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548680"/>
            <a:ext cx="4191000" cy="162877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596336" y="2606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23560" name="Picture 8" descr="http://www.hotelhahn.at/uploads/pics/schloss_schoenbrun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2348880"/>
            <a:ext cx="2679777" cy="190934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25649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23562" name="Picture 10" descr="http://upload.wikimedia.org/wikipedia/commons/2/21/IMG_0089_-_Wien_-_Kunsthistorisches_Museum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81111" y="4437112"/>
            <a:ext cx="2951130" cy="221398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876256" y="4437112"/>
            <a:ext cx="588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492896"/>
            <a:ext cx="2382383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solidFill>
                  <a:schemeClr val="bg1"/>
                </a:solidFill>
              </a:rPr>
              <a:t>Was</a:t>
            </a:r>
            <a:r>
              <a:rPr lang="cs-CZ" sz="1600" dirty="0" smtClean="0">
                <a:solidFill>
                  <a:schemeClr val="bg1"/>
                </a:solidFill>
              </a:rPr>
              <a:t>  </a:t>
            </a:r>
            <a:r>
              <a:rPr lang="cs-CZ" sz="1600" dirty="0" err="1" smtClean="0">
                <a:solidFill>
                  <a:schemeClr val="bg1"/>
                </a:solidFill>
              </a:rPr>
              <a:t>ist</a:t>
            </a:r>
            <a:r>
              <a:rPr lang="cs-CZ" sz="1600" dirty="0" smtClean="0">
                <a:solidFill>
                  <a:schemeClr val="bg1"/>
                </a:solidFill>
              </a:rPr>
              <a:t>  </a:t>
            </a:r>
            <a:r>
              <a:rPr lang="cs-CZ" sz="1600" dirty="0" err="1" smtClean="0">
                <a:solidFill>
                  <a:schemeClr val="bg1"/>
                </a:solidFill>
              </a:rPr>
              <a:t>was</a:t>
            </a:r>
            <a:r>
              <a:rPr lang="cs-CZ" sz="1600" dirty="0" smtClean="0">
                <a:solidFill>
                  <a:schemeClr val="bg1"/>
                </a:solidFill>
              </a:rPr>
              <a:t>?</a:t>
            </a:r>
          </a:p>
          <a:p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Schönbrunn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Wiener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Staatsoper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Burgtheater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err="1">
                <a:solidFill>
                  <a:schemeClr val="bg1"/>
                </a:solidFill>
              </a:rPr>
              <a:t>D</a:t>
            </a:r>
            <a:r>
              <a:rPr lang="cs-CZ" sz="1400" dirty="0" err="1" smtClean="0">
                <a:solidFill>
                  <a:schemeClr val="bg1"/>
                </a:solidFill>
              </a:rPr>
              <a:t>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Kunsthistorisches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</a:p>
          <a:p>
            <a:pPr marL="342900" indent="-342900"/>
            <a:r>
              <a:rPr lang="cs-CZ" sz="1400" dirty="0" smtClean="0">
                <a:solidFill>
                  <a:schemeClr val="bg1"/>
                </a:solidFill>
              </a:rPr>
              <a:t>         Museum</a:t>
            </a:r>
          </a:p>
          <a:p>
            <a:pPr marL="342900" indent="-342900"/>
            <a:r>
              <a:rPr lang="cs-CZ" sz="1400" dirty="0" smtClean="0">
                <a:solidFill>
                  <a:schemeClr val="bg1"/>
                </a:solidFill>
              </a:rPr>
              <a:t>5.      </a:t>
            </a:r>
            <a:r>
              <a:rPr lang="cs-CZ" sz="1400" dirty="0" err="1" smtClean="0">
                <a:solidFill>
                  <a:schemeClr val="bg1"/>
                </a:solidFill>
              </a:rPr>
              <a:t>Stephansdom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1328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27984" y="3326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22048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45091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55892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332656"/>
            <a:ext cx="7104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Řešení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395536" y="5517232"/>
            <a:ext cx="187220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508104" y="1412776"/>
            <a:ext cx="194421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908720"/>
            <a:ext cx="4147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man in </a:t>
            </a:r>
            <a:r>
              <a:rPr lang="cs-CZ" dirty="0" err="1" smtClean="0"/>
              <a:t>Wien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endParaRPr lang="cs-CZ" dirty="0"/>
          </a:p>
        </p:txBody>
      </p:sp>
      <p:pic>
        <p:nvPicPr>
          <p:cNvPr id="21506" name="Picture 2" descr="http://img.fotocommunity.com/images/Oesterreich/Wien/Hundertwasserhaus-a2408088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700808"/>
            <a:ext cx="3436243" cy="343624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851920" y="17728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21508" name="Picture 4" descr="http://www.bohemian-tour.cz/files/modules/tours/tours/17/photos/src/viden-prater-50ad368a4e2d2_510930f81b48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2924944"/>
            <a:ext cx="4286250" cy="32194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12360" y="256490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5517232"/>
            <a:ext cx="18053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Haus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ist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von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Gaudi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Kaplický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rgbClr val="FF0000"/>
                </a:solidFill>
              </a:rPr>
              <a:t>Hundertwasser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1412776"/>
            <a:ext cx="1818126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Das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Riesenrad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ist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im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Prater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 Disneyland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Europapark</a:t>
            </a:r>
            <a:endParaRPr lang="cs-CZ" sz="1400" dirty="0" smtClean="0">
              <a:solidFill>
                <a:schemeClr val="bg1"/>
              </a:solidFill>
            </a:endParaRPr>
          </a:p>
          <a:p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476672"/>
            <a:ext cx="7104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rgbClr val="FF0000"/>
                </a:solidFill>
              </a:rPr>
              <a:t>Řesení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4139952" y="2420888"/>
            <a:ext cx="2736304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908720"/>
            <a:ext cx="2196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schmeckt</a:t>
            </a:r>
            <a:r>
              <a:rPr lang="cs-CZ" dirty="0" smtClean="0"/>
              <a:t> </a:t>
            </a:r>
            <a:r>
              <a:rPr lang="cs-CZ" dirty="0" err="1" smtClean="0"/>
              <a:t>Wien</a:t>
            </a:r>
            <a:endParaRPr lang="cs-CZ" dirty="0"/>
          </a:p>
        </p:txBody>
      </p:sp>
      <p:pic>
        <p:nvPicPr>
          <p:cNvPr id="13314" name="Picture 2" descr="http://images.ichkoche.at/data/image/1/289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00808"/>
            <a:ext cx="2664296" cy="206268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347864" y="17728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13316" name="Picture 4" descr="http://whatscookingamerica.net/History/Cakes/Sachertorte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88640"/>
            <a:ext cx="2664296" cy="202626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84368" y="62068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13318" name="Picture 6" descr="http://2.bp.blogspot.com/_NRXoUhGplBY/TP1Hkng-8TI/AAAAAAAABY8/hPEk68tNUTw/s1600/videnska_kava%255B1%255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4509120"/>
            <a:ext cx="2016224" cy="20162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563888" y="4725144"/>
            <a:ext cx="27917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13320" name="Picture 8" descr="http://i.lidovky.cz/12/022/lngal/GLU412f33__TOM090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5" y="4362754"/>
            <a:ext cx="3240361" cy="216258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100392" y="4149080"/>
            <a:ext cx="415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636912"/>
            <a:ext cx="1928670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</a:rPr>
              <a:t>Ergänze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Tafel</a:t>
            </a:r>
            <a:r>
              <a:rPr lang="cs-CZ" sz="1400" dirty="0" err="1" smtClean="0">
                <a:solidFill>
                  <a:srgbClr val="FF0000"/>
                </a:solidFill>
              </a:rPr>
              <a:t>spitz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rgbClr val="FF0000"/>
                </a:solidFill>
              </a:rPr>
              <a:t>Sacher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torte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chemeClr val="bg1"/>
                </a:solidFill>
              </a:rPr>
              <a:t>Wiener</a:t>
            </a:r>
            <a:r>
              <a:rPr lang="cs-CZ" sz="1400" dirty="0" err="1" smtClean="0">
                <a:solidFill>
                  <a:srgbClr val="FF0000"/>
                </a:solidFill>
              </a:rPr>
              <a:t>kaffe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sz="1400" dirty="0" err="1" smtClean="0">
                <a:solidFill>
                  <a:srgbClr val="FF0000"/>
                </a:solidFill>
              </a:rPr>
              <a:t>Wiener</a:t>
            </a:r>
            <a:r>
              <a:rPr lang="cs-CZ" sz="1400" dirty="0" err="1" smtClean="0">
                <a:solidFill>
                  <a:schemeClr val="bg1"/>
                </a:solidFill>
              </a:rPr>
              <a:t>schnitzel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404664"/>
            <a:ext cx="7104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Řešení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115616" y="1772816"/>
            <a:ext cx="6480720" cy="30243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764704"/>
            <a:ext cx="2083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Erzähle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Wien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6832"/>
            <a:ext cx="57467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Was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ist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das</a:t>
            </a:r>
            <a:r>
              <a:rPr lang="cs-CZ" sz="1600" dirty="0" smtClean="0">
                <a:solidFill>
                  <a:srgbClr val="FFFF00"/>
                </a:solidFill>
              </a:rPr>
              <a:t> – WIEN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liegt</a:t>
            </a:r>
            <a:r>
              <a:rPr lang="cs-CZ" sz="1600" dirty="0" smtClean="0">
                <a:solidFill>
                  <a:srgbClr val="FFFF00"/>
                </a:solidFill>
              </a:rPr>
              <a:t> es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An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welchem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Fluss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liegt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die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Stadt</a:t>
            </a:r>
            <a:endParaRPr lang="cs-CZ" sz="1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Welcher</a:t>
            </a:r>
            <a:r>
              <a:rPr lang="cs-CZ" sz="1600" dirty="0" smtClean="0">
                <a:solidFill>
                  <a:srgbClr val="FFFF00"/>
                </a:solidFill>
              </a:rPr>
              <a:t> Dom </a:t>
            </a:r>
            <a:r>
              <a:rPr lang="cs-CZ" sz="1600" dirty="0" err="1" smtClean="0">
                <a:solidFill>
                  <a:srgbClr val="FFFF00"/>
                </a:solidFill>
              </a:rPr>
              <a:t>ist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am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bekanntesten</a:t>
            </a:r>
            <a:endParaRPr lang="cs-CZ" sz="1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Was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noch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ist</a:t>
            </a:r>
            <a:r>
              <a:rPr lang="cs-CZ" sz="1600" dirty="0" smtClean="0">
                <a:solidFill>
                  <a:srgbClr val="FFFF00"/>
                </a:solidFill>
              </a:rPr>
              <a:t> in </a:t>
            </a:r>
            <a:r>
              <a:rPr lang="cs-CZ" sz="1600" dirty="0" err="1" smtClean="0">
                <a:solidFill>
                  <a:srgbClr val="FFFF00"/>
                </a:solidFill>
              </a:rPr>
              <a:t>Wien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sehenswert</a:t>
            </a:r>
            <a:endParaRPr lang="cs-CZ" sz="1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Wie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heißt</a:t>
            </a:r>
            <a:r>
              <a:rPr lang="cs-CZ" sz="1600" dirty="0" smtClean="0">
                <a:solidFill>
                  <a:srgbClr val="FFFF00"/>
                </a:solidFill>
              </a:rPr>
              <a:t> der </a:t>
            </a:r>
            <a:r>
              <a:rPr lang="cs-CZ" sz="1600" dirty="0" err="1" smtClean="0">
                <a:solidFill>
                  <a:srgbClr val="FFFF00"/>
                </a:solidFill>
              </a:rPr>
              <a:t>Vergnügungspark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Welcher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weltbekannter</a:t>
            </a:r>
            <a:r>
              <a:rPr lang="cs-CZ" sz="1600" dirty="0" smtClean="0">
                <a:solidFill>
                  <a:srgbClr val="FFFF00"/>
                </a:solidFill>
              </a:rPr>
              <a:t> Architekt </a:t>
            </a:r>
            <a:r>
              <a:rPr lang="cs-CZ" sz="1600" dirty="0" err="1" smtClean="0">
                <a:solidFill>
                  <a:srgbClr val="FFFF00"/>
                </a:solidFill>
              </a:rPr>
              <a:t>hat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da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gebaut</a:t>
            </a:r>
            <a:endParaRPr lang="cs-CZ" sz="1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 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Was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Typisches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man in </a:t>
            </a:r>
            <a:r>
              <a:rPr lang="cs-CZ" sz="1600" dirty="0" err="1" smtClean="0">
                <a:solidFill>
                  <a:srgbClr val="FFFF00"/>
                </a:solidFill>
              </a:rPr>
              <a:t>Wien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kosten</a:t>
            </a:r>
            <a:endParaRPr lang="cs-CZ" sz="1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Warst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du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schon</a:t>
            </a:r>
            <a:r>
              <a:rPr lang="cs-CZ" sz="1600" dirty="0" smtClean="0">
                <a:solidFill>
                  <a:srgbClr val="FFFF00"/>
                </a:solidFill>
              </a:rPr>
              <a:t> in </a:t>
            </a:r>
            <a:r>
              <a:rPr lang="cs-CZ" sz="1600" dirty="0" err="1" smtClean="0">
                <a:solidFill>
                  <a:srgbClr val="FFFF00"/>
                </a:solidFill>
              </a:rPr>
              <a:t>Wien</a:t>
            </a:r>
            <a:r>
              <a:rPr lang="cs-CZ" sz="1600" dirty="0" smtClean="0">
                <a:solidFill>
                  <a:srgbClr val="FFFF00"/>
                </a:solidFill>
              </a:rPr>
              <a:t>, </a:t>
            </a:r>
            <a:r>
              <a:rPr lang="cs-CZ" sz="1600" dirty="0" err="1" smtClean="0">
                <a:solidFill>
                  <a:srgbClr val="FFFF00"/>
                </a:solidFill>
              </a:rPr>
              <a:t>möchtest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du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die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Stadt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besuchen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5229200"/>
            <a:ext cx="87269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Řešení: </a:t>
            </a:r>
            <a:r>
              <a:rPr lang="cs-CZ" sz="1200" dirty="0" err="1" smtClean="0">
                <a:solidFill>
                  <a:srgbClr val="FF0000"/>
                </a:solidFill>
              </a:rPr>
              <a:t>Wien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ist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die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Hauptstadt</a:t>
            </a:r>
            <a:r>
              <a:rPr lang="cs-CZ" sz="1200" dirty="0" smtClean="0">
                <a:solidFill>
                  <a:srgbClr val="FF0000"/>
                </a:solidFill>
              </a:rPr>
              <a:t>  </a:t>
            </a:r>
            <a:r>
              <a:rPr lang="cs-CZ" sz="1200" dirty="0" err="1" smtClean="0">
                <a:solidFill>
                  <a:srgbClr val="FF0000"/>
                </a:solidFill>
              </a:rPr>
              <a:t>Österreichs</a:t>
            </a:r>
            <a:r>
              <a:rPr lang="cs-CZ" sz="1200" dirty="0" smtClean="0">
                <a:solidFill>
                  <a:srgbClr val="FF0000"/>
                </a:solidFill>
              </a:rPr>
              <a:t>.  Die </a:t>
            </a:r>
            <a:r>
              <a:rPr lang="cs-CZ" sz="1200" dirty="0" err="1" smtClean="0">
                <a:solidFill>
                  <a:srgbClr val="FF0000"/>
                </a:solidFill>
              </a:rPr>
              <a:t>Stadt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liegt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im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Westen</a:t>
            </a:r>
            <a:r>
              <a:rPr lang="cs-CZ" sz="1200" dirty="0" smtClean="0">
                <a:solidFill>
                  <a:srgbClr val="FF0000"/>
                </a:solidFill>
              </a:rPr>
              <a:t> des </a:t>
            </a:r>
            <a:r>
              <a:rPr lang="cs-CZ" sz="1200" dirty="0" err="1" smtClean="0">
                <a:solidFill>
                  <a:srgbClr val="FF0000"/>
                </a:solidFill>
              </a:rPr>
              <a:t>Landes</a:t>
            </a:r>
            <a:r>
              <a:rPr lang="cs-CZ" sz="1200" dirty="0" smtClean="0">
                <a:solidFill>
                  <a:srgbClr val="FF0000"/>
                </a:solidFill>
              </a:rPr>
              <a:t> , </a:t>
            </a:r>
            <a:r>
              <a:rPr lang="cs-CZ" sz="1200" dirty="0" err="1" smtClean="0">
                <a:solidFill>
                  <a:srgbClr val="FF0000"/>
                </a:solidFill>
              </a:rPr>
              <a:t>an</a:t>
            </a:r>
            <a:r>
              <a:rPr lang="cs-CZ" sz="1200" dirty="0" smtClean="0">
                <a:solidFill>
                  <a:srgbClr val="FF0000"/>
                </a:solidFill>
              </a:rPr>
              <a:t> der </a:t>
            </a:r>
            <a:r>
              <a:rPr lang="cs-CZ" sz="1200" dirty="0" err="1" smtClean="0">
                <a:solidFill>
                  <a:srgbClr val="FF0000"/>
                </a:solidFill>
              </a:rPr>
              <a:t>Donau</a:t>
            </a:r>
            <a:r>
              <a:rPr lang="cs-CZ" sz="1200" dirty="0" smtClean="0">
                <a:solidFill>
                  <a:srgbClr val="FF0000"/>
                </a:solidFill>
              </a:rPr>
              <a:t>.  </a:t>
            </a:r>
            <a:r>
              <a:rPr lang="cs-CZ" sz="1200" dirty="0" err="1" smtClean="0">
                <a:solidFill>
                  <a:srgbClr val="FF0000"/>
                </a:solidFill>
              </a:rPr>
              <a:t>Typisch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ist</a:t>
            </a:r>
            <a:r>
              <a:rPr lang="cs-CZ" sz="1200" dirty="0" smtClean="0">
                <a:solidFill>
                  <a:srgbClr val="FF0000"/>
                </a:solidFill>
              </a:rPr>
              <a:t> der </a:t>
            </a:r>
            <a:r>
              <a:rPr lang="cs-CZ" sz="1200" dirty="0" err="1" smtClean="0">
                <a:solidFill>
                  <a:srgbClr val="FF0000"/>
                </a:solidFill>
              </a:rPr>
              <a:t>Stephans</a:t>
            </a:r>
            <a:r>
              <a:rPr lang="cs-CZ" sz="1200" dirty="0" smtClean="0">
                <a:solidFill>
                  <a:srgbClr val="FF0000"/>
                </a:solidFill>
              </a:rPr>
              <a:t>-</a:t>
            </a:r>
          </a:p>
          <a:p>
            <a:r>
              <a:rPr lang="cs-CZ" sz="1200" dirty="0">
                <a:solidFill>
                  <a:srgbClr val="FF0000"/>
                </a:solidFill>
              </a:rPr>
              <a:t>d</a:t>
            </a:r>
            <a:r>
              <a:rPr lang="cs-CZ" sz="1200" dirty="0" smtClean="0">
                <a:solidFill>
                  <a:srgbClr val="FF0000"/>
                </a:solidFill>
              </a:rPr>
              <a:t>om. </a:t>
            </a:r>
            <a:r>
              <a:rPr lang="cs-CZ" sz="1200" dirty="0" err="1" smtClean="0">
                <a:solidFill>
                  <a:srgbClr val="FF0000"/>
                </a:solidFill>
              </a:rPr>
              <a:t>Weitere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Sehenswürdigkeiten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sind</a:t>
            </a:r>
            <a:r>
              <a:rPr lang="cs-CZ" sz="1200" dirty="0" smtClean="0">
                <a:solidFill>
                  <a:srgbClr val="FF0000"/>
                </a:solidFill>
              </a:rPr>
              <a:t> z.B. der </a:t>
            </a:r>
            <a:r>
              <a:rPr lang="cs-CZ" sz="1200" dirty="0" err="1" smtClean="0">
                <a:solidFill>
                  <a:srgbClr val="FF0000"/>
                </a:solidFill>
              </a:rPr>
              <a:t>Schönbrunn</a:t>
            </a:r>
            <a:r>
              <a:rPr lang="cs-CZ" sz="1200" dirty="0" smtClean="0">
                <a:solidFill>
                  <a:srgbClr val="FF0000"/>
                </a:solidFill>
              </a:rPr>
              <a:t>, </a:t>
            </a:r>
            <a:r>
              <a:rPr lang="cs-CZ" sz="1200" dirty="0" err="1" smtClean="0">
                <a:solidFill>
                  <a:srgbClr val="FF0000"/>
                </a:solidFill>
              </a:rPr>
              <a:t>die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Staatsoper</a:t>
            </a:r>
            <a:r>
              <a:rPr lang="cs-CZ" sz="1200" dirty="0" smtClean="0">
                <a:solidFill>
                  <a:srgbClr val="FF0000"/>
                </a:solidFill>
              </a:rPr>
              <a:t>, </a:t>
            </a:r>
            <a:r>
              <a:rPr lang="cs-CZ" sz="1200" dirty="0" err="1" smtClean="0">
                <a:solidFill>
                  <a:srgbClr val="FF0000"/>
                </a:solidFill>
              </a:rPr>
              <a:t>das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Burgtheater</a:t>
            </a:r>
            <a:r>
              <a:rPr lang="cs-CZ" sz="1200" dirty="0" smtClean="0">
                <a:solidFill>
                  <a:srgbClr val="FF0000"/>
                </a:solidFill>
              </a:rPr>
              <a:t>, </a:t>
            </a:r>
            <a:r>
              <a:rPr lang="cs-CZ" sz="1200" dirty="0" err="1" smtClean="0">
                <a:solidFill>
                  <a:srgbClr val="FF0000"/>
                </a:solidFill>
              </a:rPr>
              <a:t>das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Kunsthistorisches</a:t>
            </a:r>
            <a:r>
              <a:rPr lang="cs-CZ" sz="1200" dirty="0" smtClean="0">
                <a:solidFill>
                  <a:srgbClr val="FF0000"/>
                </a:solidFill>
              </a:rPr>
              <a:t> Museum.</a:t>
            </a:r>
          </a:p>
          <a:p>
            <a:r>
              <a:rPr lang="cs-CZ" sz="1200" dirty="0" smtClean="0">
                <a:solidFill>
                  <a:srgbClr val="FF0000"/>
                </a:solidFill>
              </a:rPr>
              <a:t>Der </a:t>
            </a:r>
            <a:r>
              <a:rPr lang="cs-CZ" sz="1200" dirty="0" err="1" smtClean="0">
                <a:solidFill>
                  <a:srgbClr val="FF0000"/>
                </a:solidFill>
              </a:rPr>
              <a:t>Vergnügunspark</a:t>
            </a:r>
            <a:r>
              <a:rPr lang="cs-CZ" sz="1200" dirty="0" smtClean="0">
                <a:solidFill>
                  <a:srgbClr val="FF0000"/>
                </a:solidFill>
              </a:rPr>
              <a:t> in </a:t>
            </a:r>
            <a:r>
              <a:rPr lang="cs-CZ" sz="1200" dirty="0" err="1" smtClean="0">
                <a:solidFill>
                  <a:srgbClr val="FF0000"/>
                </a:solidFill>
              </a:rPr>
              <a:t>Wien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heißt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Prater</a:t>
            </a:r>
            <a:r>
              <a:rPr lang="cs-CZ" sz="1200" dirty="0" smtClean="0">
                <a:solidFill>
                  <a:srgbClr val="FF0000"/>
                </a:solidFill>
              </a:rPr>
              <a:t>.  </a:t>
            </a:r>
            <a:r>
              <a:rPr lang="cs-CZ" sz="1200" dirty="0" err="1" smtClean="0">
                <a:solidFill>
                  <a:srgbClr val="FF0000"/>
                </a:solidFill>
              </a:rPr>
              <a:t>Sehr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bekannt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ist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auch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das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Huntertwasserhaus</a:t>
            </a:r>
            <a:r>
              <a:rPr lang="cs-CZ" sz="1200" dirty="0" smtClean="0">
                <a:solidFill>
                  <a:srgbClr val="FF0000"/>
                </a:solidFill>
              </a:rPr>
              <a:t>.  </a:t>
            </a:r>
            <a:r>
              <a:rPr lang="cs-CZ" sz="1200" dirty="0" err="1" smtClean="0">
                <a:solidFill>
                  <a:srgbClr val="FF0000"/>
                </a:solidFill>
              </a:rPr>
              <a:t>Wien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ist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auch</a:t>
            </a:r>
            <a:r>
              <a:rPr lang="cs-CZ" sz="1200" dirty="0" smtClean="0">
                <a:solidFill>
                  <a:srgbClr val="FF0000"/>
                </a:solidFill>
              </a:rPr>
              <a:t> durch </a:t>
            </a:r>
            <a:r>
              <a:rPr lang="cs-CZ" sz="1200" dirty="0" err="1" smtClean="0">
                <a:solidFill>
                  <a:srgbClr val="FF0000"/>
                </a:solidFill>
              </a:rPr>
              <a:t>Wienerschnit</a:t>
            </a:r>
            <a:r>
              <a:rPr lang="cs-CZ" sz="1200" dirty="0" smtClean="0">
                <a:solidFill>
                  <a:srgbClr val="FF0000"/>
                </a:solidFill>
              </a:rPr>
              <a:t>-</a:t>
            </a:r>
          </a:p>
          <a:p>
            <a:r>
              <a:rPr lang="cs-CZ" sz="1200" dirty="0">
                <a:solidFill>
                  <a:srgbClr val="FF0000"/>
                </a:solidFill>
              </a:rPr>
              <a:t>z</a:t>
            </a:r>
            <a:r>
              <a:rPr lang="cs-CZ" sz="1200" dirty="0" smtClean="0">
                <a:solidFill>
                  <a:srgbClr val="FF0000"/>
                </a:solidFill>
              </a:rPr>
              <a:t>el,  </a:t>
            </a:r>
            <a:r>
              <a:rPr lang="cs-CZ" sz="1200" dirty="0" err="1" smtClean="0">
                <a:solidFill>
                  <a:srgbClr val="FF0000"/>
                </a:solidFill>
              </a:rPr>
              <a:t>Sachertorte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Tafelspitz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bekannt</a:t>
            </a:r>
            <a:r>
              <a:rPr lang="cs-CZ" sz="1200" dirty="0" smtClean="0">
                <a:solidFill>
                  <a:srgbClr val="FF0000"/>
                </a:solidFill>
              </a:rPr>
              <a:t>. 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möchte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einmal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Wien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besuchen</a:t>
            </a:r>
            <a:r>
              <a:rPr lang="cs-CZ" sz="1200" dirty="0" smtClean="0">
                <a:solidFill>
                  <a:srgbClr val="FF0000"/>
                </a:solidFill>
              </a:rPr>
              <a:t>.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5047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GRIESSNER</a:t>
            </a:r>
            <a:r>
              <a:rPr lang="cs-CZ" sz="1400" dirty="0"/>
              <a:t>, Andreas. </a:t>
            </a:r>
            <a:r>
              <a:rPr lang="cs-CZ" sz="1400" i="1" dirty="0"/>
              <a:t>upload.wikimedia.org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upload.wikimedia.org/wikipedia/commons/thumb/c/c4/Austria_wien.svg/290px-Austria_wien.svg.png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wien.info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www.wien.info/media/images/donauinsel-bei-nacht.jpg/image_Startbild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bohemianfantasy.cz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www.bohemianfantasy.cz/files/2_99.jpg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travelesprit.cz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6"/>
              </a:rPr>
              <a:t>http://www.travelesprit.cz/_</a:t>
            </a:r>
            <a:r>
              <a:rPr lang="cs-CZ" sz="1400" dirty="0" smtClean="0">
                <a:hlinkClick r:id="rId6"/>
              </a:rPr>
              <a:t>SitePublic/IRImage/Orig/129991.jpg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city-walks.info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www.city-walks.info/Wien/bilder/Oper-Wien.JPG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PANORAMAFOTOS.NET. </a:t>
            </a:r>
            <a:r>
              <a:rPr lang="cs-CZ" sz="1400" i="1" dirty="0"/>
              <a:t>upload.wikimedia.org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8"/>
              </a:rPr>
              <a:t>https://</a:t>
            </a:r>
            <a:r>
              <a:rPr lang="cs-CZ" sz="1400" dirty="0" smtClean="0">
                <a:hlinkClick r:id="rId8"/>
              </a:rPr>
              <a:t>upload.wikimedia.org/wikipedia/commons/thumb/e/e4/Burgtheater-Wien-M%C3%A4rz-2008.jpg/440px-Burgtheater-Wien-M%C3%A4rz-2008.jpg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hotelhahn.at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www.hotelhahn.at/uploads/pics/schloss_schoenbrunn.jpg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612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+mj-lt"/>
              <a:buAutoNum type="arabicPeriod" startAt="8"/>
            </a:pPr>
            <a:r>
              <a:rPr lang="cs-CZ" sz="1400" dirty="0" smtClean="0"/>
              <a:t>BOSSI</a:t>
            </a:r>
            <a:r>
              <a:rPr lang="cs-CZ" sz="1400" dirty="0"/>
              <a:t>, Andrew. </a:t>
            </a:r>
            <a:r>
              <a:rPr lang="cs-CZ" sz="1400" i="1" dirty="0"/>
              <a:t>upload.wikimedia.org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3"/>
              </a:rPr>
              <a:t>http://upload.wikimedia.org/wikipedia/commons/2/21/IMG_0089_-_Wien_-_</a:t>
            </a:r>
            <a:r>
              <a:rPr lang="cs-CZ" sz="1400" dirty="0" smtClean="0">
                <a:hlinkClick r:id="rId3"/>
              </a:rPr>
              <a:t>Kunsthistorisches_Museum.JPG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8"/>
            </a:pPr>
            <a:endParaRPr lang="cs-CZ" sz="1400" dirty="0" smtClean="0">
              <a:latin typeface="Calibri" pitchFamily="34" charset="0"/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cs-CZ" sz="1400" dirty="0"/>
              <a:t>AUTOR NEUVEDEN. </a:t>
            </a:r>
            <a:r>
              <a:rPr lang="cs-CZ" sz="1400" i="1" dirty="0"/>
              <a:t>img.fotocommunity.com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img.fotocommunity.com/images/Oesterreich/Wien/Hundertwasserhaus-a24080881.jpg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8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cs-CZ" sz="1400" dirty="0"/>
              <a:t>AUTOR NEUVEDEN. </a:t>
            </a:r>
            <a:r>
              <a:rPr lang="cs-CZ" sz="1400" i="1" dirty="0"/>
              <a:t>bohemian-tour.cz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www.bohemian-tour.cz/files/modules/tours/tours/17/photos/src/viden-prater-50ad368a4e2d2_510930f81b48c.jpg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8"/>
            </a:pPr>
            <a:endParaRPr lang="cs-CZ" sz="1400" dirty="0" smtClean="0">
              <a:latin typeface="Calibri" pitchFamily="34" charset="0"/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cs-CZ" sz="1400" dirty="0"/>
              <a:t>AUTOR NEUVEDEN. </a:t>
            </a:r>
            <a:r>
              <a:rPr lang="cs-CZ" sz="1400" i="1" dirty="0"/>
              <a:t>images.ichkoche.at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images.ichkoche.at/data/image/1/2896.jpg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8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cs-CZ" sz="1400" dirty="0"/>
              <a:t>AUTOR NEUVEDEN. </a:t>
            </a:r>
            <a:r>
              <a:rPr lang="cs-CZ" sz="1400" i="1" dirty="0"/>
              <a:t>whatscookingamerica.net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whatscookingamerica.net/History/Cakes/Sachertorte3.jpg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8"/>
            </a:pPr>
            <a:endParaRPr lang="cs-CZ" sz="1400" dirty="0" smtClean="0">
              <a:latin typeface="Calibri" pitchFamily="34" charset="0"/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cs-CZ" sz="1400" dirty="0"/>
              <a:t>AUTOR NEUVEDEN. </a:t>
            </a:r>
            <a:r>
              <a:rPr lang="cs-CZ" sz="1400" i="1" dirty="0"/>
              <a:t>2.bp.blogspot.com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8"/>
              </a:rPr>
              <a:t>http://2.bp.blogspot.com/_</a:t>
            </a:r>
            <a:r>
              <a:rPr lang="cs-CZ" sz="1400" dirty="0" smtClean="0">
                <a:hlinkClick r:id="rId8"/>
              </a:rPr>
              <a:t>NRXoUhGplBY/TP1Hkng-8TI/AAAAAAAABY8/hPEk68tNUTw/s1600/videnska_kava%255B1%255D.jpg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8"/>
            </a:pPr>
            <a:endParaRPr lang="cs-CZ" sz="1400" dirty="0" smtClean="0">
              <a:latin typeface="Calibri" pitchFamily="34" charset="0"/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cs-CZ" sz="1400" dirty="0"/>
              <a:t>AUTOR NEUVEDEN. </a:t>
            </a:r>
            <a:r>
              <a:rPr lang="cs-CZ" sz="1400" i="1" dirty="0"/>
              <a:t>i.lidovky.cz</a:t>
            </a:r>
            <a:r>
              <a:rPr lang="cs-CZ" sz="1400" dirty="0"/>
              <a:t> [online]. [cit. 24.7.2013]. Dostupný na WWW: </a:t>
            </a:r>
            <a:r>
              <a:rPr lang="cs-CZ" sz="1400" dirty="0">
                <a:hlinkClick r:id="rId9"/>
              </a:rPr>
              <a:t>http://i.lidovky.cz/12/022/lngal/GLU412f33__</a:t>
            </a:r>
            <a:r>
              <a:rPr lang="cs-CZ" sz="1400" dirty="0" smtClean="0">
                <a:hlinkClick r:id="rId9"/>
              </a:rPr>
              <a:t>TOM0900.jpg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  <a:p>
            <a:pPr marL="342900" indent="-342900">
              <a:buFont typeface="+mj-lt"/>
              <a:buAutoNum type="arabicPeriod" startAt="8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Font typeface="+mj-lt"/>
              <a:buAutoNum type="arabicPeriod" startAt="8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Font typeface="+mj-lt"/>
              <a:buAutoNum type="arabicPeriod" startAt="8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Font typeface="+mj-lt"/>
              <a:buAutoNum type="arabicPeriod" startAt="8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187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195</TotalTime>
  <Words>869</Words>
  <Application>Microsoft Office PowerPoint</Application>
  <PresentationFormat>Předvádění na obrazovce (4:3)</PresentationFormat>
  <Paragraphs>238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ŠABLONA DUM 2003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Pavel</cp:lastModifiedBy>
  <cp:revision>20</cp:revision>
  <dcterms:created xsi:type="dcterms:W3CDTF">2013-07-24T11:02:03Z</dcterms:created>
  <dcterms:modified xsi:type="dcterms:W3CDTF">2013-07-25T20:45:20Z</dcterms:modified>
</cp:coreProperties>
</file>