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58" r:id="rId2"/>
    <p:sldId id="257" r:id="rId3"/>
    <p:sldId id="260" r:id="rId4"/>
    <p:sldId id="261" r:id="rId5"/>
    <p:sldId id="262" r:id="rId6"/>
    <p:sldId id="268" r:id="rId7"/>
    <p:sldId id="267" r:id="rId8"/>
    <p:sldId id="269" r:id="rId9"/>
    <p:sldId id="270" r:id="rId10"/>
    <p:sldId id="271" r:id="rId11"/>
    <p:sldId id="272" r:id="rId12"/>
    <p:sldId id="273" r:id="rId13"/>
    <p:sldId id="259" r:id="rId14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Palatino Linotype" pitchFamily="18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Palatino Linotype" pitchFamily="18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Palatino Linotype" pitchFamily="18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Palatino Linotype" pitchFamily="18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Palatino Linotype" pitchFamily="18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Palatino Linotype" pitchFamily="18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Palatino Linotype" pitchFamily="18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Palatino Linotype" pitchFamily="18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Palatino Linotype" pitchFamily="18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2558" autoAdjust="0"/>
  </p:normalViewPr>
  <p:slideViewPr>
    <p:cSldViewPr>
      <p:cViewPr varScale="1">
        <p:scale>
          <a:sx n="89" d="100"/>
          <a:sy n="89" d="100"/>
        </p:scale>
        <p:origin x="-62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9B858A35-9A40-4BC7-9D8A-8C3AA1E238F0}" type="datetimeFigureOut">
              <a:rPr lang="cs-CZ"/>
              <a:pPr>
                <a:defRPr/>
              </a:pPr>
              <a:t>25.7.2013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8B8DFB9E-7F23-4FBE-BFC1-05D57F47F99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6393104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7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717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6E33CC3-AB49-471F-B66B-0DF5734DB6A7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8196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A4CEABA-8535-4333-A754-0CEA58FA0787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cs-CZ" dirty="0" smtClean="0"/>
              <a:t>http://images.clipartlogo.com/files/ss/original/105/105274178/flag-of-switzerland-vector.jpg</a:t>
            </a:r>
          </a:p>
        </p:txBody>
      </p:sp>
      <p:sp>
        <p:nvSpPr>
          <p:cNvPr id="922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AEACE78-0CB9-46A5-B1EB-7CC3A9B988F0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922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AEACE78-0CB9-46A5-B1EB-7CC3A9B988F0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cs-CZ" dirty="0" smtClean="0"/>
              <a:t>http://upload.wikimedia.org/wikipedia/commons/thumb/e/e5/Elfriede_jelinek_2004_small.jpg/220px-Elfriede_jelinek_2004_small.jpg</a:t>
            </a:r>
          </a:p>
          <a:p>
            <a:pPr>
              <a:spcBef>
                <a:spcPct val="0"/>
              </a:spcBef>
            </a:pPr>
            <a:r>
              <a:rPr lang="cs-CZ" dirty="0" smtClean="0"/>
              <a:t>http://1.bp.blogspot.com/-9hgGxWpGk34/T2ZelNmdzxI/</a:t>
            </a:r>
            <a:r>
              <a:rPr lang="cs-CZ" dirty="0" err="1" smtClean="0"/>
              <a:t>AAAAAAAAAfs</a:t>
            </a:r>
            <a:r>
              <a:rPr lang="cs-CZ" dirty="0" smtClean="0"/>
              <a:t>/1ybmRvucwqY/s320/600full-</a:t>
            </a:r>
            <a:r>
              <a:rPr lang="cs-CZ" dirty="0" err="1" smtClean="0"/>
              <a:t>gunter</a:t>
            </a:r>
            <a:r>
              <a:rPr lang="cs-CZ" dirty="0" smtClean="0"/>
              <a:t>-</a:t>
            </a:r>
            <a:r>
              <a:rPr lang="cs-CZ" dirty="0" err="1" smtClean="0"/>
              <a:t>grass.jpeg</a:t>
            </a:r>
            <a:endParaRPr lang="cs-CZ" dirty="0" smtClean="0"/>
          </a:p>
          <a:p>
            <a:pPr>
              <a:spcBef>
                <a:spcPct val="0"/>
              </a:spcBef>
            </a:pPr>
            <a:r>
              <a:rPr lang="cs-CZ" dirty="0" smtClean="0"/>
              <a:t>http://deutschunterrichteoilasrozas.files.wordpress.com/2011/02/heinrich-bc3b6ll.jpg</a:t>
            </a:r>
          </a:p>
        </p:txBody>
      </p:sp>
      <p:sp>
        <p:nvSpPr>
          <p:cNvPr id="922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AEACE78-0CB9-46A5-B1EB-7CC3A9B988F0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dirty="0" smtClean="0"/>
          </a:p>
        </p:txBody>
      </p:sp>
      <p:sp>
        <p:nvSpPr>
          <p:cNvPr id="922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AEACE78-0CB9-46A5-B1EB-7CC3A9B988F0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cs-CZ" dirty="0" smtClean="0"/>
              <a:t>http://animexx.onlinewelten.com/weblog/128075/319919/</a:t>
            </a:r>
          </a:p>
        </p:txBody>
      </p:sp>
      <p:sp>
        <p:nvSpPr>
          <p:cNvPr id="922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AEACE78-0CB9-46A5-B1EB-7CC3A9B988F0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cs-CZ" dirty="0" smtClean="0"/>
              <a:t>http://images.clipartlogo.com/files/ss/original/105/105274178/flag-of-switzerland-vector.jpg</a:t>
            </a:r>
          </a:p>
        </p:txBody>
      </p:sp>
      <p:sp>
        <p:nvSpPr>
          <p:cNvPr id="922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AEACE78-0CB9-46A5-B1EB-7CC3A9B988F0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922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AEACE78-0CB9-46A5-B1EB-7CC3A9B988F0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cs-CZ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cs-CZ" dirty="0" smtClean="0"/>
              <a:t>http://upload.wikimedia.org/wikipedia/commons/thumb/e/e5/Elfriede_jelinek_2004_small.jpg/220px-Elfriede_jelinek_2004_small.jpg</a:t>
            </a:r>
          </a:p>
          <a:p>
            <a:pPr>
              <a:spcBef>
                <a:spcPct val="0"/>
              </a:spcBef>
            </a:pPr>
            <a:r>
              <a:rPr lang="cs-CZ" dirty="0" smtClean="0"/>
              <a:t>http://1.bp.blogspot.com/-9hgGxWpGk34/T2ZelNmdzxI/</a:t>
            </a:r>
            <a:r>
              <a:rPr lang="cs-CZ" dirty="0" err="1" smtClean="0"/>
              <a:t>AAAAAAAAAfs</a:t>
            </a:r>
            <a:r>
              <a:rPr lang="cs-CZ" dirty="0" smtClean="0"/>
              <a:t>/1ybmRvucwqY/s320/600full-</a:t>
            </a:r>
            <a:r>
              <a:rPr lang="cs-CZ" dirty="0" err="1" smtClean="0"/>
              <a:t>gunter</a:t>
            </a:r>
            <a:r>
              <a:rPr lang="cs-CZ" dirty="0" smtClean="0"/>
              <a:t>-</a:t>
            </a:r>
            <a:r>
              <a:rPr lang="cs-CZ" dirty="0" err="1" smtClean="0"/>
              <a:t>grass.jpeg</a:t>
            </a:r>
            <a:endParaRPr lang="cs-CZ" dirty="0" smtClean="0"/>
          </a:p>
          <a:p>
            <a:pPr>
              <a:spcBef>
                <a:spcPct val="0"/>
              </a:spcBef>
            </a:pPr>
            <a:r>
              <a:rPr lang="cs-CZ" dirty="0" smtClean="0"/>
              <a:t>http://deutschunterrichteoilasrozas.files.wordpress.com/2011/02/heinrich-bc3b6ll.jpg</a:t>
            </a:r>
          </a:p>
        </p:txBody>
      </p:sp>
      <p:sp>
        <p:nvSpPr>
          <p:cNvPr id="922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AEACE78-0CB9-46A5-B1EB-7CC3A9B988F0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cs-CZ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dirty="0" smtClean="0"/>
          </a:p>
        </p:txBody>
      </p:sp>
      <p:sp>
        <p:nvSpPr>
          <p:cNvPr id="922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AEACE78-0CB9-46A5-B1EB-7CC3A9B988F0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cs-CZ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cs-CZ" dirty="0" smtClean="0"/>
              <a:t>http://animexx.onlinewelten.com/weblog/128075/319919/</a:t>
            </a:r>
          </a:p>
        </p:txBody>
      </p:sp>
      <p:sp>
        <p:nvSpPr>
          <p:cNvPr id="922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AEACE78-0CB9-46A5-B1EB-7CC3A9B988F0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cs-CZ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4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024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4B709041-B66C-43FE-BACD-73E2AEEB874D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/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126263-5F73-44AA-88A5-2EB29D0E9853}" type="datetimeFigureOut">
              <a:rPr lang="cs-CZ"/>
              <a:pPr>
                <a:defRPr/>
              </a:pPr>
              <a:t>25.7.2013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551FF4-27A8-46FC-8B9B-E33DB1B43E0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56FD93-E3E0-434E-9C8E-E73141AA28EE}" type="datetimeFigureOut">
              <a:rPr lang="cs-CZ"/>
              <a:pPr>
                <a:defRPr/>
              </a:pPr>
              <a:t>25.7.2013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B0C16B-5305-4381-9C51-3DE266AE19E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6"/>
          <p:cNvSpPr/>
          <p:nvPr/>
        </p:nvSpPr>
        <p:spPr>
          <a:xfrm>
            <a:off x="4495800" y="3924300"/>
            <a:ext cx="84138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Oval 7"/>
          <p:cNvSpPr/>
          <p:nvPr/>
        </p:nvSpPr>
        <p:spPr>
          <a:xfrm>
            <a:off x="4695825" y="3924300"/>
            <a:ext cx="84138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Oval 8"/>
          <p:cNvSpPr/>
          <p:nvPr/>
        </p:nvSpPr>
        <p:spPr>
          <a:xfrm>
            <a:off x="4297363" y="3924300"/>
            <a:ext cx="84137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B5C207-607F-4E33-B042-CBDD52F68631}" type="datetimeFigureOut">
              <a:rPr lang="cs-CZ"/>
              <a:pPr>
                <a:defRPr/>
              </a:pPr>
              <a:t>25.7.2013</a:t>
            </a:fld>
            <a:endParaRPr lang="cs-CZ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6CF0C2-25BC-4AB4-B632-18792C0537A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E60BD8-F114-47C0-A58C-F48DD67B46A4}" type="datetimeFigureOut">
              <a:rPr lang="cs-CZ"/>
              <a:pPr>
                <a:defRPr/>
              </a:pPr>
              <a:t>25.7.2013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26F3AF-EFD6-4634-928E-8CE4112EB45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269237-8B7A-4A65-9056-FDD1744220E0}" type="datetimeFigureOut">
              <a:rPr lang="cs-CZ"/>
              <a:pPr>
                <a:defRPr/>
              </a:pPr>
              <a:t>25.7.2013</a:t>
            </a:fld>
            <a:endParaRPr lang="cs-CZ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FC5936-E28A-4AD6-9E48-322C46562F7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A85AF4-96AE-48BF-B35C-27B8A9A10545}" type="datetimeFigureOut">
              <a:rPr lang="cs-CZ"/>
              <a:pPr>
                <a:defRPr/>
              </a:pPr>
              <a:t>25.7.2013</a:t>
            </a:fld>
            <a:endParaRPr lang="cs-CZ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32F928-BF95-40F0-A576-3D167E72AAF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CF50B4-3451-4CA0-B0A8-6DCFA2ADF1BA}" type="datetimeFigureOut">
              <a:rPr lang="cs-CZ"/>
              <a:pPr>
                <a:defRPr/>
              </a:pPr>
              <a:t>25.7.2013</a:t>
            </a:fld>
            <a:endParaRPr lang="cs-CZ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A2DF75-672C-4AB0-8CAE-76C6B2A4B37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F4C30A-5F18-47BA-B973-60B903F36061}" type="datetimeFigureOut">
              <a:rPr lang="cs-CZ"/>
              <a:pPr>
                <a:defRPr/>
              </a:pPr>
              <a:t>25.7.2013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8C5784-1DDD-411B-9CDB-A679A570AEE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461D88-035A-4176-B128-1237ED0E37FB}" type="datetimeFigureOut">
              <a:rPr lang="cs-CZ"/>
              <a:pPr>
                <a:defRPr/>
              </a:pPr>
              <a:t>25.7.2013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A0A306-99C5-4DD7-857B-8626D6CE339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6AD931-D91F-48B5-AE91-3A5A7CFD1F25}" type="datetimeFigureOut">
              <a:rPr lang="cs-CZ"/>
              <a:pPr>
                <a:defRPr/>
              </a:pPr>
              <a:t>25.7.2013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58CDA0-31D3-4462-8C38-A5F3821056D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29D7CD-FBD8-45CA-8A7F-13D9D8F16A37}" type="datetimeFigureOut">
              <a:rPr lang="cs-CZ"/>
              <a:pPr>
                <a:defRPr/>
              </a:pPr>
              <a:t>25.7.2013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FBF08E-DD4F-458D-B6D4-062696C1083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2700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  <a:cs typeface="+mn-cs"/>
              </a:defRPr>
            </a:lvl1pPr>
          </a:lstStyle>
          <a:p>
            <a:pPr>
              <a:defRPr/>
            </a:pPr>
            <a:fld id="{E4FCA8D3-C7B3-46A6-9991-52D62412AB30}" type="datetimeFigureOut">
              <a:rPr lang="cs-CZ"/>
              <a:pPr>
                <a:defRPr/>
              </a:pPr>
              <a:t>25.7.2013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8813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925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  <a:cs typeface="+mn-cs"/>
              </a:defRPr>
            </a:lvl1pPr>
          </a:lstStyle>
          <a:p>
            <a:pPr>
              <a:defRPr/>
            </a:pPr>
            <a:fld id="{E808AAAF-FBC9-4BF9-8205-9B35148C56B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8200" y="6499225"/>
            <a:ext cx="84138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569913" y="6499225"/>
            <a:ext cx="84137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83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txStyles>
    <p:titleStyle>
      <a:lvl1pPr algn="ctr" rtl="0" eaLnBrk="1" fontAlgn="base" hangingPunct="1">
        <a:lnSpc>
          <a:spcPts val="5800"/>
        </a:lnSpc>
        <a:spcBef>
          <a:spcPct val="0"/>
        </a:spcBef>
        <a:spcAft>
          <a:spcPct val="0"/>
        </a:spcAft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  <a:lvl2pPr algn="ctr" rtl="0" eaLnBrk="1" fontAlgn="base" hangingPunct="1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2pPr>
      <a:lvl3pPr algn="ctr" rtl="0" eaLnBrk="1" fontAlgn="base" hangingPunct="1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3pPr>
      <a:lvl4pPr algn="ctr" rtl="0" eaLnBrk="1" fontAlgn="base" hangingPunct="1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4pPr>
      <a:lvl5pPr algn="ctr" rtl="0" eaLnBrk="1" fontAlgn="base" hangingPunct="1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5pPr>
      <a:lvl6pPr marL="457200" algn="ctr" rtl="0" eaLnBrk="1" fontAlgn="base" hangingPunct="1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6pPr>
      <a:lvl7pPr marL="914400" algn="ctr" rtl="0" eaLnBrk="1" fontAlgn="base" hangingPunct="1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7pPr>
      <a:lvl8pPr marL="1371600" algn="ctr" rtl="0" eaLnBrk="1" fontAlgn="base" hangingPunct="1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8pPr>
      <a:lvl9pPr marL="1828800" algn="ctr" rtl="0" eaLnBrk="1" fontAlgn="base" hangingPunct="1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rgbClr val="7F7F7F"/>
          </a:solidFill>
          <a:latin typeface="+mj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Courier New" pitchFamily="49" charset="0"/>
        <a:buChar char="o"/>
        <a:defRPr sz="1600" kern="1200">
          <a:solidFill>
            <a:srgbClr val="7F7F7F"/>
          </a:solidFill>
          <a:latin typeface="+mj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1600" kern="1200">
          <a:solidFill>
            <a:srgbClr val="7F7F7F"/>
          </a:solidFill>
          <a:latin typeface="+mj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Courier New" pitchFamily="49" charset="0"/>
        <a:buChar char="o"/>
        <a:defRPr sz="1600" kern="1200">
          <a:solidFill>
            <a:srgbClr val="7F7F7F"/>
          </a:solidFill>
          <a:latin typeface="+mj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1600" kern="1200">
          <a:solidFill>
            <a:srgbClr val="7F7F7F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images.clipartlogo.com/files/ss/original/105/105274178/flag-of-switzerland-vector.jpg" TargetMode="External"/><Relationship Id="rId7" Type="http://schemas.openxmlformats.org/officeDocument/2006/relationships/hyperlink" Target="http://animexx.onlinewelten.com/weblog/128075/319919/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deutschunterrichteoilasrozas.files.wordpress.com/2011/02/heinrich-bc3b6ll.jpg" TargetMode="External"/><Relationship Id="rId5" Type="http://schemas.openxmlformats.org/officeDocument/2006/relationships/hyperlink" Target="http://1.bp.blogspot.com/-9hgGxWpGk34/T2ZelNmdzxI/AAAAAAAAAfs/1ybmRvucwqY/s320/600full-gunter-grass.jpeg" TargetMode="External"/><Relationship Id="rId4" Type="http://schemas.openxmlformats.org/officeDocument/2006/relationships/hyperlink" Target="http://upload.wikimedia.org/wikipedia/commons/thumb/e/e5/Elfriede_jelinek_2004_small.jpg/220px-Elfriede_jelinek_2004_small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614363" y="2816225"/>
          <a:ext cx="8136904" cy="26928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0940"/>
                <a:gridCol w="6195964"/>
              </a:tblGrid>
              <a:tr h="86409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ŠKOLA: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Gymnázium, Chomutov, Mostecká 3000, příspěvková organizace</a:t>
                      </a:r>
                      <a:endParaRPr lang="cs-CZ" sz="1800" dirty="0"/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AUTOR: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Miroslava </a:t>
                      </a:r>
                      <a:r>
                        <a:rPr lang="cs-CZ" sz="1800" b="1" kern="1200" dirty="0" err="1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Cenková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28779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NÁZEV: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VY_32_INOVACE_09C_17 Německá literatura 2.pol.</a:t>
                      </a:r>
                      <a:r>
                        <a:rPr lang="cs-CZ" sz="1800" b="1" kern="1200" baseline="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20.stol. 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TEMA: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Reálie německy mluvících zemí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28779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ČÍSLO PROJEKTU: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CZ.1.07/1.5.00/34.0816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DATUM TVORBY: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25. 7.</a:t>
                      </a:r>
                      <a:r>
                        <a:rPr lang="cs-CZ" sz="1800" b="1" kern="1200" baseline="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2013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3097" name="Obrázek 2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613" y="908050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19250" y="2927350"/>
            <a:ext cx="649288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513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3600" b="1" dirty="0" smtClean="0">
                <a:solidFill>
                  <a:schemeClr val="tx1"/>
                </a:solidFill>
                <a:latin typeface="Calibri" pitchFamily="34" charset="0"/>
              </a:rPr>
              <a:t>ANOTACE</a:t>
            </a:r>
            <a:endParaRPr lang="cs-CZ" sz="3600" b="1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4099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975"/>
            <a:ext cx="8229600" cy="4929188"/>
          </a:xfrm>
        </p:spPr>
        <p:txBody>
          <a:bodyPr/>
          <a:lstStyle/>
          <a:p>
            <a:pPr marL="0" indent="0">
              <a:buFont typeface="Arial" charset="0"/>
              <a:buNone/>
            </a:pPr>
            <a:r>
              <a:rPr lang="cs-CZ" sz="1400" dirty="0" smtClean="0">
                <a:solidFill>
                  <a:schemeClr val="tx1"/>
                </a:solidFill>
                <a:latin typeface="Calibri" pitchFamily="34" charset="0"/>
              </a:rPr>
              <a:t>Materiál je určen pro pokročilé žáky posledních ročníků gymnázia. Jedná se o materiál k výuce německé literatury – konkrétně německé literatury 2. poloviny 20. století. </a:t>
            </a:r>
          </a:p>
          <a:p>
            <a:pPr marL="0" indent="0">
              <a:buFont typeface="Arial" charset="0"/>
              <a:buNone/>
            </a:pPr>
            <a:r>
              <a:rPr lang="cs-CZ" sz="1400" dirty="0" smtClean="0">
                <a:solidFill>
                  <a:schemeClr val="tx1"/>
                </a:solidFill>
                <a:latin typeface="Calibri" pitchFamily="34" charset="0"/>
              </a:rPr>
              <a:t>Časová dotace je jedna vyučovací hodina. </a:t>
            </a:r>
          </a:p>
          <a:p>
            <a:pPr marL="0" indent="0">
              <a:buFont typeface="Arial" charset="0"/>
              <a:buNone/>
            </a:pPr>
            <a:endParaRPr lang="cs-CZ" sz="1400" dirty="0" smtClean="0">
              <a:solidFill>
                <a:schemeClr val="tx1"/>
              </a:solidFill>
              <a:latin typeface="Calibri" pitchFamily="34" charset="0"/>
            </a:endParaRPr>
          </a:p>
          <a:p>
            <a:pPr marL="0" indent="0">
              <a:buFont typeface="Arial" charset="0"/>
              <a:buNone/>
            </a:pPr>
            <a:r>
              <a:rPr lang="cs-CZ" sz="1400" dirty="0" smtClean="0">
                <a:solidFill>
                  <a:schemeClr val="tx1"/>
                </a:solidFill>
                <a:latin typeface="Calibri" pitchFamily="34" charset="0"/>
              </a:rPr>
              <a:t>Materiál obsahuje slovní zásobu a fakta k tématu Německá literatura 2. poloviny 20. století. Jednotlivé části seznamují žáky s historickým pozadím doby, se základními fakty literární problematiky, s výraznými osobnostmi literatury německy píšících autorů, s některými významnými díly a s ukázkou poezie. Žáci se aktivně účastní celého vyučovacího procesu – doplňují, spojují, odpovídají a samostatně tvoří. Důraz je kladen na zvládnutí nové slovní zásoby spolu s osvojením si nových faktů. </a:t>
            </a:r>
          </a:p>
          <a:p>
            <a:pPr marL="0" indent="0">
              <a:buFont typeface="Arial" charset="0"/>
              <a:buNone/>
            </a:pPr>
            <a:r>
              <a:rPr lang="cs-CZ" sz="1400" dirty="0" smtClean="0">
                <a:solidFill>
                  <a:schemeClr val="tx1"/>
                </a:solidFill>
                <a:latin typeface="Calibri" pitchFamily="34" charset="0"/>
              </a:rPr>
              <a:t>Všechny úkoly jsou doplněny správným řešením. </a:t>
            </a:r>
          </a:p>
          <a:p>
            <a:pPr marL="0" indent="0">
              <a:buFont typeface="Arial" charset="0"/>
              <a:buNone/>
            </a:pPr>
            <a:endParaRPr lang="cs-CZ" sz="1400" dirty="0" smtClean="0">
              <a:solidFill>
                <a:schemeClr val="tx1"/>
              </a:solidFill>
              <a:latin typeface="Calibri" pitchFamily="34" charset="0"/>
            </a:endParaRPr>
          </a:p>
          <a:p>
            <a:pPr marL="0" indent="0">
              <a:buFont typeface="Arial" charset="0"/>
              <a:buNone/>
            </a:pPr>
            <a:r>
              <a:rPr lang="cs-CZ" sz="1400" dirty="0" smtClean="0">
                <a:solidFill>
                  <a:schemeClr val="tx1"/>
                </a:solidFill>
                <a:latin typeface="Calibri" pitchFamily="34" charset="0"/>
              </a:rPr>
              <a:t>Cíl – žáci se seznámí s novými fakty z oblasti německé literatury. Zároveň si doplňují novou slovní zásobu, kterou během výuky již používají. Během výuky se aktivně zapojují – řeší jednotlivé úkoly i na základě svých předchozích znalostí a všeobecného přehledu. Pokusí se i o samostatnou „literární“ tvorbu. Žáci si tímto materiálem procvičují jazykovou kompetenci, práci s textem i písemný projev.  Během výuky se seznámí s výraznými osobnostmi literatury německy píšících autorů. </a:t>
            </a:r>
          </a:p>
          <a:p>
            <a:pPr marL="0" indent="0">
              <a:buFont typeface="Arial" charset="0"/>
              <a:buNone/>
            </a:pPr>
            <a:endParaRPr lang="cs-CZ" sz="1400" dirty="0" smtClean="0">
              <a:solidFill>
                <a:schemeClr val="tx1"/>
              </a:solidFill>
              <a:latin typeface="Calibri" pitchFamily="34" charset="0"/>
            </a:endParaRPr>
          </a:p>
          <a:p>
            <a:pPr marL="0" indent="0">
              <a:buFont typeface="Arial" charset="0"/>
              <a:buNone/>
            </a:pPr>
            <a:r>
              <a:rPr lang="cs-CZ" sz="1400" dirty="0" smtClean="0">
                <a:solidFill>
                  <a:schemeClr val="tx1"/>
                </a:solidFill>
                <a:latin typeface="Calibri" pitchFamily="34" charset="0"/>
              </a:rPr>
              <a:t>Materiál je určen k </a:t>
            </a:r>
            <a:r>
              <a:rPr lang="cs-CZ" sz="1400" smtClean="0">
                <a:solidFill>
                  <a:schemeClr val="tx1"/>
                </a:solidFill>
                <a:latin typeface="Calibri" pitchFamily="34" charset="0"/>
              </a:rPr>
              <a:t>interaktivní výuce.   </a:t>
            </a:r>
            <a:endParaRPr lang="cs-CZ" sz="1400" dirty="0" smtClean="0">
              <a:solidFill>
                <a:schemeClr val="tx1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6156176" y="3861048"/>
            <a:ext cx="2016224" cy="21602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Zaoblený obdélník 5"/>
          <p:cNvSpPr/>
          <p:nvPr/>
        </p:nvSpPr>
        <p:spPr>
          <a:xfrm>
            <a:off x="971600" y="2060848"/>
            <a:ext cx="4752528" cy="16561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1043608" y="908720"/>
            <a:ext cx="29033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Historische</a:t>
            </a:r>
            <a:r>
              <a:rPr lang="cs-CZ" dirty="0" smtClean="0"/>
              <a:t> </a:t>
            </a:r>
            <a:r>
              <a:rPr lang="cs-CZ" dirty="0" err="1" smtClean="0"/>
              <a:t>Begebenheiten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971600" y="2132856"/>
            <a:ext cx="4808624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cs-CZ" sz="1600" dirty="0" smtClean="0">
                <a:solidFill>
                  <a:schemeClr val="bg1"/>
                </a:solidFill>
              </a:rPr>
              <a:t>2 </a:t>
            </a:r>
            <a:r>
              <a:rPr lang="cs-CZ" sz="1600" dirty="0" err="1" smtClean="0">
                <a:solidFill>
                  <a:schemeClr val="bg1"/>
                </a:solidFill>
              </a:rPr>
              <a:t>deutsche</a:t>
            </a:r>
            <a:r>
              <a:rPr lang="cs-CZ" sz="1600" dirty="0" smtClean="0">
                <a:solidFill>
                  <a:schemeClr val="bg1"/>
                </a:solidFill>
              </a:rPr>
              <a:t> </a:t>
            </a:r>
            <a:r>
              <a:rPr lang="cs-CZ" sz="1600" dirty="0" err="1" smtClean="0">
                <a:solidFill>
                  <a:schemeClr val="bg1"/>
                </a:solidFill>
              </a:rPr>
              <a:t>Staaten</a:t>
            </a:r>
            <a:r>
              <a:rPr lang="cs-CZ" sz="1600" dirty="0" smtClean="0">
                <a:solidFill>
                  <a:schemeClr val="bg1"/>
                </a:solidFill>
              </a:rPr>
              <a:t>  - </a:t>
            </a:r>
            <a:r>
              <a:rPr lang="cs-CZ" sz="1600" dirty="0" err="1" smtClean="0">
                <a:solidFill>
                  <a:schemeClr val="bg1"/>
                </a:solidFill>
              </a:rPr>
              <a:t>die</a:t>
            </a:r>
            <a:r>
              <a:rPr lang="cs-CZ" sz="1600" dirty="0" smtClean="0">
                <a:solidFill>
                  <a:schemeClr val="bg1"/>
                </a:solidFill>
              </a:rPr>
              <a:t> DDR  </a:t>
            </a:r>
            <a:r>
              <a:rPr lang="cs-CZ" sz="1600" dirty="0" err="1" smtClean="0">
                <a:solidFill>
                  <a:schemeClr val="bg1"/>
                </a:solidFill>
              </a:rPr>
              <a:t>und</a:t>
            </a:r>
            <a:r>
              <a:rPr lang="cs-CZ" sz="1600" dirty="0" smtClean="0">
                <a:solidFill>
                  <a:schemeClr val="bg1"/>
                </a:solidFill>
              </a:rPr>
              <a:t> </a:t>
            </a:r>
            <a:r>
              <a:rPr lang="cs-CZ" sz="1600" dirty="0" err="1" smtClean="0">
                <a:solidFill>
                  <a:schemeClr val="bg1"/>
                </a:solidFill>
              </a:rPr>
              <a:t>die</a:t>
            </a:r>
            <a:r>
              <a:rPr lang="cs-CZ" sz="1600" dirty="0" smtClean="0">
                <a:solidFill>
                  <a:schemeClr val="bg1"/>
                </a:solidFill>
              </a:rPr>
              <a:t> BRD</a:t>
            </a:r>
          </a:p>
          <a:p>
            <a:pPr marL="342900" indent="-342900">
              <a:buAutoNum type="arabicPeriod"/>
            </a:pPr>
            <a:r>
              <a:rPr lang="cs-CZ" sz="1600" dirty="0">
                <a:solidFill>
                  <a:schemeClr val="bg1"/>
                </a:solidFill>
              </a:rPr>
              <a:t> </a:t>
            </a:r>
            <a:r>
              <a:rPr lang="cs-CZ" sz="1600" dirty="0" smtClean="0">
                <a:solidFill>
                  <a:schemeClr val="bg1"/>
                </a:solidFill>
              </a:rPr>
              <a:t>der Kalte </a:t>
            </a:r>
            <a:r>
              <a:rPr lang="cs-CZ" sz="1600" dirty="0" err="1" smtClean="0">
                <a:solidFill>
                  <a:schemeClr val="bg1"/>
                </a:solidFill>
              </a:rPr>
              <a:t>Krieg</a:t>
            </a:r>
            <a:endParaRPr lang="cs-CZ" sz="1600" dirty="0" smtClean="0">
              <a:solidFill>
                <a:schemeClr val="bg1"/>
              </a:solidFill>
            </a:endParaRPr>
          </a:p>
          <a:p>
            <a:pPr marL="342900" indent="-342900">
              <a:buAutoNum type="arabicPeriod"/>
            </a:pPr>
            <a:r>
              <a:rPr lang="cs-CZ" sz="1600" dirty="0">
                <a:solidFill>
                  <a:schemeClr val="bg1"/>
                </a:solidFill>
              </a:rPr>
              <a:t> </a:t>
            </a:r>
            <a:r>
              <a:rPr lang="cs-CZ" sz="1600" dirty="0" err="1" smtClean="0">
                <a:solidFill>
                  <a:schemeClr val="bg1"/>
                </a:solidFill>
              </a:rPr>
              <a:t>Niederlage</a:t>
            </a:r>
            <a:r>
              <a:rPr lang="cs-CZ" sz="1600" dirty="0" smtClean="0">
                <a:solidFill>
                  <a:schemeClr val="bg1"/>
                </a:solidFill>
              </a:rPr>
              <a:t> des </a:t>
            </a:r>
            <a:r>
              <a:rPr lang="cs-CZ" sz="1600" dirty="0" err="1" smtClean="0">
                <a:solidFill>
                  <a:schemeClr val="bg1"/>
                </a:solidFill>
              </a:rPr>
              <a:t>Faschismus</a:t>
            </a:r>
            <a:endParaRPr lang="cs-CZ" sz="1600" dirty="0" smtClean="0">
              <a:solidFill>
                <a:schemeClr val="bg1"/>
              </a:solidFill>
            </a:endParaRPr>
          </a:p>
          <a:p>
            <a:pPr marL="342900" indent="-342900">
              <a:buAutoNum type="arabicPeriod"/>
            </a:pPr>
            <a:r>
              <a:rPr lang="cs-CZ" sz="1600" dirty="0">
                <a:solidFill>
                  <a:schemeClr val="bg1"/>
                </a:solidFill>
              </a:rPr>
              <a:t> </a:t>
            </a:r>
            <a:r>
              <a:rPr lang="cs-CZ" sz="1600" dirty="0" err="1" smtClean="0">
                <a:solidFill>
                  <a:schemeClr val="bg1"/>
                </a:solidFill>
              </a:rPr>
              <a:t>Wiedervereinigung</a:t>
            </a:r>
            <a:endParaRPr lang="cs-CZ" sz="1600" dirty="0" smtClean="0">
              <a:solidFill>
                <a:schemeClr val="bg1"/>
              </a:solidFill>
            </a:endParaRPr>
          </a:p>
          <a:p>
            <a:pPr marL="342900" indent="-342900">
              <a:buAutoNum type="arabicPeriod"/>
            </a:pPr>
            <a:r>
              <a:rPr lang="cs-CZ" sz="1600" dirty="0" err="1" smtClean="0">
                <a:solidFill>
                  <a:schemeClr val="bg1"/>
                </a:solidFill>
              </a:rPr>
              <a:t>die</a:t>
            </a:r>
            <a:r>
              <a:rPr lang="cs-CZ" sz="1600" dirty="0" smtClean="0">
                <a:solidFill>
                  <a:schemeClr val="bg1"/>
                </a:solidFill>
              </a:rPr>
              <a:t> </a:t>
            </a:r>
            <a:r>
              <a:rPr lang="cs-CZ" sz="1600" dirty="0" err="1" smtClean="0">
                <a:solidFill>
                  <a:schemeClr val="bg1"/>
                </a:solidFill>
              </a:rPr>
              <a:t>Besatzungszonen</a:t>
            </a:r>
            <a:r>
              <a:rPr lang="cs-CZ" sz="1600" dirty="0" smtClean="0">
                <a:solidFill>
                  <a:schemeClr val="bg1"/>
                </a:solidFill>
              </a:rPr>
              <a:t> – 1 </a:t>
            </a:r>
            <a:r>
              <a:rPr lang="cs-CZ" sz="1600" dirty="0" err="1" smtClean="0">
                <a:solidFill>
                  <a:schemeClr val="bg1"/>
                </a:solidFill>
              </a:rPr>
              <a:t>Ost</a:t>
            </a:r>
            <a:r>
              <a:rPr lang="cs-CZ" sz="1600" dirty="0" smtClean="0">
                <a:solidFill>
                  <a:schemeClr val="bg1"/>
                </a:solidFill>
              </a:rPr>
              <a:t>- </a:t>
            </a:r>
            <a:r>
              <a:rPr lang="cs-CZ" sz="1600" dirty="0" err="1" smtClean="0">
                <a:solidFill>
                  <a:schemeClr val="bg1"/>
                </a:solidFill>
              </a:rPr>
              <a:t>und</a:t>
            </a:r>
            <a:r>
              <a:rPr lang="cs-CZ" sz="1600" dirty="0" smtClean="0">
                <a:solidFill>
                  <a:schemeClr val="bg1"/>
                </a:solidFill>
              </a:rPr>
              <a:t> 3 </a:t>
            </a:r>
            <a:r>
              <a:rPr lang="cs-CZ" sz="1600" dirty="0" err="1" smtClean="0">
                <a:solidFill>
                  <a:schemeClr val="bg1"/>
                </a:solidFill>
              </a:rPr>
              <a:t>Westzonen</a:t>
            </a:r>
            <a:endParaRPr lang="cs-CZ" sz="1600" dirty="0" smtClean="0">
              <a:solidFill>
                <a:schemeClr val="bg1"/>
              </a:solidFill>
            </a:endParaRPr>
          </a:p>
          <a:p>
            <a:pPr marL="342900" indent="-342900">
              <a:buAutoNum type="arabicPeriod"/>
            </a:pPr>
            <a:r>
              <a:rPr lang="cs-CZ" sz="1600" dirty="0">
                <a:solidFill>
                  <a:schemeClr val="bg1"/>
                </a:solidFill>
              </a:rPr>
              <a:t> </a:t>
            </a:r>
            <a:r>
              <a:rPr lang="cs-CZ" sz="1600" dirty="0" err="1" smtClean="0">
                <a:solidFill>
                  <a:schemeClr val="bg1"/>
                </a:solidFill>
              </a:rPr>
              <a:t>Berliner</a:t>
            </a:r>
            <a:r>
              <a:rPr lang="cs-CZ" sz="1600" dirty="0" smtClean="0">
                <a:solidFill>
                  <a:schemeClr val="bg1"/>
                </a:solidFill>
              </a:rPr>
              <a:t> </a:t>
            </a:r>
            <a:r>
              <a:rPr lang="cs-CZ" sz="1600" dirty="0" err="1" smtClean="0">
                <a:solidFill>
                  <a:schemeClr val="bg1"/>
                </a:solidFill>
              </a:rPr>
              <a:t>Mauer</a:t>
            </a:r>
            <a:r>
              <a:rPr lang="cs-CZ" sz="1600" dirty="0" smtClean="0">
                <a:solidFill>
                  <a:schemeClr val="bg1"/>
                </a:solidFill>
              </a:rPr>
              <a:t> </a:t>
            </a:r>
            <a:r>
              <a:rPr lang="cs-CZ" sz="1600" dirty="0" err="1" smtClean="0">
                <a:solidFill>
                  <a:schemeClr val="bg1"/>
                </a:solidFill>
              </a:rPr>
              <a:t>ist</a:t>
            </a:r>
            <a:r>
              <a:rPr lang="cs-CZ" sz="1600" dirty="0" smtClean="0">
                <a:solidFill>
                  <a:schemeClr val="bg1"/>
                </a:solidFill>
              </a:rPr>
              <a:t> </a:t>
            </a:r>
            <a:r>
              <a:rPr lang="cs-CZ" sz="1600" dirty="0" err="1" smtClean="0">
                <a:solidFill>
                  <a:schemeClr val="bg1"/>
                </a:solidFill>
              </a:rPr>
              <a:t>gafallen</a:t>
            </a:r>
            <a:endParaRPr lang="cs-CZ" sz="1600" dirty="0">
              <a:solidFill>
                <a:schemeClr val="bg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156176" y="4005064"/>
            <a:ext cx="2008883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a/ 1990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b/ 1945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c/  1945 – 1949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d/ 1989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e/ 1949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f/ 1947- 80er </a:t>
            </a:r>
            <a:r>
              <a:rPr lang="cs-CZ" dirty="0" err="1" smtClean="0">
                <a:solidFill>
                  <a:schemeClr val="bg1"/>
                </a:solidFill>
              </a:rPr>
              <a:t>Jahre</a:t>
            </a:r>
            <a:endParaRPr lang="cs-CZ" dirty="0">
              <a:solidFill>
                <a:schemeClr val="bg1"/>
              </a:solidFill>
            </a:endParaRPr>
          </a:p>
        </p:txBody>
      </p:sp>
      <p:graphicFrame>
        <p:nvGraphicFramePr>
          <p:cNvPr id="8" name="Tabulka 7"/>
          <p:cNvGraphicFramePr>
            <a:graphicFrameLocks noGrp="1"/>
          </p:cNvGraphicFramePr>
          <p:nvPr/>
        </p:nvGraphicFramePr>
        <p:xfrm>
          <a:off x="107504" y="4780633"/>
          <a:ext cx="5328594" cy="7366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88099"/>
                <a:gridCol w="888099"/>
                <a:gridCol w="888099"/>
                <a:gridCol w="888099"/>
                <a:gridCol w="888099"/>
                <a:gridCol w="888099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3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492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pic>
        <p:nvPicPr>
          <p:cNvPr id="11266" name="Picture 2" descr="C:\Users\Máma\AppData\Local\Microsoft\Windows\Temporary Internet Files\Content.IE5\IN791MIO\MC90001589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08304" y="2564904"/>
            <a:ext cx="1469551" cy="1152128"/>
          </a:xfrm>
          <a:prstGeom prst="rect">
            <a:avLst/>
          </a:prstGeom>
          <a:noFill/>
        </p:spPr>
      </p:pic>
      <p:pic>
        <p:nvPicPr>
          <p:cNvPr id="11267" name="Picture 3" descr="C:\Users\Máma\AppData\Local\Microsoft\Windows\Temporary Internet Files\Content.IE5\IN791MIO\MC900015917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332656"/>
            <a:ext cx="1329606" cy="1044647"/>
          </a:xfrm>
          <a:prstGeom prst="rect">
            <a:avLst/>
          </a:prstGeom>
          <a:noFill/>
        </p:spPr>
      </p:pic>
      <p:pic>
        <p:nvPicPr>
          <p:cNvPr id="11269" name="Picture 5" descr="http://images.clipartlogo.com/files/ss/original/105/105274178/flag-of-switzerland-vector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84168" y="692696"/>
            <a:ext cx="1571600" cy="1571600"/>
          </a:xfrm>
          <a:prstGeom prst="rect">
            <a:avLst/>
          </a:prstGeom>
          <a:noFill/>
        </p:spPr>
      </p:pic>
      <p:sp>
        <p:nvSpPr>
          <p:cNvPr id="14" name="TextovéPole 13"/>
          <p:cNvSpPr txBox="1"/>
          <p:nvPr/>
        </p:nvSpPr>
        <p:spPr>
          <a:xfrm>
            <a:off x="6804248" y="548680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</a:t>
            </a: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683568" y="2492896"/>
            <a:ext cx="4176464" cy="105841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Zaoblený obdélník 7"/>
          <p:cNvSpPr/>
          <p:nvPr/>
        </p:nvSpPr>
        <p:spPr>
          <a:xfrm>
            <a:off x="539552" y="3717032"/>
            <a:ext cx="6768752" cy="16561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Zaoblený obdélník 5"/>
          <p:cNvSpPr/>
          <p:nvPr/>
        </p:nvSpPr>
        <p:spPr>
          <a:xfrm>
            <a:off x="611560" y="1268760"/>
            <a:ext cx="4824536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971600" y="692696"/>
            <a:ext cx="27270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Literatur  nach </a:t>
            </a:r>
            <a:r>
              <a:rPr lang="cs-CZ" dirty="0" err="1" smtClean="0"/>
              <a:t>dem</a:t>
            </a:r>
            <a:r>
              <a:rPr lang="cs-CZ" dirty="0" smtClean="0"/>
              <a:t> 1945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611560" y="1268760"/>
            <a:ext cx="510075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solidFill>
                  <a:schemeClr val="bg1"/>
                </a:solidFill>
              </a:rPr>
              <a:t>3. </a:t>
            </a:r>
            <a:r>
              <a:rPr lang="cs-CZ" sz="1400" dirty="0" err="1" smtClean="0">
                <a:solidFill>
                  <a:schemeClr val="bg1"/>
                </a:solidFill>
              </a:rPr>
              <a:t>Gruppen</a:t>
            </a:r>
            <a:r>
              <a:rPr lang="cs-CZ" sz="1400" dirty="0" smtClean="0">
                <a:solidFill>
                  <a:schemeClr val="bg1"/>
                </a:solidFill>
              </a:rPr>
              <a:t> der </a:t>
            </a:r>
            <a:r>
              <a:rPr lang="cs-CZ" sz="1400" dirty="0" err="1" smtClean="0">
                <a:solidFill>
                  <a:schemeClr val="bg1"/>
                </a:solidFill>
              </a:rPr>
              <a:t>Schriftsteller</a:t>
            </a:r>
            <a:endParaRPr lang="cs-CZ" sz="1400" dirty="0" smtClean="0">
              <a:solidFill>
                <a:schemeClr val="bg1"/>
              </a:solidFill>
            </a:endParaRPr>
          </a:p>
          <a:p>
            <a:r>
              <a:rPr lang="cs-CZ" sz="1400" dirty="0">
                <a:solidFill>
                  <a:schemeClr val="bg1"/>
                </a:solidFill>
              </a:rPr>
              <a:t> </a:t>
            </a:r>
            <a:r>
              <a:rPr lang="cs-CZ" sz="1400" dirty="0" smtClean="0">
                <a:solidFill>
                  <a:schemeClr val="bg1"/>
                </a:solidFill>
              </a:rPr>
              <a:t>    . </a:t>
            </a:r>
            <a:r>
              <a:rPr lang="cs-CZ" sz="1400" dirty="0" err="1" smtClean="0">
                <a:solidFill>
                  <a:schemeClr val="bg1"/>
                </a:solidFill>
              </a:rPr>
              <a:t>Autoren</a:t>
            </a:r>
            <a:r>
              <a:rPr lang="cs-CZ" sz="1400" dirty="0" smtClean="0">
                <a:solidFill>
                  <a:schemeClr val="bg1"/>
                </a:solidFill>
              </a:rPr>
              <a:t> der </a:t>
            </a:r>
            <a:r>
              <a:rPr lang="cs-CZ" sz="1400" dirty="0" err="1" smtClean="0">
                <a:solidFill>
                  <a:schemeClr val="bg1"/>
                </a:solidFill>
              </a:rPr>
              <a:t>inneren</a:t>
            </a:r>
            <a:r>
              <a:rPr lang="cs-CZ" sz="1400" dirty="0" smtClean="0">
                <a:solidFill>
                  <a:schemeClr val="bg1"/>
                </a:solidFill>
              </a:rPr>
              <a:t> </a:t>
            </a:r>
            <a:r>
              <a:rPr lang="cs-CZ" sz="1400" dirty="0" err="1" smtClean="0">
                <a:solidFill>
                  <a:schemeClr val="bg1"/>
                </a:solidFill>
              </a:rPr>
              <a:t>Emigration</a:t>
            </a:r>
            <a:endParaRPr lang="cs-CZ" sz="1400" dirty="0" smtClean="0">
              <a:solidFill>
                <a:schemeClr val="bg1"/>
              </a:solidFill>
            </a:endParaRPr>
          </a:p>
          <a:p>
            <a:r>
              <a:rPr lang="cs-CZ" sz="1400" dirty="0" smtClean="0">
                <a:solidFill>
                  <a:schemeClr val="bg1"/>
                </a:solidFill>
              </a:rPr>
              <a:t>     . </a:t>
            </a:r>
            <a:r>
              <a:rPr lang="cs-CZ" sz="1400" dirty="0" err="1" smtClean="0">
                <a:solidFill>
                  <a:schemeClr val="bg1"/>
                </a:solidFill>
              </a:rPr>
              <a:t>Autoren</a:t>
            </a:r>
            <a:r>
              <a:rPr lang="cs-CZ" sz="1400" dirty="0" smtClean="0">
                <a:solidFill>
                  <a:schemeClr val="bg1"/>
                </a:solidFill>
              </a:rPr>
              <a:t>, </a:t>
            </a:r>
            <a:r>
              <a:rPr lang="cs-CZ" sz="1400" dirty="0" err="1" smtClean="0">
                <a:solidFill>
                  <a:schemeClr val="bg1"/>
                </a:solidFill>
              </a:rPr>
              <a:t>die</a:t>
            </a:r>
            <a:r>
              <a:rPr lang="cs-CZ" sz="1400" dirty="0" smtClean="0">
                <a:solidFill>
                  <a:schemeClr val="bg1"/>
                </a:solidFill>
              </a:rPr>
              <a:t> nach 1949 nach </a:t>
            </a:r>
            <a:r>
              <a:rPr lang="cs-CZ" sz="1400" dirty="0" err="1" smtClean="0">
                <a:solidFill>
                  <a:schemeClr val="bg1"/>
                </a:solidFill>
              </a:rPr>
              <a:t>Deutschland</a:t>
            </a:r>
            <a:r>
              <a:rPr lang="cs-CZ" sz="1400" dirty="0" smtClean="0">
                <a:solidFill>
                  <a:schemeClr val="bg1"/>
                </a:solidFill>
              </a:rPr>
              <a:t> </a:t>
            </a:r>
            <a:r>
              <a:rPr lang="cs-CZ" sz="1400" dirty="0" err="1" smtClean="0">
                <a:solidFill>
                  <a:schemeClr val="bg1"/>
                </a:solidFill>
              </a:rPr>
              <a:t>zurückkehren</a:t>
            </a:r>
            <a:endParaRPr lang="cs-CZ" sz="1400" dirty="0" smtClean="0">
              <a:solidFill>
                <a:schemeClr val="bg1"/>
              </a:solidFill>
            </a:endParaRPr>
          </a:p>
          <a:p>
            <a:r>
              <a:rPr lang="cs-CZ" sz="1400" dirty="0">
                <a:solidFill>
                  <a:schemeClr val="bg1"/>
                </a:solidFill>
              </a:rPr>
              <a:t> </a:t>
            </a:r>
            <a:r>
              <a:rPr lang="cs-CZ" sz="1400" dirty="0" smtClean="0">
                <a:solidFill>
                  <a:schemeClr val="bg1"/>
                </a:solidFill>
              </a:rPr>
              <a:t>    . </a:t>
            </a:r>
            <a:r>
              <a:rPr lang="cs-CZ" sz="1400" dirty="0" err="1">
                <a:solidFill>
                  <a:schemeClr val="bg1"/>
                </a:solidFill>
              </a:rPr>
              <a:t>n</a:t>
            </a:r>
            <a:r>
              <a:rPr lang="cs-CZ" sz="1400" dirty="0" err="1" smtClean="0">
                <a:solidFill>
                  <a:schemeClr val="bg1"/>
                </a:solidFill>
              </a:rPr>
              <a:t>eue</a:t>
            </a:r>
            <a:r>
              <a:rPr lang="cs-CZ" sz="1400" dirty="0" smtClean="0">
                <a:solidFill>
                  <a:schemeClr val="bg1"/>
                </a:solidFill>
              </a:rPr>
              <a:t> </a:t>
            </a:r>
            <a:r>
              <a:rPr lang="cs-CZ" sz="1400" dirty="0" err="1" smtClean="0">
                <a:solidFill>
                  <a:schemeClr val="bg1"/>
                </a:solidFill>
              </a:rPr>
              <a:t>junge</a:t>
            </a:r>
            <a:r>
              <a:rPr lang="cs-CZ" sz="1400" dirty="0" smtClean="0">
                <a:solidFill>
                  <a:schemeClr val="bg1"/>
                </a:solidFill>
              </a:rPr>
              <a:t> </a:t>
            </a:r>
            <a:r>
              <a:rPr lang="cs-CZ" sz="1400" dirty="0" err="1" smtClean="0">
                <a:solidFill>
                  <a:schemeClr val="bg1"/>
                </a:solidFill>
              </a:rPr>
              <a:t>literarische</a:t>
            </a:r>
            <a:r>
              <a:rPr lang="cs-CZ" sz="1400" dirty="0" smtClean="0">
                <a:solidFill>
                  <a:schemeClr val="bg1"/>
                </a:solidFill>
              </a:rPr>
              <a:t> </a:t>
            </a:r>
            <a:r>
              <a:rPr lang="cs-CZ" sz="1400" dirty="0" err="1" smtClean="0">
                <a:solidFill>
                  <a:schemeClr val="bg1"/>
                </a:solidFill>
              </a:rPr>
              <a:t>Generation</a:t>
            </a:r>
            <a:r>
              <a:rPr lang="cs-CZ" sz="1400" dirty="0" smtClean="0">
                <a:solidFill>
                  <a:schemeClr val="bg1"/>
                </a:solidFill>
              </a:rPr>
              <a:t>  </a:t>
            </a:r>
            <a:endParaRPr lang="cs-CZ" sz="1400" dirty="0">
              <a:solidFill>
                <a:schemeClr val="bg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83568" y="2564904"/>
            <a:ext cx="41969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solidFill>
                  <a:srgbClr val="FFFF00"/>
                </a:solidFill>
              </a:rPr>
              <a:t>Literatur </a:t>
            </a:r>
            <a:r>
              <a:rPr lang="cs-CZ" sz="1400" dirty="0" err="1" smtClean="0">
                <a:solidFill>
                  <a:srgbClr val="FFFF00"/>
                </a:solidFill>
              </a:rPr>
              <a:t>hat</a:t>
            </a:r>
            <a:r>
              <a:rPr lang="cs-CZ" sz="1400" dirty="0" smtClean="0">
                <a:solidFill>
                  <a:srgbClr val="FFFF00"/>
                </a:solidFill>
              </a:rPr>
              <a:t> </a:t>
            </a:r>
            <a:r>
              <a:rPr lang="cs-CZ" sz="1400" dirty="0" err="1" smtClean="0">
                <a:solidFill>
                  <a:srgbClr val="FFFF00"/>
                </a:solidFill>
              </a:rPr>
              <a:t>sich</a:t>
            </a:r>
            <a:r>
              <a:rPr lang="cs-CZ" sz="1400" dirty="0" smtClean="0">
                <a:solidFill>
                  <a:srgbClr val="FFFF00"/>
                </a:solidFill>
              </a:rPr>
              <a:t> </a:t>
            </a:r>
            <a:r>
              <a:rPr lang="cs-CZ" sz="1400" dirty="0" err="1" smtClean="0">
                <a:solidFill>
                  <a:srgbClr val="FFFF00"/>
                </a:solidFill>
              </a:rPr>
              <a:t>geteilt</a:t>
            </a:r>
            <a:endParaRPr lang="cs-CZ" sz="1400" dirty="0" smtClean="0">
              <a:solidFill>
                <a:srgbClr val="FFFF00"/>
              </a:solidFill>
            </a:endParaRPr>
          </a:p>
          <a:p>
            <a:r>
              <a:rPr lang="cs-CZ" sz="1400" dirty="0">
                <a:solidFill>
                  <a:srgbClr val="FFFF00"/>
                </a:solidFill>
              </a:rPr>
              <a:t> </a:t>
            </a:r>
            <a:r>
              <a:rPr lang="cs-CZ" sz="1400" dirty="0" smtClean="0">
                <a:solidFill>
                  <a:srgbClr val="FFFF00"/>
                </a:solidFill>
              </a:rPr>
              <a:t>   . Literatur der BRD</a:t>
            </a:r>
          </a:p>
          <a:p>
            <a:r>
              <a:rPr lang="cs-CZ" sz="1400" dirty="0">
                <a:solidFill>
                  <a:srgbClr val="FFFF00"/>
                </a:solidFill>
              </a:rPr>
              <a:t> </a:t>
            </a:r>
            <a:r>
              <a:rPr lang="cs-CZ" sz="1400" dirty="0" smtClean="0">
                <a:solidFill>
                  <a:srgbClr val="FFFF00"/>
                </a:solidFill>
              </a:rPr>
              <a:t>   . Literatur der DDR</a:t>
            </a:r>
          </a:p>
          <a:p>
            <a:r>
              <a:rPr lang="cs-CZ" sz="1400" dirty="0">
                <a:solidFill>
                  <a:srgbClr val="FFFF00"/>
                </a:solidFill>
              </a:rPr>
              <a:t> </a:t>
            </a:r>
            <a:r>
              <a:rPr lang="cs-CZ" sz="1400" dirty="0" smtClean="0">
                <a:solidFill>
                  <a:srgbClr val="FFFF00"/>
                </a:solidFill>
              </a:rPr>
              <a:t>   . </a:t>
            </a:r>
            <a:r>
              <a:rPr lang="cs-CZ" sz="1400" dirty="0" err="1" smtClean="0">
                <a:solidFill>
                  <a:srgbClr val="FFFF00"/>
                </a:solidFill>
              </a:rPr>
              <a:t>Österreichische</a:t>
            </a:r>
            <a:r>
              <a:rPr lang="cs-CZ" sz="1400" dirty="0" smtClean="0">
                <a:solidFill>
                  <a:srgbClr val="FFFF00"/>
                </a:solidFill>
              </a:rPr>
              <a:t> </a:t>
            </a:r>
            <a:r>
              <a:rPr lang="cs-CZ" sz="1400" dirty="0" err="1" smtClean="0">
                <a:solidFill>
                  <a:srgbClr val="FFFF00"/>
                </a:solidFill>
              </a:rPr>
              <a:t>und</a:t>
            </a:r>
            <a:r>
              <a:rPr lang="cs-CZ" sz="1400" dirty="0" smtClean="0">
                <a:solidFill>
                  <a:srgbClr val="FFFF00"/>
                </a:solidFill>
              </a:rPr>
              <a:t> </a:t>
            </a:r>
            <a:r>
              <a:rPr lang="cs-CZ" sz="1400" dirty="0" err="1" smtClean="0">
                <a:solidFill>
                  <a:srgbClr val="FFFF00"/>
                </a:solidFill>
              </a:rPr>
              <a:t>schweizerische</a:t>
            </a:r>
            <a:r>
              <a:rPr lang="cs-CZ" sz="1400" dirty="0" smtClean="0">
                <a:solidFill>
                  <a:srgbClr val="FFFF00"/>
                </a:solidFill>
              </a:rPr>
              <a:t> Literatur  </a:t>
            </a:r>
            <a:endParaRPr lang="cs-CZ" sz="1400" dirty="0">
              <a:solidFill>
                <a:srgbClr val="FFFF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39552" y="3717032"/>
            <a:ext cx="6937611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err="1" smtClean="0">
                <a:solidFill>
                  <a:srgbClr val="FFC000"/>
                </a:solidFill>
              </a:rPr>
              <a:t>Themen</a:t>
            </a:r>
            <a:endParaRPr lang="cs-CZ" sz="1400" dirty="0" smtClean="0">
              <a:solidFill>
                <a:srgbClr val="FFC000"/>
              </a:solidFill>
            </a:endParaRPr>
          </a:p>
          <a:p>
            <a:r>
              <a:rPr lang="cs-CZ" sz="1400" dirty="0" smtClean="0">
                <a:solidFill>
                  <a:srgbClr val="FFC000"/>
                </a:solidFill>
              </a:rPr>
              <a:t>. 1945-1949 : </a:t>
            </a:r>
            <a:r>
              <a:rPr lang="cs-CZ" sz="1400" dirty="0" err="1" smtClean="0">
                <a:solidFill>
                  <a:srgbClr val="FFC000"/>
                </a:solidFill>
              </a:rPr>
              <a:t>Krieg</a:t>
            </a:r>
            <a:r>
              <a:rPr lang="cs-CZ" sz="1400" dirty="0" smtClean="0">
                <a:solidFill>
                  <a:srgbClr val="FFC000"/>
                </a:solidFill>
              </a:rPr>
              <a:t> </a:t>
            </a:r>
            <a:r>
              <a:rPr lang="cs-CZ" sz="1400" dirty="0" err="1" smtClean="0">
                <a:solidFill>
                  <a:srgbClr val="FFC000"/>
                </a:solidFill>
              </a:rPr>
              <a:t>und</a:t>
            </a:r>
            <a:r>
              <a:rPr lang="cs-CZ" sz="1400" dirty="0" smtClean="0">
                <a:solidFill>
                  <a:srgbClr val="FFC000"/>
                </a:solidFill>
              </a:rPr>
              <a:t> </a:t>
            </a:r>
            <a:r>
              <a:rPr lang="cs-CZ" sz="1400" dirty="0" err="1" smtClean="0">
                <a:solidFill>
                  <a:srgbClr val="FFC000"/>
                </a:solidFill>
              </a:rPr>
              <a:t>Faschismus</a:t>
            </a:r>
            <a:r>
              <a:rPr lang="cs-CZ" sz="1400" dirty="0" smtClean="0">
                <a:solidFill>
                  <a:srgbClr val="FFC000"/>
                </a:solidFill>
              </a:rPr>
              <a:t> / </a:t>
            </a:r>
            <a:r>
              <a:rPr lang="cs-CZ" sz="1400" dirty="0" err="1" smtClean="0">
                <a:solidFill>
                  <a:srgbClr val="FFC000"/>
                </a:solidFill>
              </a:rPr>
              <a:t>Frage</a:t>
            </a:r>
            <a:r>
              <a:rPr lang="cs-CZ" sz="1400" dirty="0" smtClean="0">
                <a:solidFill>
                  <a:srgbClr val="FFC000"/>
                </a:solidFill>
              </a:rPr>
              <a:t> nach der </a:t>
            </a:r>
            <a:r>
              <a:rPr lang="cs-CZ" sz="1400" dirty="0" err="1" smtClean="0">
                <a:solidFill>
                  <a:srgbClr val="FFC000"/>
                </a:solidFill>
              </a:rPr>
              <a:t>Schuld</a:t>
            </a:r>
            <a:r>
              <a:rPr lang="cs-CZ" sz="1400" dirty="0" smtClean="0">
                <a:solidFill>
                  <a:srgbClr val="FFC000"/>
                </a:solidFill>
              </a:rPr>
              <a:t> </a:t>
            </a:r>
            <a:r>
              <a:rPr lang="cs-CZ" sz="1400" dirty="0" err="1" smtClean="0">
                <a:solidFill>
                  <a:srgbClr val="FFC000"/>
                </a:solidFill>
              </a:rPr>
              <a:t>und</a:t>
            </a:r>
            <a:r>
              <a:rPr lang="cs-CZ" sz="1400" dirty="0" smtClean="0">
                <a:solidFill>
                  <a:srgbClr val="FFC000"/>
                </a:solidFill>
              </a:rPr>
              <a:t> </a:t>
            </a:r>
            <a:r>
              <a:rPr lang="cs-CZ" sz="1400" dirty="0" err="1" smtClean="0">
                <a:solidFill>
                  <a:srgbClr val="FFC000"/>
                </a:solidFill>
              </a:rPr>
              <a:t>Verantwortung</a:t>
            </a:r>
            <a:endParaRPr lang="cs-CZ" sz="1400" dirty="0" smtClean="0">
              <a:solidFill>
                <a:srgbClr val="FFC000"/>
              </a:solidFill>
            </a:endParaRPr>
          </a:p>
          <a:p>
            <a:r>
              <a:rPr lang="cs-CZ" sz="1400" dirty="0">
                <a:solidFill>
                  <a:srgbClr val="FFC000"/>
                </a:solidFill>
              </a:rPr>
              <a:t> </a:t>
            </a:r>
            <a:r>
              <a:rPr lang="cs-CZ" sz="1400" dirty="0" smtClean="0">
                <a:solidFill>
                  <a:srgbClr val="FFC000"/>
                </a:solidFill>
              </a:rPr>
              <a:t>                      </a:t>
            </a:r>
            <a:r>
              <a:rPr lang="cs-CZ" sz="1400" dirty="0" err="1" smtClean="0">
                <a:solidFill>
                  <a:srgbClr val="FFC000"/>
                </a:solidFill>
              </a:rPr>
              <a:t>Nachkriegsrealität</a:t>
            </a:r>
            <a:endParaRPr lang="cs-CZ" sz="1400" dirty="0" smtClean="0">
              <a:solidFill>
                <a:srgbClr val="FFC000"/>
              </a:solidFill>
            </a:endParaRPr>
          </a:p>
          <a:p>
            <a:r>
              <a:rPr lang="cs-CZ" sz="1400" dirty="0" smtClean="0">
                <a:solidFill>
                  <a:srgbClr val="FFC000"/>
                </a:solidFill>
              </a:rPr>
              <a:t>. DDR Literatur – </a:t>
            </a:r>
            <a:r>
              <a:rPr lang="cs-CZ" sz="1400" dirty="0" err="1" smtClean="0">
                <a:solidFill>
                  <a:srgbClr val="FFC000"/>
                </a:solidFill>
              </a:rPr>
              <a:t>Arbeit</a:t>
            </a:r>
            <a:r>
              <a:rPr lang="cs-CZ" sz="1400" dirty="0" smtClean="0">
                <a:solidFill>
                  <a:srgbClr val="FFC000"/>
                </a:solidFill>
              </a:rPr>
              <a:t>, </a:t>
            </a:r>
            <a:r>
              <a:rPr lang="cs-CZ" sz="1400" dirty="0" err="1" smtClean="0">
                <a:solidFill>
                  <a:srgbClr val="FFC000"/>
                </a:solidFill>
              </a:rPr>
              <a:t>Sozialismus</a:t>
            </a:r>
            <a:r>
              <a:rPr lang="cs-CZ" sz="1400" dirty="0" smtClean="0">
                <a:solidFill>
                  <a:srgbClr val="FFC000"/>
                </a:solidFill>
              </a:rPr>
              <a:t>, </a:t>
            </a:r>
            <a:r>
              <a:rPr lang="cs-CZ" sz="1400" dirty="0" err="1" smtClean="0">
                <a:solidFill>
                  <a:srgbClr val="FFC000"/>
                </a:solidFill>
              </a:rPr>
              <a:t>Alltag</a:t>
            </a:r>
            <a:r>
              <a:rPr lang="cs-CZ" sz="1400" dirty="0" smtClean="0">
                <a:solidFill>
                  <a:srgbClr val="FFC000"/>
                </a:solidFill>
              </a:rPr>
              <a:t>, </a:t>
            </a:r>
            <a:r>
              <a:rPr lang="cs-CZ" sz="1400" dirty="0" err="1" smtClean="0">
                <a:solidFill>
                  <a:srgbClr val="FFC000"/>
                </a:solidFill>
              </a:rPr>
              <a:t>neuer</a:t>
            </a:r>
            <a:r>
              <a:rPr lang="cs-CZ" sz="1400" dirty="0" smtClean="0">
                <a:solidFill>
                  <a:srgbClr val="FFC000"/>
                </a:solidFill>
              </a:rPr>
              <a:t> </a:t>
            </a:r>
            <a:r>
              <a:rPr lang="cs-CZ" sz="1400" dirty="0" err="1" smtClean="0">
                <a:solidFill>
                  <a:srgbClr val="FFC000"/>
                </a:solidFill>
              </a:rPr>
              <a:t>Held</a:t>
            </a:r>
            <a:r>
              <a:rPr lang="cs-CZ" sz="1400" dirty="0" smtClean="0">
                <a:solidFill>
                  <a:srgbClr val="FFC000"/>
                </a:solidFill>
              </a:rPr>
              <a:t> – </a:t>
            </a:r>
            <a:r>
              <a:rPr lang="cs-CZ" sz="1400" dirty="0" err="1" smtClean="0">
                <a:solidFill>
                  <a:srgbClr val="FFC000"/>
                </a:solidFill>
              </a:rPr>
              <a:t>Arbeiter</a:t>
            </a:r>
            <a:r>
              <a:rPr lang="cs-CZ" sz="1400" dirty="0" smtClean="0">
                <a:solidFill>
                  <a:srgbClr val="FFC000"/>
                </a:solidFill>
              </a:rPr>
              <a:t>, </a:t>
            </a:r>
            <a:r>
              <a:rPr lang="cs-CZ" sz="1400" dirty="0" err="1" smtClean="0">
                <a:solidFill>
                  <a:srgbClr val="FFC000"/>
                </a:solidFill>
              </a:rPr>
              <a:t>Kriegsthema</a:t>
            </a:r>
            <a:r>
              <a:rPr lang="cs-CZ" sz="1400" dirty="0" smtClean="0">
                <a:solidFill>
                  <a:srgbClr val="FFC000"/>
                </a:solidFill>
              </a:rPr>
              <a:t>  </a:t>
            </a:r>
          </a:p>
          <a:p>
            <a:r>
              <a:rPr lang="cs-CZ" sz="1400" dirty="0">
                <a:solidFill>
                  <a:srgbClr val="FFC000"/>
                </a:solidFill>
              </a:rPr>
              <a:t> </a:t>
            </a:r>
            <a:r>
              <a:rPr lang="cs-CZ" sz="1400" dirty="0" smtClean="0">
                <a:solidFill>
                  <a:srgbClr val="FFC000"/>
                </a:solidFill>
              </a:rPr>
              <a:t>                               </a:t>
            </a:r>
            <a:r>
              <a:rPr lang="cs-CZ" sz="1400" dirty="0" err="1" smtClean="0">
                <a:solidFill>
                  <a:srgbClr val="FFC000"/>
                </a:solidFill>
              </a:rPr>
              <a:t>Methode</a:t>
            </a:r>
            <a:r>
              <a:rPr lang="cs-CZ" sz="1400" dirty="0" smtClean="0">
                <a:solidFill>
                  <a:srgbClr val="FFC000"/>
                </a:solidFill>
              </a:rPr>
              <a:t>: </a:t>
            </a:r>
            <a:r>
              <a:rPr lang="cs-CZ" sz="1400" dirty="0" err="1" smtClean="0">
                <a:solidFill>
                  <a:srgbClr val="FFC000"/>
                </a:solidFill>
              </a:rPr>
              <a:t>sozialistische</a:t>
            </a:r>
            <a:r>
              <a:rPr lang="cs-CZ" sz="1400" dirty="0" smtClean="0">
                <a:solidFill>
                  <a:srgbClr val="FFC000"/>
                </a:solidFill>
              </a:rPr>
              <a:t> Realismus</a:t>
            </a:r>
          </a:p>
          <a:p>
            <a:r>
              <a:rPr lang="cs-CZ" sz="1400" dirty="0" smtClean="0">
                <a:solidFill>
                  <a:srgbClr val="FFC000"/>
                </a:solidFill>
              </a:rPr>
              <a:t>. BRD Literatur – </a:t>
            </a:r>
            <a:r>
              <a:rPr lang="cs-CZ" sz="1400" dirty="0" err="1" smtClean="0">
                <a:solidFill>
                  <a:srgbClr val="FFC000"/>
                </a:solidFill>
              </a:rPr>
              <a:t>Kriegsthema</a:t>
            </a:r>
            <a:r>
              <a:rPr lang="cs-CZ" sz="1400" dirty="0" smtClean="0">
                <a:solidFill>
                  <a:srgbClr val="FFC000"/>
                </a:solidFill>
              </a:rPr>
              <a:t>, </a:t>
            </a:r>
            <a:r>
              <a:rPr lang="cs-CZ" sz="1400" dirty="0" err="1" smtClean="0">
                <a:solidFill>
                  <a:srgbClr val="FFC000"/>
                </a:solidFill>
              </a:rPr>
              <a:t>Lebensbilanz</a:t>
            </a:r>
            <a:r>
              <a:rPr lang="cs-CZ" sz="1400" dirty="0" smtClean="0">
                <a:solidFill>
                  <a:srgbClr val="FFC000"/>
                </a:solidFill>
              </a:rPr>
              <a:t>, </a:t>
            </a:r>
            <a:r>
              <a:rPr lang="cs-CZ" sz="1400" dirty="0" err="1" smtClean="0">
                <a:solidFill>
                  <a:srgbClr val="FFC000"/>
                </a:solidFill>
              </a:rPr>
              <a:t>soziale</a:t>
            </a:r>
            <a:r>
              <a:rPr lang="cs-CZ" sz="1400" dirty="0" smtClean="0">
                <a:solidFill>
                  <a:srgbClr val="FFC000"/>
                </a:solidFill>
              </a:rPr>
              <a:t> </a:t>
            </a:r>
            <a:r>
              <a:rPr lang="cs-CZ" sz="1400" dirty="0" err="1" smtClean="0">
                <a:solidFill>
                  <a:srgbClr val="FFC000"/>
                </a:solidFill>
              </a:rPr>
              <a:t>Fragen</a:t>
            </a:r>
            <a:r>
              <a:rPr lang="cs-CZ" sz="1400" dirty="0" smtClean="0">
                <a:solidFill>
                  <a:srgbClr val="FFC000"/>
                </a:solidFill>
              </a:rPr>
              <a:t>, </a:t>
            </a:r>
            <a:r>
              <a:rPr lang="cs-CZ" sz="1400" dirty="0" err="1" smtClean="0">
                <a:solidFill>
                  <a:srgbClr val="FFC000"/>
                </a:solidFill>
              </a:rPr>
              <a:t>Gleichgültigkeit</a:t>
            </a:r>
            <a:r>
              <a:rPr lang="cs-CZ" sz="1400" dirty="0" smtClean="0">
                <a:solidFill>
                  <a:srgbClr val="FFC000"/>
                </a:solidFill>
              </a:rPr>
              <a:t>, </a:t>
            </a:r>
            <a:r>
              <a:rPr lang="cs-CZ" sz="1400" dirty="0" err="1" smtClean="0">
                <a:solidFill>
                  <a:srgbClr val="FFC000"/>
                </a:solidFill>
              </a:rPr>
              <a:t>Rolle</a:t>
            </a:r>
            <a:r>
              <a:rPr lang="cs-CZ" sz="1400" dirty="0" smtClean="0">
                <a:solidFill>
                  <a:srgbClr val="FFC000"/>
                </a:solidFill>
              </a:rPr>
              <a:t> </a:t>
            </a:r>
          </a:p>
          <a:p>
            <a:r>
              <a:rPr lang="cs-CZ" sz="1400" dirty="0">
                <a:solidFill>
                  <a:srgbClr val="FFC000"/>
                </a:solidFill>
              </a:rPr>
              <a:t> </a:t>
            </a:r>
            <a:r>
              <a:rPr lang="cs-CZ" sz="1400" dirty="0" smtClean="0">
                <a:solidFill>
                  <a:srgbClr val="FFC000"/>
                </a:solidFill>
              </a:rPr>
              <a:t>                              der </a:t>
            </a:r>
            <a:r>
              <a:rPr lang="cs-CZ" sz="1400" dirty="0" err="1" smtClean="0">
                <a:solidFill>
                  <a:srgbClr val="FFC000"/>
                </a:solidFill>
              </a:rPr>
              <a:t>Frau</a:t>
            </a:r>
            <a:r>
              <a:rPr lang="cs-CZ" sz="1400" dirty="0" smtClean="0">
                <a:solidFill>
                  <a:srgbClr val="FFC000"/>
                </a:solidFill>
              </a:rPr>
              <a:t>, Feminismus, </a:t>
            </a:r>
            <a:r>
              <a:rPr lang="cs-CZ" sz="1400" dirty="0" err="1" smtClean="0">
                <a:solidFill>
                  <a:srgbClr val="FFC000"/>
                </a:solidFill>
              </a:rPr>
              <a:t>Homosexualität</a:t>
            </a:r>
            <a:r>
              <a:rPr lang="cs-CZ" sz="1400" dirty="0" smtClean="0"/>
              <a:t>….  </a:t>
            </a:r>
            <a:endParaRPr lang="cs-CZ" sz="1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539552" y="5733256"/>
            <a:ext cx="4267963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err="1" smtClean="0"/>
              <a:t>Antworte</a:t>
            </a:r>
            <a:r>
              <a:rPr lang="cs-CZ" sz="1400" dirty="0" smtClean="0"/>
              <a:t>:  1. </a:t>
            </a:r>
            <a:r>
              <a:rPr lang="cs-CZ" sz="1400" dirty="0" err="1" smtClean="0"/>
              <a:t>Was</a:t>
            </a:r>
            <a:r>
              <a:rPr lang="cs-CZ" sz="1400" dirty="0" smtClean="0"/>
              <a:t> </a:t>
            </a:r>
            <a:r>
              <a:rPr lang="cs-CZ" sz="1400" dirty="0" err="1" smtClean="0"/>
              <a:t>war</a:t>
            </a:r>
            <a:r>
              <a:rPr lang="cs-CZ" sz="1400" dirty="0" smtClean="0"/>
              <a:t> </a:t>
            </a:r>
            <a:r>
              <a:rPr lang="cs-CZ" sz="1400" dirty="0" err="1" smtClean="0"/>
              <a:t>die</a:t>
            </a:r>
            <a:r>
              <a:rPr lang="cs-CZ" sz="1400" dirty="0" smtClean="0"/>
              <a:t> </a:t>
            </a:r>
            <a:r>
              <a:rPr lang="cs-CZ" sz="1400" dirty="0" err="1" smtClean="0"/>
              <a:t>innere</a:t>
            </a:r>
            <a:r>
              <a:rPr lang="cs-CZ" sz="1400" dirty="0" smtClean="0"/>
              <a:t> </a:t>
            </a:r>
            <a:r>
              <a:rPr lang="cs-CZ" sz="1400" dirty="0" err="1" smtClean="0"/>
              <a:t>Emigration</a:t>
            </a:r>
            <a:endParaRPr lang="cs-CZ" sz="1400" dirty="0" smtClean="0"/>
          </a:p>
          <a:p>
            <a:r>
              <a:rPr lang="cs-CZ" sz="1400" dirty="0"/>
              <a:t> </a:t>
            </a:r>
            <a:r>
              <a:rPr lang="cs-CZ" sz="1400" dirty="0" smtClean="0"/>
              <a:t>                   2. </a:t>
            </a:r>
            <a:r>
              <a:rPr lang="cs-CZ" sz="1400" dirty="0" err="1" smtClean="0"/>
              <a:t>Ein</a:t>
            </a:r>
            <a:r>
              <a:rPr lang="cs-CZ" sz="1400" dirty="0" smtClean="0"/>
              <a:t> </a:t>
            </a:r>
            <a:r>
              <a:rPr lang="cs-CZ" sz="1400" dirty="0" err="1" smtClean="0"/>
              <a:t>Verträter</a:t>
            </a:r>
            <a:r>
              <a:rPr lang="cs-CZ" sz="1400" dirty="0" smtClean="0"/>
              <a:t> </a:t>
            </a:r>
            <a:r>
              <a:rPr lang="cs-CZ" sz="1400" dirty="0" err="1" smtClean="0"/>
              <a:t>neue</a:t>
            </a:r>
            <a:r>
              <a:rPr lang="cs-CZ" sz="1400" dirty="0" smtClean="0"/>
              <a:t> </a:t>
            </a:r>
            <a:r>
              <a:rPr lang="cs-CZ" sz="1400" dirty="0" err="1" smtClean="0"/>
              <a:t>Generation</a:t>
            </a:r>
            <a:endParaRPr lang="cs-CZ" sz="1400" dirty="0" smtClean="0"/>
          </a:p>
          <a:p>
            <a:r>
              <a:rPr lang="cs-CZ" sz="1400" dirty="0"/>
              <a:t> </a:t>
            </a:r>
            <a:r>
              <a:rPr lang="cs-CZ" sz="1400" dirty="0" smtClean="0"/>
              <a:t>                   3. </a:t>
            </a:r>
            <a:r>
              <a:rPr lang="cs-CZ" sz="1400" dirty="0" err="1" smtClean="0"/>
              <a:t>Wie</a:t>
            </a:r>
            <a:r>
              <a:rPr lang="cs-CZ" sz="1400" dirty="0" smtClean="0"/>
              <a:t> </a:t>
            </a:r>
            <a:r>
              <a:rPr lang="cs-CZ" sz="1400" dirty="0" err="1" smtClean="0"/>
              <a:t>war</a:t>
            </a:r>
            <a:r>
              <a:rPr lang="cs-CZ" sz="1400" dirty="0" smtClean="0"/>
              <a:t> </a:t>
            </a:r>
            <a:r>
              <a:rPr lang="cs-CZ" sz="1400" dirty="0" err="1" smtClean="0"/>
              <a:t>die</a:t>
            </a:r>
            <a:r>
              <a:rPr lang="cs-CZ" sz="1400" dirty="0" smtClean="0"/>
              <a:t> </a:t>
            </a:r>
            <a:r>
              <a:rPr lang="cs-CZ" sz="1400" dirty="0" err="1" smtClean="0"/>
              <a:t>deutsche</a:t>
            </a:r>
            <a:r>
              <a:rPr lang="cs-CZ" sz="1400" dirty="0" smtClean="0"/>
              <a:t> Literatur </a:t>
            </a:r>
            <a:r>
              <a:rPr lang="cs-CZ" sz="1400" dirty="0" err="1" smtClean="0"/>
              <a:t>geteilt</a:t>
            </a:r>
            <a:endParaRPr lang="cs-CZ" sz="1400" dirty="0"/>
          </a:p>
          <a:p>
            <a:r>
              <a:rPr lang="cs-CZ" sz="1400" dirty="0" smtClean="0"/>
              <a:t>                    4. </a:t>
            </a:r>
            <a:r>
              <a:rPr lang="cs-CZ" sz="1400" dirty="0" err="1" smtClean="0"/>
              <a:t>Was</a:t>
            </a:r>
            <a:r>
              <a:rPr lang="cs-CZ" sz="1400" dirty="0" smtClean="0"/>
              <a:t> </a:t>
            </a:r>
            <a:r>
              <a:rPr lang="cs-CZ" sz="1400" dirty="0" err="1" smtClean="0"/>
              <a:t>war</a:t>
            </a:r>
            <a:r>
              <a:rPr lang="cs-CZ" sz="1400" dirty="0" smtClean="0"/>
              <a:t> </a:t>
            </a:r>
            <a:r>
              <a:rPr lang="cs-CZ" sz="1400" dirty="0" err="1" smtClean="0"/>
              <a:t>das</a:t>
            </a:r>
            <a:r>
              <a:rPr lang="cs-CZ" sz="1400" dirty="0" smtClean="0"/>
              <a:t> </a:t>
            </a:r>
            <a:r>
              <a:rPr lang="cs-CZ" sz="1400" dirty="0" err="1" smtClean="0"/>
              <a:t>gemeinsame</a:t>
            </a:r>
            <a:r>
              <a:rPr lang="cs-CZ" sz="1400" dirty="0" smtClean="0"/>
              <a:t> </a:t>
            </a:r>
            <a:r>
              <a:rPr lang="cs-CZ" sz="1400" dirty="0" err="1" smtClean="0"/>
              <a:t>Thema</a:t>
            </a:r>
            <a:r>
              <a:rPr lang="cs-CZ" sz="1400" dirty="0" smtClean="0"/>
              <a:t>   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              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               </a:t>
            </a:r>
            <a:endParaRPr lang="cs-CZ" sz="1400" dirty="0"/>
          </a:p>
        </p:txBody>
      </p:sp>
      <p:pic>
        <p:nvPicPr>
          <p:cNvPr id="27649" name="Picture 1" descr="C:\Users\Máma\AppData\Local\Microsoft\Windows\Temporary Internet Files\Content.IE5\WGU77GOX\MC900359569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75375" y="1196975"/>
            <a:ext cx="1844675" cy="158591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Zaoblený obdélník 9"/>
          <p:cNvSpPr/>
          <p:nvPr/>
        </p:nvSpPr>
        <p:spPr>
          <a:xfrm>
            <a:off x="4139952" y="1124744"/>
            <a:ext cx="3384376" cy="266429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Zaoblený obdélník 8"/>
          <p:cNvSpPr/>
          <p:nvPr/>
        </p:nvSpPr>
        <p:spPr>
          <a:xfrm>
            <a:off x="827584" y="1556792"/>
            <a:ext cx="2160240" cy="122413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467544" y="620688"/>
            <a:ext cx="35043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/>
              <a:t>Nobelpreisträger</a:t>
            </a:r>
            <a:r>
              <a:rPr lang="cs-CZ" dirty="0" smtClean="0"/>
              <a:t>  </a:t>
            </a:r>
            <a:r>
              <a:rPr lang="cs-CZ" dirty="0" err="1" smtClean="0"/>
              <a:t>für</a:t>
            </a:r>
            <a:r>
              <a:rPr lang="cs-CZ" dirty="0" smtClean="0"/>
              <a:t>   Literatur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899592" y="1700808"/>
            <a:ext cx="22322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Heinrich </a:t>
            </a:r>
            <a:r>
              <a:rPr lang="cs-CZ" dirty="0" err="1" smtClean="0">
                <a:solidFill>
                  <a:srgbClr val="FFFF00"/>
                </a:solidFill>
              </a:rPr>
              <a:t>Böll</a:t>
            </a:r>
            <a:endParaRPr lang="cs-CZ" dirty="0" smtClean="0">
              <a:solidFill>
                <a:srgbClr val="FFFF00"/>
              </a:solidFill>
            </a:endParaRPr>
          </a:p>
          <a:p>
            <a:r>
              <a:rPr lang="cs-CZ" dirty="0" err="1" smtClean="0">
                <a:solidFill>
                  <a:srgbClr val="FFFF00"/>
                </a:solidFill>
              </a:rPr>
              <a:t>Günter</a:t>
            </a:r>
            <a:r>
              <a:rPr lang="cs-CZ" dirty="0" smtClean="0">
                <a:solidFill>
                  <a:srgbClr val="FFFF00"/>
                </a:solidFill>
              </a:rPr>
              <a:t> </a:t>
            </a:r>
            <a:r>
              <a:rPr lang="cs-CZ" dirty="0" err="1" smtClean="0">
                <a:solidFill>
                  <a:srgbClr val="FFFF00"/>
                </a:solidFill>
              </a:rPr>
              <a:t>Grass</a:t>
            </a:r>
            <a:endParaRPr lang="cs-CZ" dirty="0" smtClean="0">
              <a:solidFill>
                <a:srgbClr val="FFFF00"/>
              </a:solidFill>
            </a:endParaRPr>
          </a:p>
          <a:p>
            <a:r>
              <a:rPr lang="cs-CZ" dirty="0" err="1" smtClean="0">
                <a:solidFill>
                  <a:srgbClr val="FFFF00"/>
                </a:solidFill>
              </a:rPr>
              <a:t>Elfriede</a:t>
            </a:r>
            <a:r>
              <a:rPr lang="cs-CZ" dirty="0" smtClean="0">
                <a:solidFill>
                  <a:srgbClr val="FFFF00"/>
                </a:solidFill>
              </a:rPr>
              <a:t> </a:t>
            </a:r>
            <a:r>
              <a:rPr lang="cs-CZ" dirty="0" err="1" smtClean="0">
                <a:solidFill>
                  <a:srgbClr val="FFFF00"/>
                </a:solidFill>
              </a:rPr>
              <a:t>Jelinek</a:t>
            </a:r>
            <a:endParaRPr lang="cs-CZ" dirty="0">
              <a:solidFill>
                <a:srgbClr val="FFFF00"/>
              </a:solidFill>
            </a:endParaRPr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283968" y="1196752"/>
            <a:ext cx="345337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>
                <a:solidFill>
                  <a:schemeClr val="bg1"/>
                </a:solidFill>
              </a:rPr>
              <a:t>Die  </a:t>
            </a:r>
            <a:r>
              <a:rPr lang="cs-CZ" sz="1600" dirty="0" err="1" smtClean="0">
                <a:solidFill>
                  <a:schemeClr val="bg1"/>
                </a:solidFill>
              </a:rPr>
              <a:t>Blechtrommel</a:t>
            </a:r>
            <a:endParaRPr lang="cs-CZ" sz="1600" dirty="0" smtClean="0">
              <a:solidFill>
                <a:schemeClr val="bg1"/>
              </a:solidFill>
            </a:endParaRPr>
          </a:p>
          <a:p>
            <a:r>
              <a:rPr lang="cs-CZ" sz="1600" dirty="0" err="1" smtClean="0">
                <a:solidFill>
                  <a:schemeClr val="bg1"/>
                </a:solidFill>
              </a:rPr>
              <a:t>Lust</a:t>
            </a:r>
            <a:endParaRPr lang="cs-CZ" sz="1600" dirty="0" smtClean="0">
              <a:solidFill>
                <a:schemeClr val="bg1"/>
              </a:solidFill>
            </a:endParaRPr>
          </a:p>
          <a:p>
            <a:r>
              <a:rPr lang="cs-CZ" sz="1600" dirty="0" err="1" smtClean="0">
                <a:solidFill>
                  <a:schemeClr val="bg1"/>
                </a:solidFill>
              </a:rPr>
              <a:t>Gruppenbild</a:t>
            </a:r>
            <a:r>
              <a:rPr lang="cs-CZ" sz="1600" dirty="0" smtClean="0">
                <a:solidFill>
                  <a:schemeClr val="bg1"/>
                </a:solidFill>
              </a:rPr>
              <a:t> </a:t>
            </a:r>
            <a:r>
              <a:rPr lang="cs-CZ" sz="1600" dirty="0" err="1" smtClean="0">
                <a:solidFill>
                  <a:schemeClr val="bg1"/>
                </a:solidFill>
              </a:rPr>
              <a:t>mit</a:t>
            </a:r>
            <a:r>
              <a:rPr lang="cs-CZ" sz="1600" dirty="0" smtClean="0">
                <a:solidFill>
                  <a:schemeClr val="bg1"/>
                </a:solidFill>
              </a:rPr>
              <a:t> </a:t>
            </a:r>
            <a:r>
              <a:rPr lang="cs-CZ" sz="1600" dirty="0" err="1" smtClean="0">
                <a:solidFill>
                  <a:schemeClr val="bg1"/>
                </a:solidFill>
              </a:rPr>
              <a:t>Dame</a:t>
            </a:r>
            <a:endParaRPr lang="cs-CZ" sz="1600" dirty="0" smtClean="0">
              <a:solidFill>
                <a:schemeClr val="bg1"/>
              </a:solidFill>
            </a:endParaRPr>
          </a:p>
          <a:p>
            <a:r>
              <a:rPr lang="cs-CZ" sz="1600" dirty="0" smtClean="0">
                <a:solidFill>
                  <a:schemeClr val="bg1"/>
                </a:solidFill>
              </a:rPr>
              <a:t>Die </a:t>
            </a:r>
            <a:r>
              <a:rPr lang="cs-CZ" sz="1600" dirty="0" err="1" smtClean="0">
                <a:solidFill>
                  <a:schemeClr val="bg1"/>
                </a:solidFill>
              </a:rPr>
              <a:t>Rättin</a:t>
            </a:r>
            <a:endParaRPr lang="cs-CZ" sz="1600" dirty="0" smtClean="0">
              <a:solidFill>
                <a:schemeClr val="bg1"/>
              </a:solidFill>
            </a:endParaRPr>
          </a:p>
          <a:p>
            <a:r>
              <a:rPr lang="cs-CZ" sz="1600" dirty="0" smtClean="0">
                <a:solidFill>
                  <a:schemeClr val="bg1"/>
                </a:solidFill>
              </a:rPr>
              <a:t>Die </a:t>
            </a:r>
            <a:r>
              <a:rPr lang="cs-CZ" sz="1600" dirty="0" err="1" smtClean="0">
                <a:solidFill>
                  <a:schemeClr val="bg1"/>
                </a:solidFill>
              </a:rPr>
              <a:t>verlorene</a:t>
            </a:r>
            <a:r>
              <a:rPr lang="cs-CZ" sz="1600" dirty="0" smtClean="0">
                <a:solidFill>
                  <a:schemeClr val="bg1"/>
                </a:solidFill>
              </a:rPr>
              <a:t> </a:t>
            </a:r>
            <a:r>
              <a:rPr lang="cs-CZ" sz="1600" dirty="0" err="1" smtClean="0">
                <a:solidFill>
                  <a:schemeClr val="bg1"/>
                </a:solidFill>
              </a:rPr>
              <a:t>Ehre</a:t>
            </a:r>
            <a:r>
              <a:rPr lang="cs-CZ" sz="1600" dirty="0" smtClean="0">
                <a:solidFill>
                  <a:schemeClr val="bg1"/>
                </a:solidFill>
              </a:rPr>
              <a:t> der </a:t>
            </a:r>
            <a:r>
              <a:rPr lang="cs-CZ" sz="1600" dirty="0" err="1" smtClean="0">
                <a:solidFill>
                  <a:schemeClr val="bg1"/>
                </a:solidFill>
              </a:rPr>
              <a:t>Katharina</a:t>
            </a:r>
            <a:r>
              <a:rPr lang="cs-CZ" sz="1600" dirty="0" smtClean="0">
                <a:solidFill>
                  <a:schemeClr val="bg1"/>
                </a:solidFill>
              </a:rPr>
              <a:t> Blum</a:t>
            </a:r>
          </a:p>
          <a:p>
            <a:r>
              <a:rPr lang="cs-CZ" sz="1600" dirty="0" err="1" smtClean="0">
                <a:solidFill>
                  <a:schemeClr val="bg1"/>
                </a:solidFill>
              </a:rPr>
              <a:t>Hundejahre</a:t>
            </a:r>
            <a:endParaRPr lang="cs-CZ" sz="1600" dirty="0" smtClean="0">
              <a:solidFill>
                <a:schemeClr val="bg1"/>
              </a:solidFill>
            </a:endParaRPr>
          </a:p>
          <a:p>
            <a:r>
              <a:rPr lang="cs-CZ" sz="1600" dirty="0" err="1" smtClean="0">
                <a:solidFill>
                  <a:schemeClr val="bg1"/>
                </a:solidFill>
              </a:rPr>
              <a:t>Haus</a:t>
            </a:r>
            <a:r>
              <a:rPr lang="cs-CZ" sz="1600" dirty="0" smtClean="0">
                <a:solidFill>
                  <a:schemeClr val="bg1"/>
                </a:solidFill>
              </a:rPr>
              <a:t> ohne </a:t>
            </a:r>
            <a:r>
              <a:rPr lang="cs-CZ" sz="1600" dirty="0" err="1" smtClean="0">
                <a:solidFill>
                  <a:schemeClr val="bg1"/>
                </a:solidFill>
              </a:rPr>
              <a:t>Hüter</a:t>
            </a:r>
            <a:endParaRPr lang="cs-CZ" sz="1600" dirty="0" smtClean="0">
              <a:solidFill>
                <a:schemeClr val="bg1"/>
              </a:solidFill>
            </a:endParaRPr>
          </a:p>
          <a:p>
            <a:r>
              <a:rPr lang="cs-CZ" sz="1600" dirty="0" err="1" smtClean="0">
                <a:solidFill>
                  <a:schemeClr val="bg1"/>
                </a:solidFill>
              </a:rPr>
              <a:t>Wo</a:t>
            </a:r>
            <a:r>
              <a:rPr lang="cs-CZ" sz="1600" dirty="0" smtClean="0">
                <a:solidFill>
                  <a:schemeClr val="bg1"/>
                </a:solidFill>
              </a:rPr>
              <a:t> </a:t>
            </a:r>
            <a:r>
              <a:rPr lang="cs-CZ" sz="1600" dirty="0" err="1" smtClean="0">
                <a:solidFill>
                  <a:schemeClr val="bg1"/>
                </a:solidFill>
              </a:rPr>
              <a:t>warst</a:t>
            </a:r>
            <a:r>
              <a:rPr lang="cs-CZ" sz="1600" dirty="0" smtClean="0">
                <a:solidFill>
                  <a:schemeClr val="bg1"/>
                </a:solidFill>
              </a:rPr>
              <a:t> </a:t>
            </a:r>
            <a:r>
              <a:rPr lang="cs-CZ" sz="1600" dirty="0" err="1" smtClean="0">
                <a:solidFill>
                  <a:schemeClr val="bg1"/>
                </a:solidFill>
              </a:rPr>
              <a:t>du</a:t>
            </a:r>
            <a:r>
              <a:rPr lang="cs-CZ" sz="1600" dirty="0" smtClean="0">
                <a:solidFill>
                  <a:schemeClr val="bg1"/>
                </a:solidFill>
              </a:rPr>
              <a:t>, Adam?</a:t>
            </a:r>
          </a:p>
          <a:p>
            <a:r>
              <a:rPr lang="cs-CZ" sz="1600" dirty="0" smtClean="0">
                <a:solidFill>
                  <a:schemeClr val="bg1"/>
                </a:solidFill>
              </a:rPr>
              <a:t>Die </a:t>
            </a:r>
            <a:r>
              <a:rPr lang="cs-CZ" sz="1600" dirty="0" err="1" smtClean="0">
                <a:solidFill>
                  <a:schemeClr val="bg1"/>
                </a:solidFill>
              </a:rPr>
              <a:t>Klavierspielerin</a:t>
            </a:r>
            <a:endParaRPr lang="cs-CZ" sz="1600" dirty="0">
              <a:solidFill>
                <a:schemeClr val="bg1"/>
              </a:solidFill>
            </a:endParaRPr>
          </a:p>
        </p:txBody>
      </p:sp>
      <p:pic>
        <p:nvPicPr>
          <p:cNvPr id="25602" name="Picture 2" descr="http://upload.wikimedia.org/wikipedia/commons/thumb/e/e5/Elfriede_jelinek_2004_small.jpg/220px-Elfriede_jelinek_2004_smal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7864" y="4581128"/>
            <a:ext cx="2095500" cy="1809750"/>
          </a:xfrm>
          <a:prstGeom prst="rect">
            <a:avLst/>
          </a:prstGeom>
          <a:noFill/>
        </p:spPr>
      </p:pic>
      <p:pic>
        <p:nvPicPr>
          <p:cNvPr id="25604" name="Picture 4" descr="http://1.bp.blogspot.com/-9hgGxWpGk34/T2ZelNmdzxI/AAAAAAAAAfs/1ybmRvucwqY/s320/600full-gunter-grass.jpe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4365104"/>
            <a:ext cx="1507442" cy="2088232"/>
          </a:xfrm>
          <a:prstGeom prst="rect">
            <a:avLst/>
          </a:prstGeom>
          <a:noFill/>
        </p:spPr>
      </p:pic>
      <p:pic>
        <p:nvPicPr>
          <p:cNvPr id="25606" name="Picture 6" descr="http://deutschunterrichteoilasrozas.files.wordpress.com/2011/02/heinrich-bc3b6ll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56176" y="4149080"/>
            <a:ext cx="1656184" cy="2208245"/>
          </a:xfrm>
          <a:prstGeom prst="rect">
            <a:avLst/>
          </a:prstGeom>
          <a:noFill/>
        </p:spPr>
      </p:pic>
      <p:sp>
        <p:nvSpPr>
          <p:cNvPr id="11" name="TextovéPole 10"/>
          <p:cNvSpPr txBox="1"/>
          <p:nvPr/>
        </p:nvSpPr>
        <p:spPr>
          <a:xfrm>
            <a:off x="755576" y="3429000"/>
            <a:ext cx="252684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err="1" smtClean="0"/>
              <a:t>Wer</a:t>
            </a:r>
            <a:r>
              <a:rPr lang="cs-CZ" sz="1600" dirty="0" smtClean="0"/>
              <a:t> </a:t>
            </a:r>
            <a:r>
              <a:rPr lang="cs-CZ" sz="1600" dirty="0" err="1" smtClean="0"/>
              <a:t>hat</a:t>
            </a:r>
            <a:r>
              <a:rPr lang="cs-CZ" sz="1600" dirty="0" smtClean="0"/>
              <a:t> </a:t>
            </a:r>
            <a:r>
              <a:rPr lang="cs-CZ" sz="1600" dirty="0" err="1" smtClean="0"/>
              <a:t>was</a:t>
            </a:r>
            <a:r>
              <a:rPr lang="cs-CZ" sz="1600" dirty="0" smtClean="0"/>
              <a:t> </a:t>
            </a:r>
            <a:r>
              <a:rPr lang="cs-CZ" sz="1600" dirty="0" err="1" smtClean="0"/>
              <a:t>geschrieben</a:t>
            </a:r>
            <a:r>
              <a:rPr lang="cs-CZ" sz="1600" dirty="0" smtClean="0"/>
              <a:t>?</a:t>
            </a:r>
          </a:p>
          <a:p>
            <a:r>
              <a:rPr lang="cs-CZ" sz="1600" dirty="0" err="1" smtClean="0"/>
              <a:t>Wer</a:t>
            </a:r>
            <a:r>
              <a:rPr lang="cs-CZ" sz="1600" dirty="0" smtClean="0"/>
              <a:t> </a:t>
            </a:r>
            <a:r>
              <a:rPr lang="cs-CZ" sz="1600" dirty="0" err="1" smtClean="0"/>
              <a:t>ist</a:t>
            </a:r>
            <a:r>
              <a:rPr lang="cs-CZ" sz="1600" dirty="0" smtClean="0"/>
              <a:t> </a:t>
            </a:r>
            <a:r>
              <a:rPr lang="cs-CZ" sz="1600" dirty="0" err="1" smtClean="0"/>
              <a:t>wer</a:t>
            </a:r>
            <a:r>
              <a:rPr lang="cs-CZ" sz="1600" dirty="0" smtClean="0"/>
              <a:t>?</a:t>
            </a:r>
            <a:endParaRPr lang="cs-CZ" sz="16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419872" y="4437112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2</a:t>
            </a:r>
          </a:p>
        </p:txBody>
      </p:sp>
      <p:sp>
        <p:nvSpPr>
          <p:cNvPr id="13" name="TextovéPole 12"/>
          <p:cNvSpPr txBox="1"/>
          <p:nvPr/>
        </p:nvSpPr>
        <p:spPr>
          <a:xfrm>
            <a:off x="395536" y="4437112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3</a:t>
            </a:r>
          </a:p>
        </p:txBody>
      </p:sp>
      <p:sp>
        <p:nvSpPr>
          <p:cNvPr id="14" name="TextovéPole 13"/>
          <p:cNvSpPr txBox="1"/>
          <p:nvPr/>
        </p:nvSpPr>
        <p:spPr>
          <a:xfrm>
            <a:off x="7956376" y="4293096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</a:t>
            </a:r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Zaoblený obdélník 29"/>
          <p:cNvSpPr/>
          <p:nvPr/>
        </p:nvSpPr>
        <p:spPr>
          <a:xfrm>
            <a:off x="3131840" y="2132856"/>
            <a:ext cx="2952328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Zaoblený obdélník 28"/>
          <p:cNvSpPr/>
          <p:nvPr/>
        </p:nvSpPr>
        <p:spPr>
          <a:xfrm>
            <a:off x="2411760" y="5157192"/>
            <a:ext cx="4032448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Zaoblený obdélník 27"/>
          <p:cNvSpPr/>
          <p:nvPr/>
        </p:nvSpPr>
        <p:spPr>
          <a:xfrm>
            <a:off x="467544" y="4077072"/>
            <a:ext cx="4536504" cy="5760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Zaoblený obdélník 26"/>
          <p:cNvSpPr/>
          <p:nvPr/>
        </p:nvSpPr>
        <p:spPr>
          <a:xfrm>
            <a:off x="4788024" y="260648"/>
            <a:ext cx="4104456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bdélník 25"/>
          <p:cNvSpPr/>
          <p:nvPr/>
        </p:nvSpPr>
        <p:spPr>
          <a:xfrm>
            <a:off x="683568" y="5733256"/>
            <a:ext cx="1368152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5580112" y="3645024"/>
            <a:ext cx="2736304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délník 21"/>
          <p:cNvSpPr/>
          <p:nvPr/>
        </p:nvSpPr>
        <p:spPr>
          <a:xfrm>
            <a:off x="4283968" y="2924944"/>
            <a:ext cx="180020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Zaoblený obdélník 20"/>
          <p:cNvSpPr/>
          <p:nvPr/>
        </p:nvSpPr>
        <p:spPr>
          <a:xfrm>
            <a:off x="899592" y="3212976"/>
            <a:ext cx="936104" cy="648072"/>
          </a:xfrm>
          <a:prstGeom prst="roundRect">
            <a:avLst>
              <a:gd name="adj" fmla="val 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Zaoblený obdélník 17"/>
          <p:cNvSpPr/>
          <p:nvPr/>
        </p:nvSpPr>
        <p:spPr>
          <a:xfrm>
            <a:off x="7164288" y="2492896"/>
            <a:ext cx="1368152" cy="5760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Zaoblený obdélník 16"/>
          <p:cNvSpPr/>
          <p:nvPr/>
        </p:nvSpPr>
        <p:spPr>
          <a:xfrm>
            <a:off x="755576" y="2276872"/>
            <a:ext cx="1512168" cy="3600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Zaoblený obdélník 15"/>
          <p:cNvSpPr/>
          <p:nvPr/>
        </p:nvSpPr>
        <p:spPr>
          <a:xfrm>
            <a:off x="4139952" y="1484784"/>
            <a:ext cx="2232248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Zaoblený obdélník 14"/>
          <p:cNvSpPr/>
          <p:nvPr/>
        </p:nvSpPr>
        <p:spPr>
          <a:xfrm>
            <a:off x="1043608" y="1484784"/>
            <a:ext cx="1296144" cy="3600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971600" y="404664"/>
            <a:ext cx="21031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/>
              <a:t>Verfilmte</a:t>
            </a:r>
            <a:r>
              <a:rPr lang="cs-CZ" dirty="0" smtClean="0"/>
              <a:t> Literatur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971600" y="1484784"/>
            <a:ext cx="124264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>
                <a:solidFill>
                  <a:srgbClr val="FFFF00"/>
                </a:solidFill>
              </a:rPr>
              <a:t>Max </a:t>
            </a:r>
            <a:r>
              <a:rPr lang="cs-CZ" sz="1600" dirty="0" err="1" smtClean="0">
                <a:solidFill>
                  <a:srgbClr val="FFFF00"/>
                </a:solidFill>
              </a:rPr>
              <a:t>Frisch</a:t>
            </a:r>
            <a:r>
              <a:rPr lang="cs-CZ" sz="1600" dirty="0" smtClean="0">
                <a:solidFill>
                  <a:srgbClr val="FFFF00"/>
                </a:solidFill>
              </a:rPr>
              <a:t> </a:t>
            </a:r>
            <a:endParaRPr lang="cs-CZ" sz="1600" dirty="0">
              <a:solidFill>
                <a:srgbClr val="FFFF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211960" y="1484784"/>
            <a:ext cx="22322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>
                <a:solidFill>
                  <a:srgbClr val="FFFF00"/>
                </a:solidFill>
              </a:rPr>
              <a:t>Friedrich </a:t>
            </a:r>
            <a:r>
              <a:rPr lang="cs-CZ" sz="1600" dirty="0" err="1" smtClean="0">
                <a:solidFill>
                  <a:srgbClr val="FFFF00"/>
                </a:solidFill>
              </a:rPr>
              <a:t>Dürrenmatt</a:t>
            </a:r>
            <a:endParaRPr lang="cs-CZ" sz="1600" dirty="0">
              <a:solidFill>
                <a:srgbClr val="FFFF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7164288" y="2564904"/>
            <a:ext cx="144943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err="1" smtClean="0">
                <a:solidFill>
                  <a:srgbClr val="FFFF00"/>
                </a:solidFill>
              </a:rPr>
              <a:t>Günter</a:t>
            </a:r>
            <a:r>
              <a:rPr lang="cs-CZ" sz="1600" dirty="0" smtClean="0">
                <a:solidFill>
                  <a:srgbClr val="FFFF00"/>
                </a:solidFill>
              </a:rPr>
              <a:t>  </a:t>
            </a:r>
            <a:r>
              <a:rPr lang="cs-CZ" sz="1600" dirty="0" err="1" smtClean="0">
                <a:solidFill>
                  <a:srgbClr val="FFFF00"/>
                </a:solidFill>
              </a:rPr>
              <a:t>Grass</a:t>
            </a:r>
            <a:endParaRPr lang="cs-CZ" sz="1600" dirty="0">
              <a:solidFill>
                <a:srgbClr val="FFFF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83568" y="2276872"/>
            <a:ext cx="182082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err="1" smtClean="0">
                <a:solidFill>
                  <a:srgbClr val="FFFF00"/>
                </a:solidFill>
              </a:rPr>
              <a:t>Patrick</a:t>
            </a:r>
            <a:r>
              <a:rPr lang="cs-CZ" sz="1600" dirty="0" smtClean="0">
                <a:solidFill>
                  <a:srgbClr val="FFFF00"/>
                </a:solidFill>
              </a:rPr>
              <a:t> </a:t>
            </a:r>
            <a:r>
              <a:rPr lang="cs-CZ" sz="1600" dirty="0" err="1" smtClean="0">
                <a:solidFill>
                  <a:srgbClr val="FFFF00"/>
                </a:solidFill>
              </a:rPr>
              <a:t>Süskind</a:t>
            </a:r>
            <a:endParaRPr lang="cs-CZ" sz="1600" dirty="0">
              <a:solidFill>
                <a:srgbClr val="FFFF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211960" y="2924944"/>
            <a:ext cx="182614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>
                <a:solidFill>
                  <a:srgbClr val="FFC000"/>
                </a:solidFill>
              </a:rPr>
              <a:t>Die </a:t>
            </a:r>
            <a:r>
              <a:rPr lang="cs-CZ" sz="1600" dirty="0" err="1" smtClean="0">
                <a:solidFill>
                  <a:srgbClr val="FFC000"/>
                </a:solidFill>
              </a:rPr>
              <a:t>Blechtrommel</a:t>
            </a:r>
            <a:endParaRPr lang="cs-CZ" sz="1600" dirty="0">
              <a:solidFill>
                <a:srgbClr val="FFC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652120" y="3861048"/>
            <a:ext cx="266451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>
                <a:solidFill>
                  <a:srgbClr val="FFC000"/>
                </a:solidFill>
              </a:rPr>
              <a:t>Der </a:t>
            </a:r>
            <a:r>
              <a:rPr lang="cs-CZ" sz="1600" dirty="0" err="1" smtClean="0">
                <a:solidFill>
                  <a:srgbClr val="FFC000"/>
                </a:solidFill>
              </a:rPr>
              <a:t>Besuch</a:t>
            </a:r>
            <a:r>
              <a:rPr lang="cs-CZ" sz="1600" dirty="0" smtClean="0">
                <a:solidFill>
                  <a:srgbClr val="FFC000"/>
                </a:solidFill>
              </a:rPr>
              <a:t> der </a:t>
            </a:r>
            <a:r>
              <a:rPr lang="cs-CZ" sz="1600" dirty="0" err="1" smtClean="0">
                <a:solidFill>
                  <a:srgbClr val="FFC000"/>
                </a:solidFill>
              </a:rPr>
              <a:t>alten</a:t>
            </a:r>
            <a:r>
              <a:rPr lang="cs-CZ" sz="1600" dirty="0" smtClean="0">
                <a:solidFill>
                  <a:srgbClr val="FFC000"/>
                </a:solidFill>
              </a:rPr>
              <a:t> </a:t>
            </a:r>
            <a:r>
              <a:rPr lang="cs-CZ" sz="1600" dirty="0" err="1" smtClean="0">
                <a:solidFill>
                  <a:srgbClr val="FFC000"/>
                </a:solidFill>
              </a:rPr>
              <a:t>Dame</a:t>
            </a:r>
            <a:endParaRPr lang="cs-CZ" sz="1600" dirty="0">
              <a:solidFill>
                <a:srgbClr val="FFC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411760" y="5157192"/>
            <a:ext cx="4192173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err="1" smtClean="0">
                <a:solidFill>
                  <a:schemeClr val="bg1"/>
                </a:solidFill>
              </a:rPr>
              <a:t>Ein</a:t>
            </a:r>
            <a:r>
              <a:rPr lang="cs-CZ" sz="1400" dirty="0" smtClean="0">
                <a:solidFill>
                  <a:schemeClr val="bg1"/>
                </a:solidFill>
              </a:rPr>
              <a:t> </a:t>
            </a:r>
            <a:r>
              <a:rPr lang="cs-CZ" sz="1400" dirty="0" err="1" smtClean="0">
                <a:solidFill>
                  <a:schemeClr val="bg1"/>
                </a:solidFill>
              </a:rPr>
              <a:t>Mörder</a:t>
            </a:r>
            <a:r>
              <a:rPr lang="cs-CZ" sz="1400" dirty="0" smtClean="0">
                <a:solidFill>
                  <a:schemeClr val="bg1"/>
                </a:solidFill>
              </a:rPr>
              <a:t> </a:t>
            </a:r>
            <a:r>
              <a:rPr lang="cs-CZ" sz="1400" dirty="0" err="1" smtClean="0">
                <a:solidFill>
                  <a:schemeClr val="bg1"/>
                </a:solidFill>
              </a:rPr>
              <a:t>bemüt</a:t>
            </a:r>
            <a:r>
              <a:rPr lang="cs-CZ" sz="1400" dirty="0" smtClean="0">
                <a:solidFill>
                  <a:schemeClr val="bg1"/>
                </a:solidFill>
              </a:rPr>
              <a:t> </a:t>
            </a:r>
            <a:r>
              <a:rPr lang="cs-CZ" sz="1400" dirty="0" err="1" smtClean="0">
                <a:solidFill>
                  <a:schemeClr val="bg1"/>
                </a:solidFill>
              </a:rPr>
              <a:t>sich</a:t>
            </a:r>
            <a:r>
              <a:rPr lang="cs-CZ" sz="1400" dirty="0" smtClean="0">
                <a:solidFill>
                  <a:schemeClr val="bg1"/>
                </a:solidFill>
              </a:rPr>
              <a:t>, durch </a:t>
            </a:r>
            <a:r>
              <a:rPr lang="cs-CZ" sz="1400" dirty="0" err="1" smtClean="0">
                <a:solidFill>
                  <a:schemeClr val="bg1"/>
                </a:solidFill>
              </a:rPr>
              <a:t>die</a:t>
            </a:r>
            <a:r>
              <a:rPr lang="cs-CZ" sz="1400" dirty="0" smtClean="0">
                <a:solidFill>
                  <a:schemeClr val="bg1"/>
                </a:solidFill>
              </a:rPr>
              <a:t> </a:t>
            </a:r>
            <a:r>
              <a:rPr lang="cs-CZ" sz="1400" dirty="0" err="1" smtClean="0">
                <a:solidFill>
                  <a:schemeClr val="bg1"/>
                </a:solidFill>
              </a:rPr>
              <a:t>Herstellung</a:t>
            </a:r>
            <a:endParaRPr lang="cs-CZ" sz="1400" dirty="0" smtClean="0">
              <a:solidFill>
                <a:schemeClr val="bg1"/>
              </a:solidFill>
            </a:endParaRPr>
          </a:p>
          <a:p>
            <a:r>
              <a:rPr lang="cs-CZ" sz="1400" dirty="0" err="1">
                <a:solidFill>
                  <a:schemeClr val="bg1"/>
                </a:solidFill>
              </a:rPr>
              <a:t>e</a:t>
            </a:r>
            <a:r>
              <a:rPr lang="cs-CZ" sz="1400" dirty="0" err="1" smtClean="0">
                <a:solidFill>
                  <a:schemeClr val="bg1"/>
                </a:solidFill>
              </a:rPr>
              <a:t>ines</a:t>
            </a:r>
            <a:r>
              <a:rPr lang="cs-CZ" sz="1400" dirty="0" smtClean="0">
                <a:solidFill>
                  <a:schemeClr val="bg1"/>
                </a:solidFill>
              </a:rPr>
              <a:t> </a:t>
            </a:r>
            <a:r>
              <a:rPr lang="cs-CZ" sz="1400" dirty="0" err="1" smtClean="0">
                <a:solidFill>
                  <a:schemeClr val="bg1"/>
                </a:solidFill>
              </a:rPr>
              <a:t>überirdischen</a:t>
            </a:r>
            <a:r>
              <a:rPr lang="cs-CZ" sz="1400" dirty="0" smtClean="0">
                <a:solidFill>
                  <a:schemeClr val="bg1"/>
                </a:solidFill>
              </a:rPr>
              <a:t> </a:t>
            </a:r>
            <a:r>
              <a:rPr lang="cs-CZ" sz="1400" dirty="0" err="1" smtClean="0">
                <a:solidFill>
                  <a:schemeClr val="bg1"/>
                </a:solidFill>
              </a:rPr>
              <a:t>Duftes</a:t>
            </a:r>
            <a:r>
              <a:rPr lang="cs-CZ" sz="1400" dirty="0" smtClean="0">
                <a:solidFill>
                  <a:schemeClr val="bg1"/>
                </a:solidFill>
              </a:rPr>
              <a:t>, </a:t>
            </a:r>
            <a:r>
              <a:rPr lang="cs-CZ" sz="1400" dirty="0" err="1" smtClean="0">
                <a:solidFill>
                  <a:schemeClr val="bg1"/>
                </a:solidFill>
              </a:rPr>
              <a:t>Macht</a:t>
            </a:r>
            <a:r>
              <a:rPr lang="cs-CZ" sz="1400" dirty="0" smtClean="0">
                <a:solidFill>
                  <a:schemeClr val="bg1"/>
                </a:solidFill>
              </a:rPr>
              <a:t> </a:t>
            </a:r>
            <a:r>
              <a:rPr lang="cs-CZ" sz="1400" dirty="0" err="1" smtClean="0">
                <a:solidFill>
                  <a:schemeClr val="bg1"/>
                </a:solidFill>
              </a:rPr>
              <a:t>über</a:t>
            </a:r>
            <a:r>
              <a:rPr lang="cs-CZ" sz="1400" dirty="0" smtClean="0">
                <a:solidFill>
                  <a:schemeClr val="bg1"/>
                </a:solidFill>
              </a:rPr>
              <a:t> </a:t>
            </a:r>
            <a:r>
              <a:rPr lang="cs-CZ" sz="1400" dirty="0" err="1" smtClean="0">
                <a:solidFill>
                  <a:schemeClr val="bg1"/>
                </a:solidFill>
              </a:rPr>
              <a:t>Menschen</a:t>
            </a:r>
            <a:endParaRPr lang="cs-CZ" sz="1400" dirty="0" smtClean="0">
              <a:solidFill>
                <a:schemeClr val="bg1"/>
              </a:solidFill>
            </a:endParaRPr>
          </a:p>
          <a:p>
            <a:r>
              <a:rPr lang="cs-CZ" sz="1400" dirty="0" err="1">
                <a:solidFill>
                  <a:schemeClr val="bg1"/>
                </a:solidFill>
              </a:rPr>
              <a:t>z</a:t>
            </a:r>
            <a:r>
              <a:rPr lang="cs-CZ" sz="1400" dirty="0" err="1" smtClean="0">
                <a:solidFill>
                  <a:schemeClr val="bg1"/>
                </a:solidFill>
              </a:rPr>
              <a:t>u</a:t>
            </a:r>
            <a:r>
              <a:rPr lang="cs-CZ" sz="1400" dirty="0" smtClean="0">
                <a:solidFill>
                  <a:schemeClr val="bg1"/>
                </a:solidFill>
              </a:rPr>
              <a:t> </a:t>
            </a:r>
            <a:r>
              <a:rPr lang="cs-CZ" sz="1400" dirty="0" err="1" smtClean="0">
                <a:solidFill>
                  <a:schemeClr val="bg1"/>
                </a:solidFill>
              </a:rPr>
              <a:t>gewinnen</a:t>
            </a:r>
            <a:r>
              <a:rPr lang="cs-CZ" sz="1400" dirty="0" smtClean="0">
                <a:solidFill>
                  <a:schemeClr val="bg1"/>
                </a:solidFill>
              </a:rPr>
              <a:t>. </a:t>
            </a:r>
            <a:endParaRPr lang="cs-CZ" sz="1400" dirty="0">
              <a:solidFill>
                <a:schemeClr val="bg1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539552" y="4005064"/>
            <a:ext cx="45704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>
                <a:solidFill>
                  <a:schemeClr val="bg1"/>
                </a:solidFill>
              </a:rPr>
              <a:t>Die </a:t>
            </a:r>
            <a:r>
              <a:rPr lang="cs-CZ" sz="1400" dirty="0" err="1" smtClean="0">
                <a:solidFill>
                  <a:schemeClr val="bg1"/>
                </a:solidFill>
              </a:rPr>
              <a:t>Geschichte</a:t>
            </a:r>
            <a:r>
              <a:rPr lang="cs-CZ" sz="1400" dirty="0" smtClean="0">
                <a:solidFill>
                  <a:schemeClr val="bg1"/>
                </a:solidFill>
              </a:rPr>
              <a:t> </a:t>
            </a:r>
            <a:r>
              <a:rPr lang="cs-CZ" sz="1400" dirty="0" err="1" smtClean="0">
                <a:solidFill>
                  <a:schemeClr val="bg1"/>
                </a:solidFill>
              </a:rPr>
              <a:t>eines</a:t>
            </a:r>
            <a:r>
              <a:rPr lang="cs-CZ" sz="1400" dirty="0" smtClean="0">
                <a:solidFill>
                  <a:schemeClr val="bg1"/>
                </a:solidFill>
              </a:rPr>
              <a:t> </a:t>
            </a:r>
            <a:r>
              <a:rPr lang="cs-CZ" sz="1400" dirty="0" err="1" smtClean="0">
                <a:solidFill>
                  <a:schemeClr val="bg1"/>
                </a:solidFill>
              </a:rPr>
              <a:t>technokratischen</a:t>
            </a:r>
            <a:r>
              <a:rPr lang="cs-CZ" sz="1400" dirty="0" smtClean="0">
                <a:solidFill>
                  <a:schemeClr val="bg1"/>
                </a:solidFill>
              </a:rPr>
              <a:t> </a:t>
            </a:r>
            <a:r>
              <a:rPr lang="cs-CZ" sz="1400" dirty="0" err="1" smtClean="0">
                <a:solidFill>
                  <a:schemeClr val="bg1"/>
                </a:solidFill>
              </a:rPr>
              <a:t>Mannes</a:t>
            </a:r>
            <a:r>
              <a:rPr lang="cs-CZ" sz="1400" dirty="0" smtClean="0">
                <a:solidFill>
                  <a:schemeClr val="bg1"/>
                </a:solidFill>
              </a:rPr>
              <a:t>, </a:t>
            </a:r>
            <a:r>
              <a:rPr lang="cs-CZ" sz="1400" dirty="0" err="1" smtClean="0">
                <a:solidFill>
                  <a:schemeClr val="bg1"/>
                </a:solidFill>
              </a:rPr>
              <a:t>dessen</a:t>
            </a:r>
            <a:r>
              <a:rPr lang="cs-CZ" sz="1400" dirty="0" smtClean="0">
                <a:solidFill>
                  <a:schemeClr val="bg1"/>
                </a:solidFill>
              </a:rPr>
              <a:t> </a:t>
            </a:r>
          </a:p>
          <a:p>
            <a:r>
              <a:rPr lang="cs-CZ" sz="1400" dirty="0" err="1" smtClean="0">
                <a:solidFill>
                  <a:schemeClr val="bg1"/>
                </a:solidFill>
              </a:rPr>
              <a:t>Welt</a:t>
            </a:r>
            <a:r>
              <a:rPr lang="cs-CZ" sz="1400" dirty="0" smtClean="0">
                <a:solidFill>
                  <a:schemeClr val="bg1"/>
                </a:solidFill>
              </a:rPr>
              <a:t> </a:t>
            </a:r>
            <a:r>
              <a:rPr lang="cs-CZ" sz="1400" dirty="0" err="1" smtClean="0">
                <a:solidFill>
                  <a:schemeClr val="bg1"/>
                </a:solidFill>
              </a:rPr>
              <a:t>sich</a:t>
            </a:r>
            <a:r>
              <a:rPr lang="cs-CZ" sz="1400" dirty="0" smtClean="0">
                <a:solidFill>
                  <a:schemeClr val="bg1"/>
                </a:solidFill>
              </a:rPr>
              <a:t> in </a:t>
            </a:r>
            <a:r>
              <a:rPr lang="cs-CZ" sz="1400" dirty="0" err="1" smtClean="0">
                <a:solidFill>
                  <a:schemeClr val="bg1"/>
                </a:solidFill>
              </a:rPr>
              <a:t>die</a:t>
            </a:r>
            <a:r>
              <a:rPr lang="cs-CZ" sz="1400" dirty="0" smtClean="0">
                <a:solidFill>
                  <a:schemeClr val="bg1"/>
                </a:solidFill>
              </a:rPr>
              <a:t> </a:t>
            </a:r>
            <a:r>
              <a:rPr lang="cs-CZ" sz="1400" dirty="0" err="1" smtClean="0">
                <a:solidFill>
                  <a:schemeClr val="bg1"/>
                </a:solidFill>
              </a:rPr>
              <a:t>antike</a:t>
            </a:r>
            <a:r>
              <a:rPr lang="cs-CZ" sz="1400" dirty="0" smtClean="0">
                <a:solidFill>
                  <a:schemeClr val="bg1"/>
                </a:solidFill>
              </a:rPr>
              <a:t> </a:t>
            </a:r>
            <a:r>
              <a:rPr lang="cs-CZ" sz="1400" dirty="0" err="1" smtClean="0">
                <a:solidFill>
                  <a:schemeClr val="bg1"/>
                </a:solidFill>
              </a:rPr>
              <a:t>Tragödie</a:t>
            </a:r>
            <a:r>
              <a:rPr lang="cs-CZ" sz="1400" dirty="0" smtClean="0">
                <a:solidFill>
                  <a:schemeClr val="bg1"/>
                </a:solidFill>
              </a:rPr>
              <a:t> </a:t>
            </a:r>
            <a:r>
              <a:rPr lang="cs-CZ" sz="1400" dirty="0" err="1" smtClean="0">
                <a:solidFill>
                  <a:schemeClr val="bg1"/>
                </a:solidFill>
              </a:rPr>
              <a:t>ändert</a:t>
            </a:r>
            <a:r>
              <a:rPr lang="cs-CZ" sz="1400" dirty="0" smtClean="0">
                <a:solidFill>
                  <a:schemeClr val="bg1"/>
                </a:solidFill>
              </a:rPr>
              <a:t>. </a:t>
            </a:r>
            <a:endParaRPr lang="cs-CZ" sz="1400" dirty="0">
              <a:solidFill>
                <a:schemeClr val="bg1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3131840" y="2276872"/>
            <a:ext cx="30173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err="1" smtClean="0">
                <a:solidFill>
                  <a:schemeClr val="bg1"/>
                </a:solidFill>
              </a:rPr>
              <a:t>Eine</a:t>
            </a:r>
            <a:r>
              <a:rPr lang="cs-CZ" sz="1400" dirty="0" smtClean="0">
                <a:solidFill>
                  <a:schemeClr val="bg1"/>
                </a:solidFill>
              </a:rPr>
              <a:t> </a:t>
            </a:r>
            <a:r>
              <a:rPr lang="cs-CZ" sz="1400" dirty="0" err="1" smtClean="0">
                <a:solidFill>
                  <a:schemeClr val="bg1"/>
                </a:solidFill>
              </a:rPr>
              <a:t>Lebensgeschichte</a:t>
            </a:r>
            <a:r>
              <a:rPr lang="cs-CZ" sz="1400" dirty="0" smtClean="0">
                <a:solidFill>
                  <a:schemeClr val="bg1"/>
                </a:solidFill>
              </a:rPr>
              <a:t> des </a:t>
            </a:r>
            <a:r>
              <a:rPr lang="cs-CZ" sz="1400" dirty="0" err="1" smtClean="0">
                <a:solidFill>
                  <a:schemeClr val="bg1"/>
                </a:solidFill>
              </a:rPr>
              <a:t>Zwerges</a:t>
            </a:r>
            <a:endParaRPr lang="cs-CZ" sz="1400" dirty="0" smtClean="0">
              <a:solidFill>
                <a:schemeClr val="bg1"/>
              </a:solidFill>
            </a:endParaRPr>
          </a:p>
          <a:p>
            <a:r>
              <a:rPr lang="cs-CZ" sz="1400" dirty="0" smtClean="0">
                <a:solidFill>
                  <a:schemeClr val="bg1"/>
                </a:solidFill>
              </a:rPr>
              <a:t>Oskar </a:t>
            </a:r>
            <a:r>
              <a:rPr lang="cs-CZ" sz="1400" dirty="0" err="1" smtClean="0">
                <a:solidFill>
                  <a:schemeClr val="bg1"/>
                </a:solidFill>
              </a:rPr>
              <a:t>Matzenrath</a:t>
            </a:r>
            <a:r>
              <a:rPr lang="cs-CZ" sz="1400" dirty="0" smtClean="0">
                <a:solidFill>
                  <a:schemeClr val="bg1"/>
                </a:solidFill>
              </a:rPr>
              <a:t>. </a:t>
            </a:r>
            <a:endParaRPr lang="cs-CZ" sz="1400" dirty="0">
              <a:solidFill>
                <a:schemeClr val="bg1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4788024" y="260648"/>
            <a:ext cx="428970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err="1" smtClean="0">
                <a:solidFill>
                  <a:schemeClr val="bg1"/>
                </a:solidFill>
              </a:rPr>
              <a:t>Milliardärin</a:t>
            </a:r>
            <a:r>
              <a:rPr lang="cs-CZ" sz="1400" dirty="0" smtClean="0">
                <a:solidFill>
                  <a:schemeClr val="bg1"/>
                </a:solidFill>
              </a:rPr>
              <a:t> </a:t>
            </a:r>
            <a:r>
              <a:rPr lang="cs-CZ" sz="1400" dirty="0" err="1" smtClean="0">
                <a:solidFill>
                  <a:schemeClr val="bg1"/>
                </a:solidFill>
              </a:rPr>
              <a:t>Claire</a:t>
            </a:r>
            <a:r>
              <a:rPr lang="cs-CZ" sz="1400" dirty="0" smtClean="0">
                <a:solidFill>
                  <a:schemeClr val="bg1"/>
                </a:solidFill>
              </a:rPr>
              <a:t> </a:t>
            </a:r>
            <a:r>
              <a:rPr lang="cs-CZ" sz="1400" dirty="0" err="1" smtClean="0">
                <a:solidFill>
                  <a:schemeClr val="bg1"/>
                </a:solidFill>
              </a:rPr>
              <a:t>Zachanassian</a:t>
            </a:r>
            <a:r>
              <a:rPr lang="cs-CZ" sz="1400" dirty="0" smtClean="0">
                <a:solidFill>
                  <a:schemeClr val="bg1"/>
                </a:solidFill>
              </a:rPr>
              <a:t> </a:t>
            </a:r>
            <a:r>
              <a:rPr lang="cs-CZ" sz="1400" dirty="0" err="1" smtClean="0">
                <a:solidFill>
                  <a:schemeClr val="bg1"/>
                </a:solidFill>
              </a:rPr>
              <a:t>hilft</a:t>
            </a:r>
            <a:r>
              <a:rPr lang="cs-CZ" sz="1400" dirty="0" smtClean="0">
                <a:solidFill>
                  <a:schemeClr val="bg1"/>
                </a:solidFill>
              </a:rPr>
              <a:t> der </a:t>
            </a:r>
            <a:r>
              <a:rPr lang="cs-CZ" sz="1400" dirty="0" err="1" smtClean="0">
                <a:solidFill>
                  <a:schemeClr val="bg1"/>
                </a:solidFill>
              </a:rPr>
              <a:t>Stadt</a:t>
            </a:r>
            <a:endParaRPr lang="cs-CZ" sz="1400" dirty="0" smtClean="0">
              <a:solidFill>
                <a:schemeClr val="bg1"/>
              </a:solidFill>
            </a:endParaRPr>
          </a:p>
          <a:p>
            <a:r>
              <a:rPr lang="cs-CZ" sz="1400" dirty="0" err="1" smtClean="0">
                <a:solidFill>
                  <a:schemeClr val="bg1"/>
                </a:solidFill>
              </a:rPr>
              <a:t>Güllen</a:t>
            </a:r>
            <a:r>
              <a:rPr lang="cs-CZ" sz="1400" dirty="0" smtClean="0">
                <a:solidFill>
                  <a:schemeClr val="bg1"/>
                </a:solidFill>
              </a:rPr>
              <a:t>. </a:t>
            </a:r>
            <a:r>
              <a:rPr lang="cs-CZ" sz="1400" dirty="0" err="1" smtClean="0">
                <a:solidFill>
                  <a:schemeClr val="bg1"/>
                </a:solidFill>
              </a:rPr>
              <a:t>Sie</a:t>
            </a:r>
            <a:r>
              <a:rPr lang="cs-CZ" sz="1400" dirty="0" smtClean="0">
                <a:solidFill>
                  <a:schemeClr val="bg1"/>
                </a:solidFill>
              </a:rPr>
              <a:t> </a:t>
            </a:r>
            <a:r>
              <a:rPr lang="cs-CZ" sz="1400" dirty="0" err="1" smtClean="0">
                <a:solidFill>
                  <a:schemeClr val="bg1"/>
                </a:solidFill>
              </a:rPr>
              <a:t>fördert</a:t>
            </a:r>
            <a:r>
              <a:rPr lang="cs-CZ" sz="1400" dirty="0" smtClean="0">
                <a:solidFill>
                  <a:schemeClr val="bg1"/>
                </a:solidFill>
              </a:rPr>
              <a:t> </a:t>
            </a:r>
            <a:r>
              <a:rPr lang="cs-CZ" sz="1400" dirty="0" err="1" smtClean="0">
                <a:solidFill>
                  <a:schemeClr val="bg1"/>
                </a:solidFill>
              </a:rPr>
              <a:t>dafür</a:t>
            </a:r>
            <a:r>
              <a:rPr lang="cs-CZ" sz="1400" dirty="0" smtClean="0">
                <a:solidFill>
                  <a:schemeClr val="bg1"/>
                </a:solidFill>
              </a:rPr>
              <a:t> </a:t>
            </a:r>
            <a:r>
              <a:rPr lang="cs-CZ" sz="1400" dirty="0" err="1" smtClean="0">
                <a:solidFill>
                  <a:schemeClr val="bg1"/>
                </a:solidFill>
              </a:rPr>
              <a:t>das</a:t>
            </a:r>
            <a:r>
              <a:rPr lang="cs-CZ" sz="1400" dirty="0" smtClean="0">
                <a:solidFill>
                  <a:schemeClr val="bg1"/>
                </a:solidFill>
              </a:rPr>
              <a:t> </a:t>
            </a:r>
            <a:r>
              <a:rPr lang="cs-CZ" sz="1400" dirty="0" err="1" smtClean="0">
                <a:solidFill>
                  <a:schemeClr val="bg1"/>
                </a:solidFill>
              </a:rPr>
              <a:t>Leben</a:t>
            </a:r>
            <a:r>
              <a:rPr lang="cs-CZ" sz="1400" dirty="0" smtClean="0">
                <a:solidFill>
                  <a:schemeClr val="bg1"/>
                </a:solidFill>
              </a:rPr>
              <a:t> </a:t>
            </a:r>
            <a:r>
              <a:rPr lang="cs-CZ" sz="1400" dirty="0" err="1" smtClean="0">
                <a:solidFill>
                  <a:schemeClr val="bg1"/>
                </a:solidFill>
              </a:rPr>
              <a:t>ihrer</a:t>
            </a:r>
            <a:r>
              <a:rPr lang="cs-CZ" sz="1400" dirty="0" smtClean="0">
                <a:solidFill>
                  <a:schemeClr val="bg1"/>
                </a:solidFill>
              </a:rPr>
              <a:t> </a:t>
            </a:r>
            <a:r>
              <a:rPr lang="cs-CZ" sz="1400" dirty="0" err="1" smtClean="0">
                <a:solidFill>
                  <a:schemeClr val="bg1"/>
                </a:solidFill>
              </a:rPr>
              <a:t>ehemali</a:t>
            </a:r>
            <a:r>
              <a:rPr lang="cs-CZ" sz="1400" dirty="0" smtClean="0">
                <a:solidFill>
                  <a:schemeClr val="bg1"/>
                </a:solidFill>
              </a:rPr>
              <a:t>-</a:t>
            </a:r>
          </a:p>
          <a:p>
            <a:r>
              <a:rPr lang="cs-CZ" sz="1400" dirty="0">
                <a:solidFill>
                  <a:schemeClr val="bg1"/>
                </a:solidFill>
              </a:rPr>
              <a:t>g</a:t>
            </a:r>
            <a:r>
              <a:rPr lang="cs-CZ" sz="1400" dirty="0" smtClean="0">
                <a:solidFill>
                  <a:schemeClr val="bg1"/>
                </a:solidFill>
              </a:rPr>
              <a:t>en  </a:t>
            </a:r>
            <a:r>
              <a:rPr lang="cs-CZ" sz="1400" dirty="0" err="1" smtClean="0">
                <a:solidFill>
                  <a:schemeClr val="bg1"/>
                </a:solidFill>
              </a:rPr>
              <a:t>Geliebter</a:t>
            </a:r>
            <a:r>
              <a:rPr lang="cs-CZ" sz="1400" dirty="0" smtClean="0">
                <a:solidFill>
                  <a:schemeClr val="bg1"/>
                </a:solidFill>
              </a:rPr>
              <a:t>  Alfred </a:t>
            </a:r>
            <a:r>
              <a:rPr lang="cs-CZ" sz="1400" dirty="0" err="1" smtClean="0">
                <a:solidFill>
                  <a:schemeClr val="bg1"/>
                </a:solidFill>
              </a:rPr>
              <a:t>Ill</a:t>
            </a:r>
            <a:r>
              <a:rPr lang="cs-CZ" sz="1400" dirty="0" smtClean="0">
                <a:solidFill>
                  <a:schemeClr val="bg1"/>
                </a:solidFill>
              </a:rPr>
              <a:t>. </a:t>
            </a:r>
            <a:endParaRPr lang="cs-CZ" sz="1400" dirty="0">
              <a:solidFill>
                <a:schemeClr val="bg1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899592" y="3356992"/>
            <a:ext cx="85940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err="1" smtClean="0">
                <a:solidFill>
                  <a:srgbClr val="FFC000"/>
                </a:solidFill>
              </a:rPr>
              <a:t>Parfüm</a:t>
            </a:r>
            <a:endParaRPr lang="cs-CZ" sz="1600" dirty="0">
              <a:solidFill>
                <a:srgbClr val="FFC000"/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683568" y="5877272"/>
            <a:ext cx="13681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>
                <a:solidFill>
                  <a:srgbClr val="FFC000"/>
                </a:solidFill>
              </a:rPr>
              <a:t>Homo </a:t>
            </a:r>
            <a:r>
              <a:rPr lang="cs-CZ" sz="1600" dirty="0" err="1" smtClean="0">
                <a:solidFill>
                  <a:srgbClr val="FFC000"/>
                </a:solidFill>
              </a:rPr>
              <a:t>Faber</a:t>
            </a:r>
            <a:endParaRPr lang="cs-CZ" sz="1600" dirty="0">
              <a:solidFill>
                <a:srgbClr val="FFC000"/>
              </a:solidFill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3635896" y="6237312"/>
            <a:ext cx="464191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err="1" smtClean="0"/>
              <a:t>Ordne</a:t>
            </a:r>
            <a:r>
              <a:rPr lang="cs-CZ" sz="1600" dirty="0" smtClean="0"/>
              <a:t> </a:t>
            </a:r>
            <a:r>
              <a:rPr lang="cs-CZ" sz="1600" dirty="0" err="1" smtClean="0"/>
              <a:t>Schritsteller</a:t>
            </a:r>
            <a:r>
              <a:rPr lang="cs-CZ" sz="1600" dirty="0" smtClean="0"/>
              <a:t> </a:t>
            </a:r>
            <a:r>
              <a:rPr lang="cs-CZ" sz="1600" dirty="0" err="1" smtClean="0"/>
              <a:t>zu</a:t>
            </a:r>
            <a:r>
              <a:rPr lang="cs-CZ" sz="1600" dirty="0" smtClean="0"/>
              <a:t> den </a:t>
            </a:r>
            <a:r>
              <a:rPr lang="cs-CZ" sz="1600" dirty="0" err="1" smtClean="0"/>
              <a:t>Werken</a:t>
            </a:r>
            <a:r>
              <a:rPr lang="cs-CZ" sz="1600" dirty="0" smtClean="0"/>
              <a:t> </a:t>
            </a:r>
            <a:r>
              <a:rPr lang="cs-CZ" sz="1600" dirty="0" err="1" smtClean="0"/>
              <a:t>und</a:t>
            </a:r>
            <a:r>
              <a:rPr lang="cs-CZ" sz="1600" dirty="0" smtClean="0"/>
              <a:t> </a:t>
            </a:r>
            <a:r>
              <a:rPr lang="cs-CZ" sz="1600" dirty="0" err="1" smtClean="0"/>
              <a:t>Themen</a:t>
            </a:r>
            <a:r>
              <a:rPr lang="cs-CZ" sz="1600" dirty="0" smtClean="0"/>
              <a:t>. </a:t>
            </a:r>
            <a:endParaRPr lang="cs-CZ" sz="16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5364088" y="836712"/>
            <a:ext cx="2808312" cy="9864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1619672" y="1484784"/>
          <a:ext cx="1963102" cy="4212728"/>
        </p:xfrm>
        <a:graphic>
          <a:graphicData uri="http://schemas.openxmlformats.org/drawingml/2006/table">
            <a:tbl>
              <a:tblPr/>
              <a:tblGrid>
                <a:gridCol w="1963102"/>
              </a:tblGrid>
              <a:tr h="87428">
                <a:tc>
                  <a:txBody>
                    <a:bodyPr/>
                    <a:lstStyle/>
                    <a:p>
                      <a:r>
                        <a:rPr lang="de-DE" sz="1000" b="1" dirty="0">
                          <a:solidFill>
                            <a:srgbClr val="000000"/>
                          </a:solidFill>
                        </a:rPr>
                        <a:t>Statistik</a:t>
                      </a:r>
                      <a:r>
                        <a:rPr lang="de-DE" sz="1000" dirty="0"/>
                        <a:t> </a:t>
                      </a:r>
                    </a:p>
                  </a:txBody>
                  <a:tcPr marL="48964" marR="48964" marT="24482" marB="2448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C3C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41648">
                <a:tc>
                  <a:txBody>
                    <a:bodyPr/>
                    <a:lstStyle/>
                    <a:p>
                      <a:r>
                        <a:rPr lang="de-DE" sz="1000" dirty="0"/>
                        <a:t>auf den Autobahnen</a:t>
                      </a:r>
                      <a:br>
                        <a:rPr lang="de-DE" sz="1000" dirty="0"/>
                      </a:br>
                      <a:r>
                        <a:rPr lang="de-DE" sz="1000" dirty="0"/>
                        <a:t>sterben</a:t>
                      </a:r>
                      <a:br>
                        <a:rPr lang="de-DE" sz="1000" dirty="0"/>
                      </a:br>
                      <a:r>
                        <a:rPr lang="de-DE" sz="1000" dirty="0"/>
                        <a:t>nachts</a:t>
                      </a:r>
                      <a:br>
                        <a:rPr lang="de-DE" sz="1000" dirty="0"/>
                      </a:br>
                      <a:r>
                        <a:rPr lang="de-DE" sz="1000" dirty="0" err="1"/>
                        <a:t>frösche</a:t>
                      </a:r>
                      <a:r>
                        <a:rPr lang="de-DE" sz="1000" dirty="0"/>
                        <a:t> igel und </a:t>
                      </a:r>
                      <a:r>
                        <a:rPr lang="de-DE" sz="1000" dirty="0" err="1"/>
                        <a:t>hasen</a:t>
                      </a:r>
                      <a:r>
                        <a:rPr lang="de-DE" sz="1000" dirty="0"/>
                        <a:t/>
                      </a:r>
                      <a:br>
                        <a:rPr lang="de-DE" sz="1000" dirty="0"/>
                      </a:br>
                      <a:r>
                        <a:rPr lang="de-DE" sz="1000" dirty="0"/>
                        <a:t/>
                      </a:r>
                      <a:br>
                        <a:rPr lang="de-DE" sz="1000" dirty="0"/>
                      </a:br>
                      <a:r>
                        <a:rPr lang="de-DE" sz="1000" dirty="0"/>
                        <a:t>nicht nur</a:t>
                      </a:r>
                      <a:br>
                        <a:rPr lang="de-DE" sz="1000" dirty="0"/>
                      </a:br>
                      <a:r>
                        <a:rPr lang="de-DE" sz="1000" dirty="0"/>
                        <a:t>auf den Autobahnen</a:t>
                      </a:r>
                      <a:br>
                        <a:rPr lang="de-DE" sz="1000" dirty="0"/>
                      </a:br>
                      <a:r>
                        <a:rPr lang="de-DE" sz="1000" dirty="0"/>
                        <a:t>sterben</a:t>
                      </a:r>
                      <a:br>
                        <a:rPr lang="de-DE" sz="1000" dirty="0"/>
                      </a:br>
                      <a:r>
                        <a:rPr lang="de-DE" sz="1000" dirty="0"/>
                        <a:t>nachts</a:t>
                      </a:r>
                      <a:br>
                        <a:rPr lang="de-DE" sz="1000" dirty="0"/>
                      </a:br>
                      <a:r>
                        <a:rPr lang="de-DE" sz="1000" dirty="0" err="1"/>
                        <a:t>frösche</a:t>
                      </a:r>
                      <a:r>
                        <a:rPr lang="de-DE" sz="1000" dirty="0"/>
                        <a:t> igel und </a:t>
                      </a:r>
                      <a:r>
                        <a:rPr lang="de-DE" sz="1000" dirty="0" err="1"/>
                        <a:t>hasen</a:t>
                      </a:r>
                      <a:r>
                        <a:rPr lang="de-DE" sz="1000" dirty="0"/>
                        <a:t/>
                      </a:r>
                      <a:br>
                        <a:rPr lang="de-DE" sz="1000" dirty="0"/>
                      </a:br>
                      <a:r>
                        <a:rPr lang="de-DE" sz="1000" dirty="0"/>
                        <a:t/>
                      </a:r>
                      <a:br>
                        <a:rPr lang="de-DE" sz="1000" dirty="0"/>
                      </a:br>
                      <a:r>
                        <a:rPr lang="de-DE" sz="1000" dirty="0"/>
                        <a:t>nicht nur</a:t>
                      </a:r>
                      <a:br>
                        <a:rPr lang="de-DE" sz="1000" dirty="0"/>
                      </a:br>
                      <a:r>
                        <a:rPr lang="de-DE" sz="1000" dirty="0"/>
                        <a:t>auf den Autobahnen</a:t>
                      </a:r>
                      <a:br>
                        <a:rPr lang="de-DE" sz="1000" dirty="0"/>
                      </a:br>
                      <a:r>
                        <a:rPr lang="de-DE" sz="1000" dirty="0"/>
                        <a:t>sterben</a:t>
                      </a:r>
                      <a:br>
                        <a:rPr lang="de-DE" sz="1000" dirty="0"/>
                      </a:br>
                      <a:r>
                        <a:rPr lang="de-DE" sz="1000" dirty="0"/>
                        <a:t>nicht nur</a:t>
                      </a:r>
                      <a:br>
                        <a:rPr lang="de-DE" sz="1000" dirty="0"/>
                      </a:br>
                      <a:r>
                        <a:rPr lang="de-DE" sz="1000" dirty="0"/>
                        <a:t>nachts</a:t>
                      </a:r>
                      <a:br>
                        <a:rPr lang="de-DE" sz="1000" dirty="0"/>
                      </a:br>
                      <a:r>
                        <a:rPr lang="de-DE" sz="1000" dirty="0" err="1"/>
                        <a:t>frösche</a:t>
                      </a:r>
                      <a:r>
                        <a:rPr lang="de-DE" sz="1000" dirty="0"/>
                        <a:t> igel und </a:t>
                      </a:r>
                      <a:r>
                        <a:rPr lang="de-DE" sz="1000" dirty="0" err="1"/>
                        <a:t>hasen</a:t>
                      </a:r>
                      <a:r>
                        <a:rPr lang="de-DE" sz="1000" dirty="0"/>
                        <a:t/>
                      </a:r>
                      <a:br>
                        <a:rPr lang="de-DE" sz="1000" dirty="0"/>
                      </a:br>
                      <a:r>
                        <a:rPr lang="de-DE" sz="1000" dirty="0"/>
                        <a:t/>
                      </a:r>
                      <a:br>
                        <a:rPr lang="de-DE" sz="1000" dirty="0"/>
                      </a:br>
                      <a:r>
                        <a:rPr lang="de-DE" sz="1000" dirty="0"/>
                        <a:t>nicht nur</a:t>
                      </a:r>
                      <a:br>
                        <a:rPr lang="de-DE" sz="1000" dirty="0"/>
                      </a:br>
                      <a:r>
                        <a:rPr lang="de-DE" sz="1000" dirty="0"/>
                        <a:t>auf den Autobahnen</a:t>
                      </a:r>
                      <a:br>
                        <a:rPr lang="de-DE" sz="1000" dirty="0"/>
                      </a:br>
                      <a:r>
                        <a:rPr lang="de-DE" sz="1000" dirty="0"/>
                        <a:t>sterben</a:t>
                      </a:r>
                      <a:br>
                        <a:rPr lang="de-DE" sz="1000" dirty="0"/>
                      </a:br>
                      <a:r>
                        <a:rPr lang="de-DE" sz="1000" dirty="0"/>
                        <a:t>nicht nur</a:t>
                      </a:r>
                      <a:br>
                        <a:rPr lang="de-DE" sz="1000" dirty="0"/>
                      </a:br>
                      <a:r>
                        <a:rPr lang="de-DE" sz="1000" dirty="0"/>
                        <a:t>nachts</a:t>
                      </a:r>
                      <a:br>
                        <a:rPr lang="de-DE" sz="1000" dirty="0"/>
                      </a:br>
                      <a:r>
                        <a:rPr lang="de-DE" sz="1000" dirty="0"/>
                        <a:t>nicht nur</a:t>
                      </a:r>
                      <a:br>
                        <a:rPr lang="de-DE" sz="1000" dirty="0"/>
                      </a:br>
                      <a:r>
                        <a:rPr lang="de-DE" sz="1000" dirty="0" err="1"/>
                        <a:t>frösche</a:t>
                      </a:r>
                      <a:r>
                        <a:rPr lang="de-DE" sz="1000" dirty="0"/>
                        <a:t> igel und </a:t>
                      </a:r>
                      <a:r>
                        <a:rPr lang="de-DE" sz="1000" dirty="0" err="1"/>
                        <a:t>hasen</a:t>
                      </a:r>
                      <a:r>
                        <a:rPr lang="de-DE" sz="1000" dirty="0"/>
                        <a:t/>
                      </a:r>
                      <a:br>
                        <a:rPr lang="de-DE" sz="1000" dirty="0"/>
                      </a:br>
                      <a:endParaRPr lang="de-DE" sz="1000" dirty="0"/>
                    </a:p>
                  </a:txBody>
                  <a:tcPr marL="48964" marR="48964" marT="24482" marB="24482" anchor="ctr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C3C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0E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solidFill>
            <a:srgbClr val="E0E0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-60306" tIns="-1096617" rIns="0" bIns="136482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Palatino Linotype" pitchFamily="18" charset="0"/>
              </a:rPr>
              <a:t/>
            </a:r>
            <a:br>
              <a:rPr kumimoji="0" lang="de-DE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Palatino Linotype" pitchFamily="18" charset="0"/>
              </a:rPr>
            </a:br>
            <a:endParaRPr kumimoji="0" lang="de-D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Palatino Linotype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415934" y="4845553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5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67544" y="476672"/>
            <a:ext cx="31813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Ein</a:t>
            </a:r>
            <a:r>
              <a:rPr lang="cs-CZ" dirty="0" smtClean="0"/>
              <a:t> </a:t>
            </a:r>
            <a:r>
              <a:rPr lang="cs-CZ" dirty="0" err="1" smtClean="0"/>
              <a:t>bisschen</a:t>
            </a:r>
            <a:r>
              <a:rPr lang="cs-CZ" dirty="0" smtClean="0"/>
              <a:t> Poesie </a:t>
            </a:r>
            <a:r>
              <a:rPr lang="cs-CZ" dirty="0" err="1" smtClean="0"/>
              <a:t>am</a:t>
            </a:r>
            <a:r>
              <a:rPr lang="cs-CZ" dirty="0" smtClean="0"/>
              <a:t> </a:t>
            </a:r>
            <a:r>
              <a:rPr lang="cs-CZ" dirty="0" err="1" smtClean="0"/>
              <a:t>Ende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5580112" y="908720"/>
            <a:ext cx="261802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err="1" smtClean="0">
                <a:solidFill>
                  <a:schemeClr val="bg1"/>
                </a:solidFill>
              </a:rPr>
              <a:t>Das</a:t>
            </a:r>
            <a:r>
              <a:rPr lang="cs-CZ" sz="1600" dirty="0" smtClean="0">
                <a:solidFill>
                  <a:schemeClr val="bg1"/>
                </a:solidFill>
              </a:rPr>
              <a:t> </a:t>
            </a:r>
            <a:r>
              <a:rPr lang="cs-CZ" sz="1600" dirty="0" err="1" smtClean="0">
                <a:solidFill>
                  <a:schemeClr val="bg1"/>
                </a:solidFill>
              </a:rPr>
              <a:t>ist</a:t>
            </a:r>
            <a:r>
              <a:rPr lang="cs-CZ" sz="1600" dirty="0" smtClean="0">
                <a:solidFill>
                  <a:schemeClr val="bg1"/>
                </a:solidFill>
              </a:rPr>
              <a:t> </a:t>
            </a:r>
            <a:r>
              <a:rPr lang="cs-CZ" sz="1600" dirty="0" err="1" smtClean="0">
                <a:solidFill>
                  <a:schemeClr val="bg1"/>
                </a:solidFill>
              </a:rPr>
              <a:t>eine</a:t>
            </a:r>
            <a:r>
              <a:rPr lang="cs-CZ" sz="1600" dirty="0" smtClean="0">
                <a:solidFill>
                  <a:schemeClr val="bg1"/>
                </a:solidFill>
              </a:rPr>
              <a:t> </a:t>
            </a:r>
            <a:r>
              <a:rPr lang="cs-CZ" sz="1600" dirty="0" err="1" smtClean="0">
                <a:solidFill>
                  <a:schemeClr val="bg1"/>
                </a:solidFill>
              </a:rPr>
              <a:t>Leseprobe</a:t>
            </a:r>
            <a:r>
              <a:rPr lang="cs-CZ" sz="1600" dirty="0" smtClean="0">
                <a:solidFill>
                  <a:schemeClr val="bg1"/>
                </a:solidFill>
              </a:rPr>
              <a:t> der </a:t>
            </a:r>
          </a:p>
          <a:p>
            <a:r>
              <a:rPr lang="cs-CZ" sz="1600" dirty="0" smtClean="0">
                <a:solidFill>
                  <a:schemeClr val="bg1"/>
                </a:solidFill>
              </a:rPr>
              <a:t>„</a:t>
            </a:r>
            <a:r>
              <a:rPr lang="cs-CZ" sz="1600" dirty="0" err="1" smtClean="0">
                <a:solidFill>
                  <a:schemeClr val="bg1"/>
                </a:solidFill>
              </a:rPr>
              <a:t>konkreten</a:t>
            </a:r>
            <a:r>
              <a:rPr lang="cs-CZ" sz="1600" dirty="0" smtClean="0">
                <a:solidFill>
                  <a:schemeClr val="bg1"/>
                </a:solidFill>
              </a:rPr>
              <a:t> Poesie“ </a:t>
            </a:r>
            <a:r>
              <a:rPr lang="cs-CZ" sz="1600" dirty="0" err="1" smtClean="0">
                <a:solidFill>
                  <a:schemeClr val="bg1"/>
                </a:solidFill>
              </a:rPr>
              <a:t>von</a:t>
            </a:r>
            <a:r>
              <a:rPr lang="cs-CZ" sz="1600" dirty="0" smtClean="0">
                <a:solidFill>
                  <a:schemeClr val="bg1"/>
                </a:solidFill>
              </a:rPr>
              <a:t> </a:t>
            </a:r>
          </a:p>
          <a:p>
            <a:r>
              <a:rPr lang="cs-CZ" sz="1600" dirty="0" err="1" smtClean="0">
                <a:solidFill>
                  <a:schemeClr val="bg1"/>
                </a:solidFill>
              </a:rPr>
              <a:t>Joachim</a:t>
            </a:r>
            <a:r>
              <a:rPr lang="cs-CZ" sz="1600" dirty="0" smtClean="0">
                <a:solidFill>
                  <a:schemeClr val="bg1"/>
                </a:solidFill>
              </a:rPr>
              <a:t> </a:t>
            </a:r>
            <a:r>
              <a:rPr lang="cs-CZ" sz="1600" dirty="0" err="1" smtClean="0">
                <a:solidFill>
                  <a:schemeClr val="bg1"/>
                </a:solidFill>
              </a:rPr>
              <a:t>Richert</a:t>
            </a:r>
            <a:r>
              <a:rPr lang="cs-CZ" sz="1600" dirty="0" smtClean="0">
                <a:solidFill>
                  <a:schemeClr val="bg1"/>
                </a:solidFill>
              </a:rPr>
              <a:t>. </a:t>
            </a:r>
            <a:endParaRPr lang="cs-CZ" sz="1600" dirty="0">
              <a:solidFill>
                <a:schemeClr val="bg1"/>
              </a:solidFill>
            </a:endParaRPr>
          </a:p>
        </p:txBody>
      </p:sp>
      <p:pic>
        <p:nvPicPr>
          <p:cNvPr id="15362" name="Picture 2" descr="C:\Users\Máma\AppData\Local\Microsoft\Windows\Temporary Internet Files\Content.IE5\EEGG801D\MP900442354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2852936"/>
            <a:ext cx="3484910" cy="2361949"/>
          </a:xfrm>
          <a:prstGeom prst="rect">
            <a:avLst/>
          </a:prstGeom>
          <a:noFill/>
        </p:spPr>
      </p:pic>
      <p:sp>
        <p:nvSpPr>
          <p:cNvPr id="9" name="TextovéPole 8"/>
          <p:cNvSpPr txBox="1"/>
          <p:nvPr/>
        </p:nvSpPr>
        <p:spPr>
          <a:xfrm>
            <a:off x="3707904" y="5805264"/>
            <a:ext cx="481240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err="1" smtClean="0"/>
              <a:t>Versuche</a:t>
            </a:r>
            <a:r>
              <a:rPr lang="cs-CZ" sz="1600" dirty="0" smtClean="0"/>
              <a:t> </a:t>
            </a:r>
            <a:r>
              <a:rPr lang="cs-CZ" sz="1600" dirty="0" err="1" smtClean="0"/>
              <a:t>auch</a:t>
            </a:r>
            <a:r>
              <a:rPr lang="cs-CZ" sz="1600" dirty="0" smtClean="0"/>
              <a:t> </a:t>
            </a:r>
            <a:r>
              <a:rPr lang="cs-CZ" sz="1600" dirty="0" err="1" smtClean="0"/>
              <a:t>ein</a:t>
            </a:r>
            <a:r>
              <a:rPr lang="cs-CZ" sz="1600" dirty="0" smtClean="0"/>
              <a:t> </a:t>
            </a:r>
            <a:r>
              <a:rPr lang="cs-CZ" sz="1600" dirty="0" err="1" smtClean="0"/>
              <a:t>ähnliches</a:t>
            </a:r>
            <a:r>
              <a:rPr lang="cs-CZ" sz="1600" dirty="0" smtClean="0"/>
              <a:t> </a:t>
            </a:r>
            <a:r>
              <a:rPr lang="cs-CZ" sz="1600" dirty="0" err="1" smtClean="0"/>
              <a:t>Gedicht</a:t>
            </a:r>
            <a:r>
              <a:rPr lang="cs-CZ" sz="1600" dirty="0" smtClean="0"/>
              <a:t> </a:t>
            </a:r>
            <a:r>
              <a:rPr lang="cs-CZ" sz="1600" dirty="0" err="1" smtClean="0"/>
              <a:t>zu</a:t>
            </a:r>
            <a:r>
              <a:rPr lang="cs-CZ" sz="1600" dirty="0" smtClean="0"/>
              <a:t> </a:t>
            </a:r>
            <a:r>
              <a:rPr lang="cs-CZ" sz="1600" dirty="0" err="1" smtClean="0"/>
              <a:t>schreiben</a:t>
            </a:r>
            <a:r>
              <a:rPr lang="cs-CZ" sz="1600" dirty="0" smtClean="0"/>
              <a:t>. </a:t>
            </a:r>
            <a:endParaRPr lang="cs-CZ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6156176" y="3861048"/>
            <a:ext cx="2016224" cy="21602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Zaoblený obdélník 5"/>
          <p:cNvSpPr/>
          <p:nvPr/>
        </p:nvSpPr>
        <p:spPr>
          <a:xfrm>
            <a:off x="971600" y="2060848"/>
            <a:ext cx="4752528" cy="16561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1043608" y="908720"/>
            <a:ext cx="29033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Historische</a:t>
            </a:r>
            <a:r>
              <a:rPr lang="cs-CZ" dirty="0" smtClean="0"/>
              <a:t> </a:t>
            </a:r>
            <a:r>
              <a:rPr lang="cs-CZ" dirty="0" err="1" smtClean="0"/>
              <a:t>Begebenheiten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971600" y="2132856"/>
            <a:ext cx="4808624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cs-CZ" sz="1600" dirty="0" smtClean="0">
                <a:solidFill>
                  <a:schemeClr val="bg1"/>
                </a:solidFill>
              </a:rPr>
              <a:t>2 </a:t>
            </a:r>
            <a:r>
              <a:rPr lang="cs-CZ" sz="1600" dirty="0" err="1" smtClean="0">
                <a:solidFill>
                  <a:schemeClr val="bg1"/>
                </a:solidFill>
              </a:rPr>
              <a:t>deutsche</a:t>
            </a:r>
            <a:r>
              <a:rPr lang="cs-CZ" sz="1600" dirty="0" smtClean="0">
                <a:solidFill>
                  <a:schemeClr val="bg1"/>
                </a:solidFill>
              </a:rPr>
              <a:t> </a:t>
            </a:r>
            <a:r>
              <a:rPr lang="cs-CZ" sz="1600" dirty="0" err="1" smtClean="0">
                <a:solidFill>
                  <a:schemeClr val="bg1"/>
                </a:solidFill>
              </a:rPr>
              <a:t>Staaten</a:t>
            </a:r>
            <a:r>
              <a:rPr lang="cs-CZ" sz="1600" dirty="0" smtClean="0">
                <a:solidFill>
                  <a:schemeClr val="bg1"/>
                </a:solidFill>
              </a:rPr>
              <a:t>  - </a:t>
            </a:r>
            <a:r>
              <a:rPr lang="cs-CZ" sz="1600" dirty="0" err="1" smtClean="0">
                <a:solidFill>
                  <a:schemeClr val="bg1"/>
                </a:solidFill>
              </a:rPr>
              <a:t>die</a:t>
            </a:r>
            <a:r>
              <a:rPr lang="cs-CZ" sz="1600" dirty="0" smtClean="0">
                <a:solidFill>
                  <a:schemeClr val="bg1"/>
                </a:solidFill>
              </a:rPr>
              <a:t> DDR  </a:t>
            </a:r>
            <a:r>
              <a:rPr lang="cs-CZ" sz="1600" dirty="0" err="1" smtClean="0">
                <a:solidFill>
                  <a:schemeClr val="bg1"/>
                </a:solidFill>
              </a:rPr>
              <a:t>und</a:t>
            </a:r>
            <a:r>
              <a:rPr lang="cs-CZ" sz="1600" dirty="0" smtClean="0">
                <a:solidFill>
                  <a:schemeClr val="bg1"/>
                </a:solidFill>
              </a:rPr>
              <a:t> </a:t>
            </a:r>
            <a:r>
              <a:rPr lang="cs-CZ" sz="1600" dirty="0" err="1" smtClean="0">
                <a:solidFill>
                  <a:schemeClr val="bg1"/>
                </a:solidFill>
              </a:rPr>
              <a:t>die</a:t>
            </a:r>
            <a:r>
              <a:rPr lang="cs-CZ" sz="1600" dirty="0" smtClean="0">
                <a:solidFill>
                  <a:schemeClr val="bg1"/>
                </a:solidFill>
              </a:rPr>
              <a:t> BRD</a:t>
            </a:r>
          </a:p>
          <a:p>
            <a:pPr marL="342900" indent="-342900">
              <a:buAutoNum type="arabicPeriod"/>
            </a:pPr>
            <a:r>
              <a:rPr lang="cs-CZ" sz="1600" dirty="0">
                <a:solidFill>
                  <a:schemeClr val="bg1"/>
                </a:solidFill>
              </a:rPr>
              <a:t> </a:t>
            </a:r>
            <a:r>
              <a:rPr lang="cs-CZ" sz="1600" dirty="0" smtClean="0">
                <a:solidFill>
                  <a:schemeClr val="bg1"/>
                </a:solidFill>
              </a:rPr>
              <a:t>der Kalte </a:t>
            </a:r>
            <a:r>
              <a:rPr lang="cs-CZ" sz="1600" dirty="0" err="1" smtClean="0">
                <a:solidFill>
                  <a:schemeClr val="bg1"/>
                </a:solidFill>
              </a:rPr>
              <a:t>Krieg</a:t>
            </a:r>
            <a:endParaRPr lang="cs-CZ" sz="1600" dirty="0" smtClean="0">
              <a:solidFill>
                <a:schemeClr val="bg1"/>
              </a:solidFill>
            </a:endParaRPr>
          </a:p>
          <a:p>
            <a:pPr marL="342900" indent="-342900">
              <a:buAutoNum type="arabicPeriod"/>
            </a:pPr>
            <a:r>
              <a:rPr lang="cs-CZ" sz="1600" dirty="0">
                <a:solidFill>
                  <a:schemeClr val="bg1"/>
                </a:solidFill>
              </a:rPr>
              <a:t> </a:t>
            </a:r>
            <a:r>
              <a:rPr lang="cs-CZ" sz="1600" dirty="0" err="1" smtClean="0">
                <a:solidFill>
                  <a:schemeClr val="bg1"/>
                </a:solidFill>
              </a:rPr>
              <a:t>Niederlage</a:t>
            </a:r>
            <a:r>
              <a:rPr lang="cs-CZ" sz="1600" dirty="0" smtClean="0">
                <a:solidFill>
                  <a:schemeClr val="bg1"/>
                </a:solidFill>
              </a:rPr>
              <a:t> des </a:t>
            </a:r>
            <a:r>
              <a:rPr lang="cs-CZ" sz="1600" dirty="0" err="1" smtClean="0">
                <a:solidFill>
                  <a:schemeClr val="bg1"/>
                </a:solidFill>
              </a:rPr>
              <a:t>Faschismus</a:t>
            </a:r>
            <a:endParaRPr lang="cs-CZ" sz="1600" dirty="0" smtClean="0">
              <a:solidFill>
                <a:schemeClr val="bg1"/>
              </a:solidFill>
            </a:endParaRPr>
          </a:p>
          <a:p>
            <a:pPr marL="342900" indent="-342900">
              <a:buAutoNum type="arabicPeriod"/>
            </a:pPr>
            <a:r>
              <a:rPr lang="cs-CZ" sz="1600" dirty="0">
                <a:solidFill>
                  <a:schemeClr val="bg1"/>
                </a:solidFill>
              </a:rPr>
              <a:t> </a:t>
            </a:r>
            <a:r>
              <a:rPr lang="cs-CZ" sz="1600" dirty="0" err="1" smtClean="0">
                <a:solidFill>
                  <a:schemeClr val="bg1"/>
                </a:solidFill>
              </a:rPr>
              <a:t>Wiedervereinigung</a:t>
            </a:r>
            <a:endParaRPr lang="cs-CZ" sz="1600" dirty="0" smtClean="0">
              <a:solidFill>
                <a:schemeClr val="bg1"/>
              </a:solidFill>
            </a:endParaRPr>
          </a:p>
          <a:p>
            <a:pPr marL="342900" indent="-342900">
              <a:buAutoNum type="arabicPeriod"/>
            </a:pPr>
            <a:r>
              <a:rPr lang="cs-CZ" sz="1600" dirty="0" err="1" smtClean="0">
                <a:solidFill>
                  <a:schemeClr val="bg1"/>
                </a:solidFill>
              </a:rPr>
              <a:t>die</a:t>
            </a:r>
            <a:r>
              <a:rPr lang="cs-CZ" sz="1600" dirty="0" smtClean="0">
                <a:solidFill>
                  <a:schemeClr val="bg1"/>
                </a:solidFill>
              </a:rPr>
              <a:t> </a:t>
            </a:r>
            <a:r>
              <a:rPr lang="cs-CZ" sz="1600" dirty="0" err="1" smtClean="0">
                <a:solidFill>
                  <a:schemeClr val="bg1"/>
                </a:solidFill>
              </a:rPr>
              <a:t>Besatzungszonen</a:t>
            </a:r>
            <a:r>
              <a:rPr lang="cs-CZ" sz="1600" dirty="0" smtClean="0">
                <a:solidFill>
                  <a:schemeClr val="bg1"/>
                </a:solidFill>
              </a:rPr>
              <a:t> – 1 </a:t>
            </a:r>
            <a:r>
              <a:rPr lang="cs-CZ" sz="1600" dirty="0" err="1" smtClean="0">
                <a:solidFill>
                  <a:schemeClr val="bg1"/>
                </a:solidFill>
              </a:rPr>
              <a:t>Ost</a:t>
            </a:r>
            <a:r>
              <a:rPr lang="cs-CZ" sz="1600" dirty="0" smtClean="0">
                <a:solidFill>
                  <a:schemeClr val="bg1"/>
                </a:solidFill>
              </a:rPr>
              <a:t>- </a:t>
            </a:r>
            <a:r>
              <a:rPr lang="cs-CZ" sz="1600" dirty="0" err="1" smtClean="0">
                <a:solidFill>
                  <a:schemeClr val="bg1"/>
                </a:solidFill>
              </a:rPr>
              <a:t>und</a:t>
            </a:r>
            <a:r>
              <a:rPr lang="cs-CZ" sz="1600" dirty="0" smtClean="0">
                <a:solidFill>
                  <a:schemeClr val="bg1"/>
                </a:solidFill>
              </a:rPr>
              <a:t> 3 </a:t>
            </a:r>
            <a:r>
              <a:rPr lang="cs-CZ" sz="1600" dirty="0" err="1" smtClean="0">
                <a:solidFill>
                  <a:schemeClr val="bg1"/>
                </a:solidFill>
              </a:rPr>
              <a:t>Westzonen</a:t>
            </a:r>
            <a:endParaRPr lang="cs-CZ" sz="1600" dirty="0" smtClean="0">
              <a:solidFill>
                <a:schemeClr val="bg1"/>
              </a:solidFill>
            </a:endParaRPr>
          </a:p>
          <a:p>
            <a:pPr marL="342900" indent="-342900">
              <a:buAutoNum type="arabicPeriod"/>
            </a:pPr>
            <a:r>
              <a:rPr lang="cs-CZ" sz="1600" dirty="0">
                <a:solidFill>
                  <a:schemeClr val="bg1"/>
                </a:solidFill>
              </a:rPr>
              <a:t> </a:t>
            </a:r>
            <a:r>
              <a:rPr lang="cs-CZ" sz="1600" dirty="0" err="1" smtClean="0">
                <a:solidFill>
                  <a:schemeClr val="bg1"/>
                </a:solidFill>
              </a:rPr>
              <a:t>Berliner</a:t>
            </a:r>
            <a:r>
              <a:rPr lang="cs-CZ" sz="1600" dirty="0" smtClean="0">
                <a:solidFill>
                  <a:schemeClr val="bg1"/>
                </a:solidFill>
              </a:rPr>
              <a:t> </a:t>
            </a:r>
            <a:r>
              <a:rPr lang="cs-CZ" sz="1600" dirty="0" err="1" smtClean="0">
                <a:solidFill>
                  <a:schemeClr val="bg1"/>
                </a:solidFill>
              </a:rPr>
              <a:t>Mauer</a:t>
            </a:r>
            <a:r>
              <a:rPr lang="cs-CZ" sz="1600" dirty="0" smtClean="0">
                <a:solidFill>
                  <a:schemeClr val="bg1"/>
                </a:solidFill>
              </a:rPr>
              <a:t> </a:t>
            </a:r>
            <a:r>
              <a:rPr lang="cs-CZ" sz="1600" dirty="0" err="1" smtClean="0">
                <a:solidFill>
                  <a:schemeClr val="bg1"/>
                </a:solidFill>
              </a:rPr>
              <a:t>ist</a:t>
            </a:r>
            <a:r>
              <a:rPr lang="cs-CZ" sz="1600" dirty="0" smtClean="0">
                <a:solidFill>
                  <a:schemeClr val="bg1"/>
                </a:solidFill>
              </a:rPr>
              <a:t> </a:t>
            </a:r>
            <a:r>
              <a:rPr lang="cs-CZ" sz="1600" dirty="0" err="1" smtClean="0">
                <a:solidFill>
                  <a:schemeClr val="bg1"/>
                </a:solidFill>
              </a:rPr>
              <a:t>gafallen</a:t>
            </a:r>
            <a:endParaRPr lang="cs-CZ" sz="1600" dirty="0">
              <a:solidFill>
                <a:schemeClr val="bg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156176" y="4005064"/>
            <a:ext cx="2008883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a/ 1990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b/ 1945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c/  1945 – 1949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d/ 1989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e/ 1949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f/ 1947- 80er </a:t>
            </a:r>
            <a:r>
              <a:rPr lang="cs-CZ" dirty="0" err="1" smtClean="0">
                <a:solidFill>
                  <a:schemeClr val="bg1"/>
                </a:solidFill>
              </a:rPr>
              <a:t>Jahre</a:t>
            </a:r>
            <a:endParaRPr lang="cs-CZ" dirty="0">
              <a:solidFill>
                <a:schemeClr val="bg1"/>
              </a:solidFill>
            </a:endParaRPr>
          </a:p>
        </p:txBody>
      </p:sp>
      <p:graphicFrame>
        <p:nvGraphicFramePr>
          <p:cNvPr id="8" name="Tabulka 7"/>
          <p:cNvGraphicFramePr>
            <a:graphicFrameLocks noGrp="1"/>
          </p:cNvGraphicFramePr>
          <p:nvPr/>
        </p:nvGraphicFramePr>
        <p:xfrm>
          <a:off x="107504" y="4780633"/>
          <a:ext cx="5328594" cy="7366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88099"/>
                <a:gridCol w="888099"/>
                <a:gridCol w="888099"/>
                <a:gridCol w="888099"/>
                <a:gridCol w="888099"/>
                <a:gridCol w="888099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3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5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2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6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4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49240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b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c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f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e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d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a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pic>
        <p:nvPicPr>
          <p:cNvPr id="11266" name="Picture 2" descr="C:\Users\Máma\AppData\Local\Microsoft\Windows\Temporary Internet Files\Content.IE5\IN791MIO\MC90001589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08304" y="2564904"/>
            <a:ext cx="1469551" cy="1152128"/>
          </a:xfrm>
          <a:prstGeom prst="rect">
            <a:avLst/>
          </a:prstGeom>
          <a:noFill/>
        </p:spPr>
      </p:pic>
      <p:pic>
        <p:nvPicPr>
          <p:cNvPr id="11267" name="Picture 3" descr="C:\Users\Máma\AppData\Local\Microsoft\Windows\Temporary Internet Files\Content.IE5\IN791MIO\MC900015917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332656"/>
            <a:ext cx="1329606" cy="1044647"/>
          </a:xfrm>
          <a:prstGeom prst="rect">
            <a:avLst/>
          </a:prstGeom>
          <a:noFill/>
        </p:spPr>
      </p:pic>
      <p:pic>
        <p:nvPicPr>
          <p:cNvPr id="11269" name="Picture 5" descr="http://images.clipartlogo.com/files/ss/original/105/105274178/flag-of-switzerland-vector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84168" y="692696"/>
            <a:ext cx="1571600" cy="1571600"/>
          </a:xfrm>
          <a:prstGeom prst="rect">
            <a:avLst/>
          </a:prstGeom>
          <a:noFill/>
        </p:spPr>
      </p:pic>
      <p:sp>
        <p:nvSpPr>
          <p:cNvPr id="14" name="TextovéPole 13"/>
          <p:cNvSpPr txBox="1"/>
          <p:nvPr/>
        </p:nvSpPr>
        <p:spPr>
          <a:xfrm>
            <a:off x="6804248" y="548680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11560" y="332656"/>
            <a:ext cx="63511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>
                <a:solidFill>
                  <a:srgbClr val="FF0000"/>
                </a:solidFill>
              </a:rPr>
              <a:t>Řešení</a:t>
            </a:r>
            <a:endParaRPr lang="cs-CZ" sz="1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683568" y="2492896"/>
            <a:ext cx="4176464" cy="105841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Zaoblený obdélník 7"/>
          <p:cNvSpPr/>
          <p:nvPr/>
        </p:nvSpPr>
        <p:spPr>
          <a:xfrm>
            <a:off x="539552" y="3717032"/>
            <a:ext cx="6768752" cy="16561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Zaoblený obdélník 5"/>
          <p:cNvSpPr/>
          <p:nvPr/>
        </p:nvSpPr>
        <p:spPr>
          <a:xfrm>
            <a:off x="611560" y="1268760"/>
            <a:ext cx="4824536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971600" y="692696"/>
            <a:ext cx="27270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Literatur  nach </a:t>
            </a:r>
            <a:r>
              <a:rPr lang="cs-CZ" dirty="0" err="1" smtClean="0"/>
              <a:t>dem</a:t>
            </a:r>
            <a:r>
              <a:rPr lang="cs-CZ" dirty="0" smtClean="0"/>
              <a:t> 1945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611560" y="1268760"/>
            <a:ext cx="510075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solidFill>
                  <a:schemeClr val="bg1"/>
                </a:solidFill>
              </a:rPr>
              <a:t>3. </a:t>
            </a:r>
            <a:r>
              <a:rPr lang="cs-CZ" sz="1400" dirty="0" err="1" smtClean="0">
                <a:solidFill>
                  <a:schemeClr val="bg1"/>
                </a:solidFill>
              </a:rPr>
              <a:t>Gruppen</a:t>
            </a:r>
            <a:r>
              <a:rPr lang="cs-CZ" sz="1400" dirty="0" smtClean="0">
                <a:solidFill>
                  <a:schemeClr val="bg1"/>
                </a:solidFill>
              </a:rPr>
              <a:t> der </a:t>
            </a:r>
            <a:r>
              <a:rPr lang="cs-CZ" sz="1400" dirty="0" err="1" smtClean="0">
                <a:solidFill>
                  <a:schemeClr val="bg1"/>
                </a:solidFill>
              </a:rPr>
              <a:t>Schriftsteller</a:t>
            </a:r>
            <a:endParaRPr lang="cs-CZ" sz="1400" dirty="0" smtClean="0">
              <a:solidFill>
                <a:schemeClr val="bg1"/>
              </a:solidFill>
            </a:endParaRPr>
          </a:p>
          <a:p>
            <a:r>
              <a:rPr lang="cs-CZ" sz="1400" dirty="0">
                <a:solidFill>
                  <a:schemeClr val="bg1"/>
                </a:solidFill>
              </a:rPr>
              <a:t> </a:t>
            </a:r>
            <a:r>
              <a:rPr lang="cs-CZ" sz="1400" dirty="0" smtClean="0">
                <a:solidFill>
                  <a:schemeClr val="bg1"/>
                </a:solidFill>
              </a:rPr>
              <a:t>    . </a:t>
            </a:r>
            <a:r>
              <a:rPr lang="cs-CZ" sz="1400" dirty="0" err="1" smtClean="0">
                <a:solidFill>
                  <a:schemeClr val="bg1"/>
                </a:solidFill>
              </a:rPr>
              <a:t>Autoren</a:t>
            </a:r>
            <a:r>
              <a:rPr lang="cs-CZ" sz="1400" dirty="0" smtClean="0">
                <a:solidFill>
                  <a:schemeClr val="bg1"/>
                </a:solidFill>
              </a:rPr>
              <a:t> der </a:t>
            </a:r>
            <a:r>
              <a:rPr lang="cs-CZ" sz="1400" dirty="0" err="1" smtClean="0">
                <a:solidFill>
                  <a:schemeClr val="bg1"/>
                </a:solidFill>
              </a:rPr>
              <a:t>inneren</a:t>
            </a:r>
            <a:r>
              <a:rPr lang="cs-CZ" sz="1400" dirty="0" smtClean="0">
                <a:solidFill>
                  <a:schemeClr val="bg1"/>
                </a:solidFill>
              </a:rPr>
              <a:t> </a:t>
            </a:r>
            <a:r>
              <a:rPr lang="cs-CZ" sz="1400" dirty="0" err="1" smtClean="0">
                <a:solidFill>
                  <a:schemeClr val="bg1"/>
                </a:solidFill>
              </a:rPr>
              <a:t>Emigration</a:t>
            </a:r>
            <a:endParaRPr lang="cs-CZ" sz="1400" dirty="0" smtClean="0">
              <a:solidFill>
                <a:schemeClr val="bg1"/>
              </a:solidFill>
            </a:endParaRPr>
          </a:p>
          <a:p>
            <a:r>
              <a:rPr lang="cs-CZ" sz="1400" dirty="0" smtClean="0">
                <a:solidFill>
                  <a:schemeClr val="bg1"/>
                </a:solidFill>
              </a:rPr>
              <a:t>     . </a:t>
            </a:r>
            <a:r>
              <a:rPr lang="cs-CZ" sz="1400" dirty="0" err="1" smtClean="0">
                <a:solidFill>
                  <a:schemeClr val="bg1"/>
                </a:solidFill>
              </a:rPr>
              <a:t>Autoren</a:t>
            </a:r>
            <a:r>
              <a:rPr lang="cs-CZ" sz="1400" dirty="0" smtClean="0">
                <a:solidFill>
                  <a:schemeClr val="bg1"/>
                </a:solidFill>
              </a:rPr>
              <a:t>, </a:t>
            </a:r>
            <a:r>
              <a:rPr lang="cs-CZ" sz="1400" dirty="0" err="1" smtClean="0">
                <a:solidFill>
                  <a:schemeClr val="bg1"/>
                </a:solidFill>
              </a:rPr>
              <a:t>die</a:t>
            </a:r>
            <a:r>
              <a:rPr lang="cs-CZ" sz="1400" dirty="0" smtClean="0">
                <a:solidFill>
                  <a:schemeClr val="bg1"/>
                </a:solidFill>
              </a:rPr>
              <a:t> nach 1949 nach </a:t>
            </a:r>
            <a:r>
              <a:rPr lang="cs-CZ" sz="1400" dirty="0" err="1" smtClean="0">
                <a:solidFill>
                  <a:schemeClr val="bg1"/>
                </a:solidFill>
              </a:rPr>
              <a:t>Deutschland</a:t>
            </a:r>
            <a:r>
              <a:rPr lang="cs-CZ" sz="1400" dirty="0" smtClean="0">
                <a:solidFill>
                  <a:schemeClr val="bg1"/>
                </a:solidFill>
              </a:rPr>
              <a:t> </a:t>
            </a:r>
            <a:r>
              <a:rPr lang="cs-CZ" sz="1400" dirty="0" err="1" smtClean="0">
                <a:solidFill>
                  <a:schemeClr val="bg1"/>
                </a:solidFill>
              </a:rPr>
              <a:t>zurückkehren</a:t>
            </a:r>
            <a:endParaRPr lang="cs-CZ" sz="1400" dirty="0" smtClean="0">
              <a:solidFill>
                <a:schemeClr val="bg1"/>
              </a:solidFill>
            </a:endParaRPr>
          </a:p>
          <a:p>
            <a:r>
              <a:rPr lang="cs-CZ" sz="1400" dirty="0">
                <a:solidFill>
                  <a:schemeClr val="bg1"/>
                </a:solidFill>
              </a:rPr>
              <a:t> </a:t>
            </a:r>
            <a:r>
              <a:rPr lang="cs-CZ" sz="1400" dirty="0" smtClean="0">
                <a:solidFill>
                  <a:schemeClr val="bg1"/>
                </a:solidFill>
              </a:rPr>
              <a:t>    . </a:t>
            </a:r>
            <a:r>
              <a:rPr lang="cs-CZ" sz="1400" dirty="0" err="1">
                <a:solidFill>
                  <a:schemeClr val="bg1"/>
                </a:solidFill>
              </a:rPr>
              <a:t>n</a:t>
            </a:r>
            <a:r>
              <a:rPr lang="cs-CZ" sz="1400" dirty="0" err="1" smtClean="0">
                <a:solidFill>
                  <a:schemeClr val="bg1"/>
                </a:solidFill>
              </a:rPr>
              <a:t>eue</a:t>
            </a:r>
            <a:r>
              <a:rPr lang="cs-CZ" sz="1400" dirty="0" smtClean="0">
                <a:solidFill>
                  <a:schemeClr val="bg1"/>
                </a:solidFill>
              </a:rPr>
              <a:t> </a:t>
            </a:r>
            <a:r>
              <a:rPr lang="cs-CZ" sz="1400" dirty="0" err="1" smtClean="0">
                <a:solidFill>
                  <a:schemeClr val="bg1"/>
                </a:solidFill>
              </a:rPr>
              <a:t>junge</a:t>
            </a:r>
            <a:r>
              <a:rPr lang="cs-CZ" sz="1400" dirty="0" smtClean="0">
                <a:solidFill>
                  <a:schemeClr val="bg1"/>
                </a:solidFill>
              </a:rPr>
              <a:t> </a:t>
            </a:r>
            <a:r>
              <a:rPr lang="cs-CZ" sz="1400" dirty="0" err="1" smtClean="0">
                <a:solidFill>
                  <a:schemeClr val="bg1"/>
                </a:solidFill>
              </a:rPr>
              <a:t>literarische</a:t>
            </a:r>
            <a:r>
              <a:rPr lang="cs-CZ" sz="1400" dirty="0" smtClean="0">
                <a:solidFill>
                  <a:schemeClr val="bg1"/>
                </a:solidFill>
              </a:rPr>
              <a:t> </a:t>
            </a:r>
            <a:r>
              <a:rPr lang="cs-CZ" sz="1400" dirty="0" err="1" smtClean="0">
                <a:solidFill>
                  <a:schemeClr val="bg1"/>
                </a:solidFill>
              </a:rPr>
              <a:t>Generation</a:t>
            </a:r>
            <a:r>
              <a:rPr lang="cs-CZ" sz="1400" dirty="0" smtClean="0">
                <a:solidFill>
                  <a:schemeClr val="bg1"/>
                </a:solidFill>
              </a:rPr>
              <a:t>  </a:t>
            </a:r>
            <a:endParaRPr lang="cs-CZ" sz="1400" dirty="0">
              <a:solidFill>
                <a:schemeClr val="bg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83568" y="2564904"/>
            <a:ext cx="41969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solidFill>
                  <a:srgbClr val="FFFF00"/>
                </a:solidFill>
              </a:rPr>
              <a:t>Literatur </a:t>
            </a:r>
            <a:r>
              <a:rPr lang="cs-CZ" sz="1400" dirty="0" err="1" smtClean="0">
                <a:solidFill>
                  <a:srgbClr val="FFFF00"/>
                </a:solidFill>
              </a:rPr>
              <a:t>hat</a:t>
            </a:r>
            <a:r>
              <a:rPr lang="cs-CZ" sz="1400" dirty="0" smtClean="0">
                <a:solidFill>
                  <a:srgbClr val="FFFF00"/>
                </a:solidFill>
              </a:rPr>
              <a:t> </a:t>
            </a:r>
            <a:r>
              <a:rPr lang="cs-CZ" sz="1400" dirty="0" err="1" smtClean="0">
                <a:solidFill>
                  <a:srgbClr val="FFFF00"/>
                </a:solidFill>
              </a:rPr>
              <a:t>sich</a:t>
            </a:r>
            <a:r>
              <a:rPr lang="cs-CZ" sz="1400" dirty="0" smtClean="0">
                <a:solidFill>
                  <a:srgbClr val="FFFF00"/>
                </a:solidFill>
              </a:rPr>
              <a:t> </a:t>
            </a:r>
            <a:r>
              <a:rPr lang="cs-CZ" sz="1400" dirty="0" err="1" smtClean="0">
                <a:solidFill>
                  <a:srgbClr val="FFFF00"/>
                </a:solidFill>
              </a:rPr>
              <a:t>geteilt</a:t>
            </a:r>
            <a:endParaRPr lang="cs-CZ" sz="1400" dirty="0" smtClean="0">
              <a:solidFill>
                <a:srgbClr val="FFFF00"/>
              </a:solidFill>
            </a:endParaRPr>
          </a:p>
          <a:p>
            <a:r>
              <a:rPr lang="cs-CZ" sz="1400" dirty="0">
                <a:solidFill>
                  <a:srgbClr val="FFFF00"/>
                </a:solidFill>
              </a:rPr>
              <a:t> </a:t>
            </a:r>
            <a:r>
              <a:rPr lang="cs-CZ" sz="1400" dirty="0" smtClean="0">
                <a:solidFill>
                  <a:srgbClr val="FFFF00"/>
                </a:solidFill>
              </a:rPr>
              <a:t>   . Literatur der BRD</a:t>
            </a:r>
          </a:p>
          <a:p>
            <a:r>
              <a:rPr lang="cs-CZ" sz="1400" dirty="0">
                <a:solidFill>
                  <a:srgbClr val="FFFF00"/>
                </a:solidFill>
              </a:rPr>
              <a:t> </a:t>
            </a:r>
            <a:r>
              <a:rPr lang="cs-CZ" sz="1400" dirty="0" smtClean="0">
                <a:solidFill>
                  <a:srgbClr val="FFFF00"/>
                </a:solidFill>
              </a:rPr>
              <a:t>   . Literatur der DDR</a:t>
            </a:r>
          </a:p>
          <a:p>
            <a:r>
              <a:rPr lang="cs-CZ" sz="1400" dirty="0">
                <a:solidFill>
                  <a:srgbClr val="FFFF00"/>
                </a:solidFill>
              </a:rPr>
              <a:t> </a:t>
            </a:r>
            <a:r>
              <a:rPr lang="cs-CZ" sz="1400" dirty="0" smtClean="0">
                <a:solidFill>
                  <a:srgbClr val="FFFF00"/>
                </a:solidFill>
              </a:rPr>
              <a:t>   . </a:t>
            </a:r>
            <a:r>
              <a:rPr lang="cs-CZ" sz="1400" dirty="0" err="1" smtClean="0">
                <a:solidFill>
                  <a:srgbClr val="FFFF00"/>
                </a:solidFill>
              </a:rPr>
              <a:t>Österreichische</a:t>
            </a:r>
            <a:r>
              <a:rPr lang="cs-CZ" sz="1400" dirty="0" smtClean="0">
                <a:solidFill>
                  <a:srgbClr val="FFFF00"/>
                </a:solidFill>
              </a:rPr>
              <a:t> </a:t>
            </a:r>
            <a:r>
              <a:rPr lang="cs-CZ" sz="1400" dirty="0" err="1" smtClean="0">
                <a:solidFill>
                  <a:srgbClr val="FFFF00"/>
                </a:solidFill>
              </a:rPr>
              <a:t>und</a:t>
            </a:r>
            <a:r>
              <a:rPr lang="cs-CZ" sz="1400" dirty="0" smtClean="0">
                <a:solidFill>
                  <a:srgbClr val="FFFF00"/>
                </a:solidFill>
              </a:rPr>
              <a:t> </a:t>
            </a:r>
            <a:r>
              <a:rPr lang="cs-CZ" sz="1400" dirty="0" err="1" smtClean="0">
                <a:solidFill>
                  <a:srgbClr val="FFFF00"/>
                </a:solidFill>
              </a:rPr>
              <a:t>schweizerische</a:t>
            </a:r>
            <a:r>
              <a:rPr lang="cs-CZ" sz="1400" dirty="0" smtClean="0">
                <a:solidFill>
                  <a:srgbClr val="FFFF00"/>
                </a:solidFill>
              </a:rPr>
              <a:t> Literatur  </a:t>
            </a:r>
            <a:endParaRPr lang="cs-CZ" sz="1400" dirty="0">
              <a:solidFill>
                <a:srgbClr val="FFFF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39552" y="3717032"/>
            <a:ext cx="6937611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err="1" smtClean="0">
                <a:solidFill>
                  <a:srgbClr val="FFC000"/>
                </a:solidFill>
              </a:rPr>
              <a:t>Themen</a:t>
            </a:r>
            <a:endParaRPr lang="cs-CZ" sz="1400" dirty="0" smtClean="0">
              <a:solidFill>
                <a:srgbClr val="FFC000"/>
              </a:solidFill>
            </a:endParaRPr>
          </a:p>
          <a:p>
            <a:r>
              <a:rPr lang="cs-CZ" sz="1400" dirty="0" smtClean="0">
                <a:solidFill>
                  <a:srgbClr val="FFC000"/>
                </a:solidFill>
              </a:rPr>
              <a:t>. 1945-1949 : </a:t>
            </a:r>
            <a:r>
              <a:rPr lang="cs-CZ" sz="1400" dirty="0" err="1" smtClean="0">
                <a:solidFill>
                  <a:srgbClr val="FFC000"/>
                </a:solidFill>
              </a:rPr>
              <a:t>Krieg</a:t>
            </a:r>
            <a:r>
              <a:rPr lang="cs-CZ" sz="1400" dirty="0" smtClean="0">
                <a:solidFill>
                  <a:srgbClr val="FFC000"/>
                </a:solidFill>
              </a:rPr>
              <a:t> </a:t>
            </a:r>
            <a:r>
              <a:rPr lang="cs-CZ" sz="1400" dirty="0" err="1" smtClean="0">
                <a:solidFill>
                  <a:srgbClr val="FFC000"/>
                </a:solidFill>
              </a:rPr>
              <a:t>und</a:t>
            </a:r>
            <a:r>
              <a:rPr lang="cs-CZ" sz="1400" dirty="0" smtClean="0">
                <a:solidFill>
                  <a:srgbClr val="FFC000"/>
                </a:solidFill>
              </a:rPr>
              <a:t> </a:t>
            </a:r>
            <a:r>
              <a:rPr lang="cs-CZ" sz="1400" dirty="0" err="1" smtClean="0">
                <a:solidFill>
                  <a:srgbClr val="FFC000"/>
                </a:solidFill>
              </a:rPr>
              <a:t>Faschismus</a:t>
            </a:r>
            <a:r>
              <a:rPr lang="cs-CZ" sz="1400" dirty="0" smtClean="0">
                <a:solidFill>
                  <a:srgbClr val="FFC000"/>
                </a:solidFill>
              </a:rPr>
              <a:t> / </a:t>
            </a:r>
            <a:r>
              <a:rPr lang="cs-CZ" sz="1400" dirty="0" err="1" smtClean="0">
                <a:solidFill>
                  <a:srgbClr val="FFC000"/>
                </a:solidFill>
              </a:rPr>
              <a:t>Frage</a:t>
            </a:r>
            <a:r>
              <a:rPr lang="cs-CZ" sz="1400" dirty="0" smtClean="0">
                <a:solidFill>
                  <a:srgbClr val="FFC000"/>
                </a:solidFill>
              </a:rPr>
              <a:t> nach der </a:t>
            </a:r>
            <a:r>
              <a:rPr lang="cs-CZ" sz="1400" dirty="0" err="1" smtClean="0">
                <a:solidFill>
                  <a:srgbClr val="FFC000"/>
                </a:solidFill>
              </a:rPr>
              <a:t>Schuld</a:t>
            </a:r>
            <a:r>
              <a:rPr lang="cs-CZ" sz="1400" dirty="0" smtClean="0">
                <a:solidFill>
                  <a:srgbClr val="FFC000"/>
                </a:solidFill>
              </a:rPr>
              <a:t> </a:t>
            </a:r>
            <a:r>
              <a:rPr lang="cs-CZ" sz="1400" dirty="0" err="1" smtClean="0">
                <a:solidFill>
                  <a:srgbClr val="FFC000"/>
                </a:solidFill>
              </a:rPr>
              <a:t>und</a:t>
            </a:r>
            <a:r>
              <a:rPr lang="cs-CZ" sz="1400" dirty="0" smtClean="0">
                <a:solidFill>
                  <a:srgbClr val="FFC000"/>
                </a:solidFill>
              </a:rPr>
              <a:t> </a:t>
            </a:r>
            <a:r>
              <a:rPr lang="cs-CZ" sz="1400" dirty="0" err="1" smtClean="0">
                <a:solidFill>
                  <a:srgbClr val="FFC000"/>
                </a:solidFill>
              </a:rPr>
              <a:t>Verantwortung</a:t>
            </a:r>
            <a:endParaRPr lang="cs-CZ" sz="1400" dirty="0" smtClean="0">
              <a:solidFill>
                <a:srgbClr val="FFC000"/>
              </a:solidFill>
            </a:endParaRPr>
          </a:p>
          <a:p>
            <a:r>
              <a:rPr lang="cs-CZ" sz="1400" dirty="0">
                <a:solidFill>
                  <a:srgbClr val="FFC000"/>
                </a:solidFill>
              </a:rPr>
              <a:t> </a:t>
            </a:r>
            <a:r>
              <a:rPr lang="cs-CZ" sz="1400" dirty="0" smtClean="0">
                <a:solidFill>
                  <a:srgbClr val="FFC000"/>
                </a:solidFill>
              </a:rPr>
              <a:t>                      </a:t>
            </a:r>
            <a:r>
              <a:rPr lang="cs-CZ" sz="1400" dirty="0" err="1" smtClean="0">
                <a:solidFill>
                  <a:srgbClr val="FFC000"/>
                </a:solidFill>
              </a:rPr>
              <a:t>Nachkriegsrealität</a:t>
            </a:r>
            <a:endParaRPr lang="cs-CZ" sz="1400" dirty="0" smtClean="0">
              <a:solidFill>
                <a:srgbClr val="FFC000"/>
              </a:solidFill>
            </a:endParaRPr>
          </a:p>
          <a:p>
            <a:r>
              <a:rPr lang="cs-CZ" sz="1400" dirty="0" smtClean="0">
                <a:solidFill>
                  <a:srgbClr val="FFC000"/>
                </a:solidFill>
              </a:rPr>
              <a:t>. DDR Literatur – </a:t>
            </a:r>
            <a:r>
              <a:rPr lang="cs-CZ" sz="1400" dirty="0" err="1" smtClean="0">
                <a:solidFill>
                  <a:srgbClr val="FFC000"/>
                </a:solidFill>
              </a:rPr>
              <a:t>Arbeit</a:t>
            </a:r>
            <a:r>
              <a:rPr lang="cs-CZ" sz="1400" dirty="0" smtClean="0">
                <a:solidFill>
                  <a:srgbClr val="FFC000"/>
                </a:solidFill>
              </a:rPr>
              <a:t>, </a:t>
            </a:r>
            <a:r>
              <a:rPr lang="cs-CZ" sz="1400" dirty="0" err="1" smtClean="0">
                <a:solidFill>
                  <a:srgbClr val="FFC000"/>
                </a:solidFill>
              </a:rPr>
              <a:t>Sozialismus</a:t>
            </a:r>
            <a:r>
              <a:rPr lang="cs-CZ" sz="1400" dirty="0" smtClean="0">
                <a:solidFill>
                  <a:srgbClr val="FFC000"/>
                </a:solidFill>
              </a:rPr>
              <a:t>, </a:t>
            </a:r>
            <a:r>
              <a:rPr lang="cs-CZ" sz="1400" dirty="0" err="1" smtClean="0">
                <a:solidFill>
                  <a:srgbClr val="FFC000"/>
                </a:solidFill>
              </a:rPr>
              <a:t>Alltag</a:t>
            </a:r>
            <a:r>
              <a:rPr lang="cs-CZ" sz="1400" dirty="0" smtClean="0">
                <a:solidFill>
                  <a:srgbClr val="FFC000"/>
                </a:solidFill>
              </a:rPr>
              <a:t>, </a:t>
            </a:r>
            <a:r>
              <a:rPr lang="cs-CZ" sz="1400" dirty="0" err="1" smtClean="0">
                <a:solidFill>
                  <a:srgbClr val="FFC000"/>
                </a:solidFill>
              </a:rPr>
              <a:t>neuer</a:t>
            </a:r>
            <a:r>
              <a:rPr lang="cs-CZ" sz="1400" dirty="0" smtClean="0">
                <a:solidFill>
                  <a:srgbClr val="FFC000"/>
                </a:solidFill>
              </a:rPr>
              <a:t> </a:t>
            </a:r>
            <a:r>
              <a:rPr lang="cs-CZ" sz="1400" dirty="0" err="1" smtClean="0">
                <a:solidFill>
                  <a:srgbClr val="FFC000"/>
                </a:solidFill>
              </a:rPr>
              <a:t>Held</a:t>
            </a:r>
            <a:r>
              <a:rPr lang="cs-CZ" sz="1400" dirty="0" smtClean="0">
                <a:solidFill>
                  <a:srgbClr val="FFC000"/>
                </a:solidFill>
              </a:rPr>
              <a:t> – </a:t>
            </a:r>
            <a:r>
              <a:rPr lang="cs-CZ" sz="1400" dirty="0" err="1" smtClean="0">
                <a:solidFill>
                  <a:srgbClr val="FFC000"/>
                </a:solidFill>
              </a:rPr>
              <a:t>Arbeiter</a:t>
            </a:r>
            <a:r>
              <a:rPr lang="cs-CZ" sz="1400" dirty="0" smtClean="0">
                <a:solidFill>
                  <a:srgbClr val="FFC000"/>
                </a:solidFill>
              </a:rPr>
              <a:t>, </a:t>
            </a:r>
            <a:r>
              <a:rPr lang="cs-CZ" sz="1400" dirty="0" err="1" smtClean="0">
                <a:solidFill>
                  <a:srgbClr val="FFC000"/>
                </a:solidFill>
              </a:rPr>
              <a:t>Kriegsthema</a:t>
            </a:r>
            <a:r>
              <a:rPr lang="cs-CZ" sz="1400" dirty="0" smtClean="0">
                <a:solidFill>
                  <a:srgbClr val="FFC000"/>
                </a:solidFill>
              </a:rPr>
              <a:t>  </a:t>
            </a:r>
          </a:p>
          <a:p>
            <a:r>
              <a:rPr lang="cs-CZ" sz="1400" dirty="0">
                <a:solidFill>
                  <a:srgbClr val="FFC000"/>
                </a:solidFill>
              </a:rPr>
              <a:t> </a:t>
            </a:r>
            <a:r>
              <a:rPr lang="cs-CZ" sz="1400" dirty="0" smtClean="0">
                <a:solidFill>
                  <a:srgbClr val="FFC000"/>
                </a:solidFill>
              </a:rPr>
              <a:t>                               </a:t>
            </a:r>
            <a:r>
              <a:rPr lang="cs-CZ" sz="1400" dirty="0" err="1" smtClean="0">
                <a:solidFill>
                  <a:srgbClr val="FFC000"/>
                </a:solidFill>
              </a:rPr>
              <a:t>Methode</a:t>
            </a:r>
            <a:r>
              <a:rPr lang="cs-CZ" sz="1400" dirty="0" smtClean="0">
                <a:solidFill>
                  <a:srgbClr val="FFC000"/>
                </a:solidFill>
              </a:rPr>
              <a:t>: </a:t>
            </a:r>
            <a:r>
              <a:rPr lang="cs-CZ" sz="1400" dirty="0" err="1" smtClean="0">
                <a:solidFill>
                  <a:srgbClr val="FFC000"/>
                </a:solidFill>
              </a:rPr>
              <a:t>sozialistische</a:t>
            </a:r>
            <a:r>
              <a:rPr lang="cs-CZ" sz="1400" dirty="0" smtClean="0">
                <a:solidFill>
                  <a:srgbClr val="FFC000"/>
                </a:solidFill>
              </a:rPr>
              <a:t> Realismus</a:t>
            </a:r>
          </a:p>
          <a:p>
            <a:r>
              <a:rPr lang="cs-CZ" sz="1400" dirty="0" smtClean="0">
                <a:solidFill>
                  <a:srgbClr val="FFC000"/>
                </a:solidFill>
              </a:rPr>
              <a:t>. BRD Literatur – </a:t>
            </a:r>
            <a:r>
              <a:rPr lang="cs-CZ" sz="1400" dirty="0" err="1" smtClean="0">
                <a:solidFill>
                  <a:srgbClr val="FFC000"/>
                </a:solidFill>
              </a:rPr>
              <a:t>Kriegsthema</a:t>
            </a:r>
            <a:r>
              <a:rPr lang="cs-CZ" sz="1400" dirty="0" smtClean="0">
                <a:solidFill>
                  <a:srgbClr val="FFC000"/>
                </a:solidFill>
              </a:rPr>
              <a:t>, </a:t>
            </a:r>
            <a:r>
              <a:rPr lang="cs-CZ" sz="1400" dirty="0" err="1" smtClean="0">
                <a:solidFill>
                  <a:srgbClr val="FFC000"/>
                </a:solidFill>
              </a:rPr>
              <a:t>Lebensbilanz</a:t>
            </a:r>
            <a:r>
              <a:rPr lang="cs-CZ" sz="1400" dirty="0" smtClean="0">
                <a:solidFill>
                  <a:srgbClr val="FFC000"/>
                </a:solidFill>
              </a:rPr>
              <a:t>, </a:t>
            </a:r>
            <a:r>
              <a:rPr lang="cs-CZ" sz="1400" dirty="0" err="1" smtClean="0">
                <a:solidFill>
                  <a:srgbClr val="FFC000"/>
                </a:solidFill>
              </a:rPr>
              <a:t>soziale</a:t>
            </a:r>
            <a:r>
              <a:rPr lang="cs-CZ" sz="1400" dirty="0" smtClean="0">
                <a:solidFill>
                  <a:srgbClr val="FFC000"/>
                </a:solidFill>
              </a:rPr>
              <a:t> </a:t>
            </a:r>
            <a:r>
              <a:rPr lang="cs-CZ" sz="1400" dirty="0" err="1" smtClean="0">
                <a:solidFill>
                  <a:srgbClr val="FFC000"/>
                </a:solidFill>
              </a:rPr>
              <a:t>Fragen</a:t>
            </a:r>
            <a:r>
              <a:rPr lang="cs-CZ" sz="1400" dirty="0" smtClean="0">
                <a:solidFill>
                  <a:srgbClr val="FFC000"/>
                </a:solidFill>
              </a:rPr>
              <a:t>, </a:t>
            </a:r>
            <a:r>
              <a:rPr lang="cs-CZ" sz="1400" dirty="0" err="1" smtClean="0">
                <a:solidFill>
                  <a:srgbClr val="FFC000"/>
                </a:solidFill>
              </a:rPr>
              <a:t>Gleichgültigkeit</a:t>
            </a:r>
            <a:r>
              <a:rPr lang="cs-CZ" sz="1400" dirty="0" smtClean="0">
                <a:solidFill>
                  <a:srgbClr val="FFC000"/>
                </a:solidFill>
              </a:rPr>
              <a:t>, </a:t>
            </a:r>
            <a:r>
              <a:rPr lang="cs-CZ" sz="1400" dirty="0" err="1" smtClean="0">
                <a:solidFill>
                  <a:srgbClr val="FFC000"/>
                </a:solidFill>
              </a:rPr>
              <a:t>Rolle</a:t>
            </a:r>
            <a:r>
              <a:rPr lang="cs-CZ" sz="1400" dirty="0" smtClean="0">
                <a:solidFill>
                  <a:srgbClr val="FFC000"/>
                </a:solidFill>
              </a:rPr>
              <a:t> </a:t>
            </a:r>
          </a:p>
          <a:p>
            <a:r>
              <a:rPr lang="cs-CZ" sz="1400" dirty="0">
                <a:solidFill>
                  <a:srgbClr val="FFC000"/>
                </a:solidFill>
              </a:rPr>
              <a:t> </a:t>
            </a:r>
            <a:r>
              <a:rPr lang="cs-CZ" sz="1400" dirty="0" smtClean="0">
                <a:solidFill>
                  <a:srgbClr val="FFC000"/>
                </a:solidFill>
              </a:rPr>
              <a:t>                              der </a:t>
            </a:r>
            <a:r>
              <a:rPr lang="cs-CZ" sz="1400" dirty="0" err="1" smtClean="0">
                <a:solidFill>
                  <a:srgbClr val="FFC000"/>
                </a:solidFill>
              </a:rPr>
              <a:t>Frau</a:t>
            </a:r>
            <a:r>
              <a:rPr lang="cs-CZ" sz="1400" dirty="0" smtClean="0">
                <a:solidFill>
                  <a:srgbClr val="FFC000"/>
                </a:solidFill>
              </a:rPr>
              <a:t>, Feminismus, </a:t>
            </a:r>
            <a:r>
              <a:rPr lang="cs-CZ" sz="1400" dirty="0" err="1" smtClean="0">
                <a:solidFill>
                  <a:srgbClr val="FFC000"/>
                </a:solidFill>
              </a:rPr>
              <a:t>Homosexualität</a:t>
            </a:r>
            <a:r>
              <a:rPr lang="cs-CZ" sz="1400" dirty="0" smtClean="0"/>
              <a:t>….  </a:t>
            </a:r>
            <a:endParaRPr lang="cs-CZ" sz="1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539552" y="5733256"/>
            <a:ext cx="4267963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err="1" smtClean="0"/>
              <a:t>Antworte</a:t>
            </a:r>
            <a:r>
              <a:rPr lang="cs-CZ" sz="1400" dirty="0" smtClean="0"/>
              <a:t>:  1. </a:t>
            </a:r>
            <a:r>
              <a:rPr lang="cs-CZ" sz="1400" dirty="0" err="1" smtClean="0"/>
              <a:t>Was</a:t>
            </a:r>
            <a:r>
              <a:rPr lang="cs-CZ" sz="1400" dirty="0" smtClean="0"/>
              <a:t> </a:t>
            </a:r>
            <a:r>
              <a:rPr lang="cs-CZ" sz="1400" dirty="0" err="1" smtClean="0"/>
              <a:t>war</a:t>
            </a:r>
            <a:r>
              <a:rPr lang="cs-CZ" sz="1400" dirty="0" smtClean="0"/>
              <a:t> </a:t>
            </a:r>
            <a:r>
              <a:rPr lang="cs-CZ" sz="1400" dirty="0" err="1" smtClean="0"/>
              <a:t>die</a:t>
            </a:r>
            <a:r>
              <a:rPr lang="cs-CZ" sz="1400" dirty="0" smtClean="0"/>
              <a:t> </a:t>
            </a:r>
            <a:r>
              <a:rPr lang="cs-CZ" sz="1400" dirty="0" err="1" smtClean="0"/>
              <a:t>innere</a:t>
            </a:r>
            <a:r>
              <a:rPr lang="cs-CZ" sz="1400" dirty="0" smtClean="0"/>
              <a:t> </a:t>
            </a:r>
            <a:r>
              <a:rPr lang="cs-CZ" sz="1400" dirty="0" err="1" smtClean="0"/>
              <a:t>Emigration</a:t>
            </a:r>
            <a:endParaRPr lang="cs-CZ" sz="1400" dirty="0" smtClean="0"/>
          </a:p>
          <a:p>
            <a:r>
              <a:rPr lang="cs-CZ" sz="1400" dirty="0"/>
              <a:t> </a:t>
            </a:r>
            <a:r>
              <a:rPr lang="cs-CZ" sz="1400" dirty="0" smtClean="0"/>
              <a:t>                   2. </a:t>
            </a:r>
            <a:r>
              <a:rPr lang="cs-CZ" sz="1400" dirty="0" err="1" smtClean="0"/>
              <a:t>Ein</a:t>
            </a:r>
            <a:r>
              <a:rPr lang="cs-CZ" sz="1400" dirty="0" smtClean="0"/>
              <a:t> </a:t>
            </a:r>
            <a:r>
              <a:rPr lang="cs-CZ" sz="1400" dirty="0" err="1" smtClean="0"/>
              <a:t>Verträter</a:t>
            </a:r>
            <a:r>
              <a:rPr lang="cs-CZ" sz="1400" dirty="0" smtClean="0"/>
              <a:t> </a:t>
            </a:r>
            <a:r>
              <a:rPr lang="cs-CZ" sz="1400" dirty="0" err="1" smtClean="0"/>
              <a:t>neue</a:t>
            </a:r>
            <a:r>
              <a:rPr lang="cs-CZ" sz="1400" dirty="0" smtClean="0"/>
              <a:t> </a:t>
            </a:r>
            <a:r>
              <a:rPr lang="cs-CZ" sz="1400" dirty="0" err="1" smtClean="0"/>
              <a:t>Generation</a:t>
            </a:r>
            <a:endParaRPr lang="cs-CZ" sz="1400" dirty="0" smtClean="0"/>
          </a:p>
          <a:p>
            <a:r>
              <a:rPr lang="cs-CZ" sz="1400" dirty="0"/>
              <a:t> </a:t>
            </a:r>
            <a:r>
              <a:rPr lang="cs-CZ" sz="1400" dirty="0" smtClean="0"/>
              <a:t>                   3. </a:t>
            </a:r>
            <a:r>
              <a:rPr lang="cs-CZ" sz="1400" dirty="0" err="1" smtClean="0"/>
              <a:t>Wie</a:t>
            </a:r>
            <a:r>
              <a:rPr lang="cs-CZ" sz="1400" dirty="0" smtClean="0"/>
              <a:t> </a:t>
            </a:r>
            <a:r>
              <a:rPr lang="cs-CZ" sz="1400" dirty="0" err="1" smtClean="0"/>
              <a:t>war</a:t>
            </a:r>
            <a:r>
              <a:rPr lang="cs-CZ" sz="1400" dirty="0" smtClean="0"/>
              <a:t> </a:t>
            </a:r>
            <a:r>
              <a:rPr lang="cs-CZ" sz="1400" dirty="0" err="1" smtClean="0"/>
              <a:t>die</a:t>
            </a:r>
            <a:r>
              <a:rPr lang="cs-CZ" sz="1400" dirty="0" smtClean="0"/>
              <a:t> </a:t>
            </a:r>
            <a:r>
              <a:rPr lang="cs-CZ" sz="1400" dirty="0" err="1" smtClean="0"/>
              <a:t>deutsche</a:t>
            </a:r>
            <a:r>
              <a:rPr lang="cs-CZ" sz="1400" dirty="0" smtClean="0"/>
              <a:t> Literatur </a:t>
            </a:r>
            <a:r>
              <a:rPr lang="cs-CZ" sz="1400" dirty="0" err="1" smtClean="0"/>
              <a:t>geteilt</a:t>
            </a:r>
            <a:endParaRPr lang="cs-CZ" sz="1400" dirty="0"/>
          </a:p>
          <a:p>
            <a:r>
              <a:rPr lang="cs-CZ" sz="1400" dirty="0" smtClean="0"/>
              <a:t>                    4. </a:t>
            </a:r>
            <a:r>
              <a:rPr lang="cs-CZ" sz="1400" dirty="0" err="1" smtClean="0"/>
              <a:t>Was</a:t>
            </a:r>
            <a:r>
              <a:rPr lang="cs-CZ" sz="1400" dirty="0" smtClean="0"/>
              <a:t> </a:t>
            </a:r>
            <a:r>
              <a:rPr lang="cs-CZ" sz="1400" dirty="0" err="1" smtClean="0"/>
              <a:t>war</a:t>
            </a:r>
            <a:r>
              <a:rPr lang="cs-CZ" sz="1400" dirty="0" smtClean="0"/>
              <a:t> </a:t>
            </a:r>
            <a:r>
              <a:rPr lang="cs-CZ" sz="1400" dirty="0" err="1" smtClean="0"/>
              <a:t>das</a:t>
            </a:r>
            <a:r>
              <a:rPr lang="cs-CZ" sz="1400" dirty="0" smtClean="0"/>
              <a:t> </a:t>
            </a:r>
            <a:r>
              <a:rPr lang="cs-CZ" sz="1400" dirty="0" err="1" smtClean="0"/>
              <a:t>gemeinsame</a:t>
            </a:r>
            <a:r>
              <a:rPr lang="cs-CZ" sz="1400" dirty="0" smtClean="0"/>
              <a:t> </a:t>
            </a:r>
            <a:r>
              <a:rPr lang="cs-CZ" sz="1400" dirty="0" err="1" smtClean="0"/>
              <a:t>Thema</a:t>
            </a:r>
            <a:r>
              <a:rPr lang="cs-CZ" sz="1400" dirty="0" smtClean="0"/>
              <a:t>   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              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               </a:t>
            </a:r>
            <a:endParaRPr lang="cs-CZ" sz="1400" dirty="0"/>
          </a:p>
        </p:txBody>
      </p:sp>
      <p:pic>
        <p:nvPicPr>
          <p:cNvPr id="27649" name="Picture 1" descr="C:\Users\Máma\AppData\Local\Microsoft\Windows\Temporary Internet Files\Content.IE5\WGU77GOX\MC900359569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75375" y="1196975"/>
            <a:ext cx="1844675" cy="1585913"/>
          </a:xfrm>
          <a:prstGeom prst="rect">
            <a:avLst/>
          </a:prstGeom>
          <a:noFill/>
        </p:spPr>
      </p:pic>
      <p:sp>
        <p:nvSpPr>
          <p:cNvPr id="11" name="TextovéPole 10"/>
          <p:cNvSpPr txBox="1"/>
          <p:nvPr/>
        </p:nvSpPr>
        <p:spPr>
          <a:xfrm>
            <a:off x="4788024" y="5589240"/>
            <a:ext cx="431977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>
                <a:solidFill>
                  <a:srgbClr val="FF0000"/>
                </a:solidFill>
              </a:rPr>
              <a:t>Řešení: </a:t>
            </a:r>
            <a:r>
              <a:rPr lang="cs-CZ" sz="1200" dirty="0" err="1" smtClean="0">
                <a:solidFill>
                  <a:srgbClr val="FF0000"/>
                </a:solidFill>
              </a:rPr>
              <a:t>Innere</a:t>
            </a:r>
            <a:r>
              <a:rPr lang="cs-CZ" sz="1200" dirty="0" smtClean="0">
                <a:solidFill>
                  <a:srgbClr val="FF0000"/>
                </a:solidFill>
              </a:rPr>
              <a:t> </a:t>
            </a:r>
            <a:r>
              <a:rPr lang="cs-CZ" sz="1200" dirty="0" err="1" smtClean="0">
                <a:solidFill>
                  <a:srgbClr val="FF0000"/>
                </a:solidFill>
              </a:rPr>
              <a:t>Emigration</a:t>
            </a:r>
            <a:r>
              <a:rPr lang="cs-CZ" sz="1200" dirty="0" smtClean="0">
                <a:solidFill>
                  <a:srgbClr val="FF0000"/>
                </a:solidFill>
              </a:rPr>
              <a:t> – </a:t>
            </a:r>
            <a:r>
              <a:rPr lang="cs-CZ" sz="1200" dirty="0" err="1" smtClean="0">
                <a:solidFill>
                  <a:srgbClr val="FF0000"/>
                </a:solidFill>
              </a:rPr>
              <a:t>Schriftsteller</a:t>
            </a:r>
            <a:r>
              <a:rPr lang="cs-CZ" sz="1200" dirty="0" smtClean="0">
                <a:solidFill>
                  <a:srgbClr val="FF0000"/>
                </a:solidFill>
              </a:rPr>
              <a:t>, </a:t>
            </a:r>
            <a:r>
              <a:rPr lang="cs-CZ" sz="1200" dirty="0" err="1" smtClean="0">
                <a:solidFill>
                  <a:srgbClr val="FF0000"/>
                </a:solidFill>
              </a:rPr>
              <a:t>die</a:t>
            </a:r>
            <a:r>
              <a:rPr lang="cs-CZ" sz="1200" dirty="0" smtClean="0">
                <a:solidFill>
                  <a:srgbClr val="FF0000"/>
                </a:solidFill>
              </a:rPr>
              <a:t> </a:t>
            </a:r>
            <a:r>
              <a:rPr lang="cs-CZ" sz="1200" dirty="0" err="1" smtClean="0">
                <a:solidFill>
                  <a:srgbClr val="FF0000"/>
                </a:solidFill>
              </a:rPr>
              <a:t>wegen</a:t>
            </a:r>
            <a:r>
              <a:rPr lang="cs-CZ" sz="1200" dirty="0" smtClean="0">
                <a:solidFill>
                  <a:srgbClr val="FF0000"/>
                </a:solidFill>
              </a:rPr>
              <a:t> des </a:t>
            </a:r>
            <a:r>
              <a:rPr lang="cs-CZ" sz="1200" dirty="0" err="1" smtClean="0">
                <a:solidFill>
                  <a:srgbClr val="FF0000"/>
                </a:solidFill>
              </a:rPr>
              <a:t>Kri</a:t>
            </a:r>
            <a:r>
              <a:rPr lang="cs-CZ" sz="1200" dirty="0" smtClean="0">
                <a:solidFill>
                  <a:srgbClr val="FF0000"/>
                </a:solidFill>
              </a:rPr>
              <a:t>-</a:t>
            </a:r>
          </a:p>
          <a:p>
            <a:r>
              <a:rPr lang="cs-CZ" sz="1200" dirty="0">
                <a:solidFill>
                  <a:srgbClr val="FF0000"/>
                </a:solidFill>
              </a:rPr>
              <a:t>g</a:t>
            </a:r>
            <a:r>
              <a:rPr lang="cs-CZ" sz="1200" dirty="0" smtClean="0">
                <a:solidFill>
                  <a:srgbClr val="FF0000"/>
                </a:solidFill>
              </a:rPr>
              <a:t>es </a:t>
            </a:r>
            <a:r>
              <a:rPr lang="cs-CZ" sz="1200" dirty="0" err="1" smtClean="0">
                <a:solidFill>
                  <a:srgbClr val="FF0000"/>
                </a:solidFill>
              </a:rPr>
              <a:t>nicht</a:t>
            </a:r>
            <a:r>
              <a:rPr lang="cs-CZ" sz="1200" dirty="0" smtClean="0">
                <a:solidFill>
                  <a:srgbClr val="FF0000"/>
                </a:solidFill>
              </a:rPr>
              <a:t> </a:t>
            </a:r>
            <a:r>
              <a:rPr lang="cs-CZ" sz="1200" dirty="0" err="1" smtClean="0">
                <a:solidFill>
                  <a:srgbClr val="FF0000"/>
                </a:solidFill>
              </a:rPr>
              <a:t>geschrieben</a:t>
            </a:r>
            <a:r>
              <a:rPr lang="cs-CZ" sz="1200" dirty="0" smtClean="0">
                <a:solidFill>
                  <a:srgbClr val="FF0000"/>
                </a:solidFill>
              </a:rPr>
              <a:t> </a:t>
            </a:r>
            <a:r>
              <a:rPr lang="cs-CZ" sz="1200" dirty="0" err="1" smtClean="0">
                <a:solidFill>
                  <a:srgbClr val="FF0000"/>
                </a:solidFill>
              </a:rPr>
              <a:t>haben</a:t>
            </a:r>
            <a:r>
              <a:rPr lang="cs-CZ" sz="1200" dirty="0" smtClean="0">
                <a:solidFill>
                  <a:srgbClr val="FF0000"/>
                </a:solidFill>
              </a:rPr>
              <a:t>. </a:t>
            </a:r>
            <a:r>
              <a:rPr lang="cs-CZ" sz="1200" dirty="0" err="1" smtClean="0">
                <a:solidFill>
                  <a:srgbClr val="FF0000"/>
                </a:solidFill>
              </a:rPr>
              <a:t>Neue</a:t>
            </a:r>
            <a:r>
              <a:rPr lang="cs-CZ" sz="1200" dirty="0" smtClean="0">
                <a:solidFill>
                  <a:srgbClr val="FF0000"/>
                </a:solidFill>
              </a:rPr>
              <a:t> </a:t>
            </a:r>
            <a:r>
              <a:rPr lang="cs-CZ" sz="1200" dirty="0" err="1" smtClean="0">
                <a:solidFill>
                  <a:srgbClr val="FF0000"/>
                </a:solidFill>
              </a:rPr>
              <a:t>Generation</a:t>
            </a:r>
            <a:r>
              <a:rPr lang="cs-CZ" sz="1200" dirty="0" smtClean="0">
                <a:solidFill>
                  <a:srgbClr val="FF0000"/>
                </a:solidFill>
              </a:rPr>
              <a:t> – </a:t>
            </a:r>
            <a:r>
              <a:rPr lang="cs-CZ" sz="1200" dirty="0" err="1" smtClean="0">
                <a:solidFill>
                  <a:srgbClr val="FF0000"/>
                </a:solidFill>
              </a:rPr>
              <a:t>H.Böll</a:t>
            </a:r>
            <a:r>
              <a:rPr lang="cs-CZ" sz="1200" dirty="0" smtClean="0">
                <a:solidFill>
                  <a:srgbClr val="FF0000"/>
                </a:solidFill>
              </a:rPr>
              <a:t>. </a:t>
            </a:r>
          </a:p>
          <a:p>
            <a:r>
              <a:rPr lang="cs-CZ" sz="1200" dirty="0" smtClean="0">
                <a:solidFill>
                  <a:srgbClr val="FF0000"/>
                </a:solidFill>
              </a:rPr>
              <a:t>Viz tabulka č.2.  </a:t>
            </a:r>
            <a:r>
              <a:rPr lang="cs-CZ" sz="1200" dirty="0" err="1" smtClean="0">
                <a:solidFill>
                  <a:srgbClr val="FF0000"/>
                </a:solidFill>
              </a:rPr>
              <a:t>Das</a:t>
            </a:r>
            <a:r>
              <a:rPr lang="cs-CZ" sz="1200" dirty="0" smtClean="0">
                <a:solidFill>
                  <a:srgbClr val="FF0000"/>
                </a:solidFill>
              </a:rPr>
              <a:t> </a:t>
            </a:r>
            <a:r>
              <a:rPr lang="cs-CZ" sz="1200" dirty="0" err="1" smtClean="0">
                <a:solidFill>
                  <a:srgbClr val="FF0000"/>
                </a:solidFill>
              </a:rPr>
              <a:t>gemeinsame</a:t>
            </a:r>
            <a:r>
              <a:rPr lang="cs-CZ" sz="1200" dirty="0" smtClean="0">
                <a:solidFill>
                  <a:srgbClr val="FF0000"/>
                </a:solidFill>
              </a:rPr>
              <a:t>  </a:t>
            </a:r>
            <a:r>
              <a:rPr lang="cs-CZ" sz="1200" dirty="0" err="1" smtClean="0">
                <a:solidFill>
                  <a:srgbClr val="FF0000"/>
                </a:solidFill>
              </a:rPr>
              <a:t>Thema</a:t>
            </a:r>
            <a:r>
              <a:rPr lang="cs-CZ" sz="1200" dirty="0" smtClean="0">
                <a:solidFill>
                  <a:srgbClr val="FF0000"/>
                </a:solidFill>
              </a:rPr>
              <a:t> </a:t>
            </a:r>
            <a:r>
              <a:rPr lang="cs-CZ" sz="1200" dirty="0" err="1" smtClean="0">
                <a:solidFill>
                  <a:srgbClr val="FF0000"/>
                </a:solidFill>
              </a:rPr>
              <a:t>war</a:t>
            </a:r>
            <a:r>
              <a:rPr lang="cs-CZ" sz="1200" dirty="0" smtClean="0">
                <a:solidFill>
                  <a:srgbClr val="FF0000"/>
                </a:solidFill>
              </a:rPr>
              <a:t> </a:t>
            </a:r>
            <a:r>
              <a:rPr lang="cs-CZ" sz="1200" dirty="0" err="1" smtClean="0">
                <a:solidFill>
                  <a:srgbClr val="FF0000"/>
                </a:solidFill>
              </a:rPr>
              <a:t>Krieg</a:t>
            </a:r>
            <a:r>
              <a:rPr lang="cs-CZ" sz="1200" dirty="0" smtClean="0">
                <a:solidFill>
                  <a:srgbClr val="FF0000"/>
                </a:solidFill>
              </a:rPr>
              <a:t>. </a:t>
            </a:r>
            <a:endParaRPr lang="cs-CZ" sz="1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Zaoblený obdélník 9"/>
          <p:cNvSpPr/>
          <p:nvPr/>
        </p:nvSpPr>
        <p:spPr>
          <a:xfrm>
            <a:off x="4139952" y="1124744"/>
            <a:ext cx="3384376" cy="266429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Zaoblený obdélník 8"/>
          <p:cNvSpPr/>
          <p:nvPr/>
        </p:nvSpPr>
        <p:spPr>
          <a:xfrm>
            <a:off x="827584" y="1556792"/>
            <a:ext cx="2160240" cy="122413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467544" y="620688"/>
            <a:ext cx="35043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/>
              <a:t>Nobelpreisträger</a:t>
            </a:r>
            <a:r>
              <a:rPr lang="cs-CZ" dirty="0" smtClean="0"/>
              <a:t>  </a:t>
            </a:r>
            <a:r>
              <a:rPr lang="cs-CZ" dirty="0" err="1" smtClean="0"/>
              <a:t>für</a:t>
            </a:r>
            <a:r>
              <a:rPr lang="cs-CZ" dirty="0" smtClean="0"/>
              <a:t>   Literatur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899592" y="1700808"/>
            <a:ext cx="22322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Heinrich </a:t>
            </a:r>
            <a:r>
              <a:rPr lang="cs-CZ" dirty="0" err="1" smtClean="0">
                <a:solidFill>
                  <a:srgbClr val="FFFF00"/>
                </a:solidFill>
              </a:rPr>
              <a:t>Böll</a:t>
            </a:r>
            <a:endParaRPr lang="cs-CZ" dirty="0" smtClean="0">
              <a:solidFill>
                <a:srgbClr val="FFFF00"/>
              </a:solidFill>
            </a:endParaRPr>
          </a:p>
          <a:p>
            <a:r>
              <a:rPr lang="cs-CZ" dirty="0" err="1" smtClean="0">
                <a:solidFill>
                  <a:srgbClr val="FFFF00"/>
                </a:solidFill>
              </a:rPr>
              <a:t>Günter</a:t>
            </a:r>
            <a:r>
              <a:rPr lang="cs-CZ" dirty="0" smtClean="0">
                <a:solidFill>
                  <a:srgbClr val="FFFF00"/>
                </a:solidFill>
              </a:rPr>
              <a:t> </a:t>
            </a:r>
            <a:r>
              <a:rPr lang="cs-CZ" dirty="0" err="1" smtClean="0">
                <a:solidFill>
                  <a:srgbClr val="FFFF00"/>
                </a:solidFill>
              </a:rPr>
              <a:t>Grass</a:t>
            </a:r>
            <a:endParaRPr lang="cs-CZ" dirty="0" smtClean="0">
              <a:solidFill>
                <a:srgbClr val="FFFF00"/>
              </a:solidFill>
            </a:endParaRPr>
          </a:p>
          <a:p>
            <a:r>
              <a:rPr lang="cs-CZ" dirty="0" err="1" smtClean="0">
                <a:solidFill>
                  <a:srgbClr val="FFFF00"/>
                </a:solidFill>
              </a:rPr>
              <a:t>Elfriede</a:t>
            </a:r>
            <a:r>
              <a:rPr lang="cs-CZ" dirty="0" smtClean="0">
                <a:solidFill>
                  <a:srgbClr val="FFFF00"/>
                </a:solidFill>
              </a:rPr>
              <a:t> </a:t>
            </a:r>
            <a:r>
              <a:rPr lang="cs-CZ" dirty="0" err="1" smtClean="0">
                <a:solidFill>
                  <a:srgbClr val="FFFF00"/>
                </a:solidFill>
              </a:rPr>
              <a:t>Jelinek</a:t>
            </a:r>
            <a:endParaRPr lang="cs-CZ" dirty="0">
              <a:solidFill>
                <a:srgbClr val="FFFF00"/>
              </a:solidFill>
            </a:endParaRPr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283968" y="1196752"/>
            <a:ext cx="345337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>
                <a:solidFill>
                  <a:schemeClr val="bg1"/>
                </a:solidFill>
              </a:rPr>
              <a:t>Die  </a:t>
            </a:r>
            <a:r>
              <a:rPr lang="cs-CZ" sz="1600" dirty="0" err="1" smtClean="0">
                <a:solidFill>
                  <a:schemeClr val="bg1"/>
                </a:solidFill>
              </a:rPr>
              <a:t>Blechtrommel</a:t>
            </a:r>
            <a:r>
              <a:rPr lang="cs-CZ" sz="1600" dirty="0" smtClean="0">
                <a:solidFill>
                  <a:schemeClr val="bg1"/>
                </a:solidFill>
              </a:rPr>
              <a:t>   </a:t>
            </a:r>
            <a:r>
              <a:rPr lang="cs-CZ" sz="1600" dirty="0" smtClean="0">
                <a:solidFill>
                  <a:srgbClr val="FF0000"/>
                </a:solidFill>
              </a:rPr>
              <a:t>G.</a:t>
            </a:r>
            <a:endParaRPr lang="cs-CZ" sz="1600" dirty="0" smtClean="0">
              <a:solidFill>
                <a:schemeClr val="bg1"/>
              </a:solidFill>
            </a:endParaRPr>
          </a:p>
          <a:p>
            <a:r>
              <a:rPr lang="cs-CZ" sz="1600" dirty="0" err="1" smtClean="0">
                <a:solidFill>
                  <a:schemeClr val="bg1"/>
                </a:solidFill>
              </a:rPr>
              <a:t>Lust</a:t>
            </a:r>
            <a:r>
              <a:rPr lang="cs-CZ" sz="1600" dirty="0" smtClean="0">
                <a:solidFill>
                  <a:schemeClr val="bg1"/>
                </a:solidFill>
              </a:rPr>
              <a:t>  </a:t>
            </a:r>
            <a:r>
              <a:rPr lang="cs-CZ" sz="1600" dirty="0" smtClean="0">
                <a:solidFill>
                  <a:srgbClr val="FF0000"/>
                </a:solidFill>
              </a:rPr>
              <a:t>J.</a:t>
            </a:r>
            <a:endParaRPr lang="cs-CZ" sz="1600" dirty="0" smtClean="0">
              <a:solidFill>
                <a:schemeClr val="bg1"/>
              </a:solidFill>
            </a:endParaRPr>
          </a:p>
          <a:p>
            <a:r>
              <a:rPr lang="cs-CZ" sz="1600" dirty="0" err="1" smtClean="0">
                <a:solidFill>
                  <a:schemeClr val="bg1"/>
                </a:solidFill>
              </a:rPr>
              <a:t>Gruppenbild</a:t>
            </a:r>
            <a:r>
              <a:rPr lang="cs-CZ" sz="1600" dirty="0" smtClean="0">
                <a:solidFill>
                  <a:schemeClr val="bg1"/>
                </a:solidFill>
              </a:rPr>
              <a:t> </a:t>
            </a:r>
            <a:r>
              <a:rPr lang="cs-CZ" sz="1600" dirty="0" err="1" smtClean="0">
                <a:solidFill>
                  <a:schemeClr val="bg1"/>
                </a:solidFill>
              </a:rPr>
              <a:t>mit</a:t>
            </a:r>
            <a:r>
              <a:rPr lang="cs-CZ" sz="1600" dirty="0" smtClean="0">
                <a:solidFill>
                  <a:schemeClr val="bg1"/>
                </a:solidFill>
              </a:rPr>
              <a:t> </a:t>
            </a:r>
            <a:r>
              <a:rPr lang="cs-CZ" sz="1600" dirty="0" err="1" smtClean="0">
                <a:solidFill>
                  <a:schemeClr val="bg1"/>
                </a:solidFill>
              </a:rPr>
              <a:t>Dame</a:t>
            </a:r>
            <a:r>
              <a:rPr lang="cs-CZ" sz="1600" dirty="0" smtClean="0">
                <a:solidFill>
                  <a:schemeClr val="bg1"/>
                </a:solidFill>
              </a:rPr>
              <a:t> </a:t>
            </a:r>
            <a:r>
              <a:rPr lang="cs-CZ" sz="1600" dirty="0" smtClean="0">
                <a:solidFill>
                  <a:srgbClr val="FF0000"/>
                </a:solidFill>
              </a:rPr>
              <a:t>B.</a:t>
            </a:r>
            <a:endParaRPr lang="cs-CZ" sz="1600" dirty="0" smtClean="0">
              <a:solidFill>
                <a:schemeClr val="bg1"/>
              </a:solidFill>
            </a:endParaRPr>
          </a:p>
          <a:p>
            <a:r>
              <a:rPr lang="cs-CZ" sz="1600" dirty="0" smtClean="0">
                <a:solidFill>
                  <a:schemeClr val="bg1"/>
                </a:solidFill>
              </a:rPr>
              <a:t>Die </a:t>
            </a:r>
            <a:r>
              <a:rPr lang="cs-CZ" sz="1600" dirty="0" err="1" smtClean="0">
                <a:solidFill>
                  <a:schemeClr val="bg1"/>
                </a:solidFill>
              </a:rPr>
              <a:t>Rättin</a:t>
            </a:r>
            <a:r>
              <a:rPr lang="cs-CZ" sz="1600" dirty="0" smtClean="0">
                <a:solidFill>
                  <a:schemeClr val="bg1"/>
                </a:solidFill>
              </a:rPr>
              <a:t> </a:t>
            </a:r>
            <a:r>
              <a:rPr lang="cs-CZ" sz="1600" dirty="0" smtClean="0">
                <a:solidFill>
                  <a:srgbClr val="FF0000"/>
                </a:solidFill>
              </a:rPr>
              <a:t>G.</a:t>
            </a:r>
            <a:endParaRPr lang="cs-CZ" sz="1600" dirty="0" smtClean="0">
              <a:solidFill>
                <a:schemeClr val="bg1"/>
              </a:solidFill>
            </a:endParaRPr>
          </a:p>
          <a:p>
            <a:r>
              <a:rPr lang="cs-CZ" sz="1600" dirty="0" smtClean="0">
                <a:solidFill>
                  <a:schemeClr val="bg1"/>
                </a:solidFill>
              </a:rPr>
              <a:t>Die </a:t>
            </a:r>
            <a:r>
              <a:rPr lang="cs-CZ" sz="1600" dirty="0" err="1" smtClean="0">
                <a:solidFill>
                  <a:schemeClr val="bg1"/>
                </a:solidFill>
              </a:rPr>
              <a:t>verlorene</a:t>
            </a:r>
            <a:r>
              <a:rPr lang="cs-CZ" sz="1600" dirty="0" smtClean="0">
                <a:solidFill>
                  <a:schemeClr val="bg1"/>
                </a:solidFill>
              </a:rPr>
              <a:t> </a:t>
            </a:r>
            <a:r>
              <a:rPr lang="cs-CZ" sz="1600" dirty="0" err="1" smtClean="0">
                <a:solidFill>
                  <a:schemeClr val="bg1"/>
                </a:solidFill>
              </a:rPr>
              <a:t>Ehre</a:t>
            </a:r>
            <a:r>
              <a:rPr lang="cs-CZ" sz="1600" dirty="0" smtClean="0">
                <a:solidFill>
                  <a:schemeClr val="bg1"/>
                </a:solidFill>
              </a:rPr>
              <a:t> der </a:t>
            </a:r>
            <a:r>
              <a:rPr lang="cs-CZ" sz="1600" dirty="0" err="1" smtClean="0">
                <a:solidFill>
                  <a:schemeClr val="bg1"/>
                </a:solidFill>
              </a:rPr>
              <a:t>Katharina</a:t>
            </a:r>
            <a:r>
              <a:rPr lang="cs-CZ" sz="1600" dirty="0" smtClean="0">
                <a:solidFill>
                  <a:schemeClr val="bg1"/>
                </a:solidFill>
              </a:rPr>
              <a:t> Blum </a:t>
            </a:r>
            <a:r>
              <a:rPr lang="cs-CZ" sz="1600" dirty="0" smtClean="0">
                <a:solidFill>
                  <a:srgbClr val="FF0000"/>
                </a:solidFill>
              </a:rPr>
              <a:t>B.</a:t>
            </a:r>
            <a:endParaRPr lang="cs-CZ" sz="1600" dirty="0" smtClean="0">
              <a:solidFill>
                <a:schemeClr val="bg1"/>
              </a:solidFill>
            </a:endParaRPr>
          </a:p>
          <a:p>
            <a:r>
              <a:rPr lang="cs-CZ" sz="1600" dirty="0" err="1" smtClean="0">
                <a:solidFill>
                  <a:schemeClr val="bg1"/>
                </a:solidFill>
              </a:rPr>
              <a:t>Hundejahre</a:t>
            </a:r>
            <a:r>
              <a:rPr lang="cs-CZ" sz="1600" dirty="0" smtClean="0">
                <a:solidFill>
                  <a:schemeClr val="bg1"/>
                </a:solidFill>
              </a:rPr>
              <a:t> </a:t>
            </a:r>
            <a:r>
              <a:rPr lang="cs-CZ" sz="1600" dirty="0" smtClean="0">
                <a:solidFill>
                  <a:srgbClr val="FF0000"/>
                </a:solidFill>
              </a:rPr>
              <a:t>G.</a:t>
            </a:r>
            <a:endParaRPr lang="cs-CZ" sz="1600" dirty="0" smtClean="0">
              <a:solidFill>
                <a:schemeClr val="bg1"/>
              </a:solidFill>
            </a:endParaRPr>
          </a:p>
          <a:p>
            <a:r>
              <a:rPr lang="cs-CZ" sz="1600" dirty="0" err="1" smtClean="0">
                <a:solidFill>
                  <a:schemeClr val="bg1"/>
                </a:solidFill>
              </a:rPr>
              <a:t>Haus</a:t>
            </a:r>
            <a:r>
              <a:rPr lang="cs-CZ" sz="1600" dirty="0" smtClean="0">
                <a:solidFill>
                  <a:schemeClr val="bg1"/>
                </a:solidFill>
              </a:rPr>
              <a:t> ohne </a:t>
            </a:r>
            <a:r>
              <a:rPr lang="cs-CZ" sz="1600" dirty="0" err="1" smtClean="0">
                <a:solidFill>
                  <a:schemeClr val="bg1"/>
                </a:solidFill>
              </a:rPr>
              <a:t>Hüter</a:t>
            </a:r>
            <a:r>
              <a:rPr lang="cs-CZ" sz="1600" dirty="0" smtClean="0">
                <a:solidFill>
                  <a:schemeClr val="bg1"/>
                </a:solidFill>
              </a:rPr>
              <a:t> </a:t>
            </a:r>
            <a:r>
              <a:rPr lang="cs-CZ" sz="1600" dirty="0" smtClean="0">
                <a:solidFill>
                  <a:srgbClr val="FF0000"/>
                </a:solidFill>
              </a:rPr>
              <a:t>B.</a:t>
            </a:r>
            <a:endParaRPr lang="cs-CZ" sz="1600" dirty="0" smtClean="0">
              <a:solidFill>
                <a:schemeClr val="bg1"/>
              </a:solidFill>
            </a:endParaRPr>
          </a:p>
          <a:p>
            <a:r>
              <a:rPr lang="cs-CZ" sz="1600" dirty="0" err="1" smtClean="0">
                <a:solidFill>
                  <a:schemeClr val="bg1"/>
                </a:solidFill>
              </a:rPr>
              <a:t>Wo</a:t>
            </a:r>
            <a:r>
              <a:rPr lang="cs-CZ" sz="1600" dirty="0" smtClean="0">
                <a:solidFill>
                  <a:schemeClr val="bg1"/>
                </a:solidFill>
              </a:rPr>
              <a:t> </a:t>
            </a:r>
            <a:r>
              <a:rPr lang="cs-CZ" sz="1600" dirty="0" err="1" smtClean="0">
                <a:solidFill>
                  <a:schemeClr val="bg1"/>
                </a:solidFill>
              </a:rPr>
              <a:t>warst</a:t>
            </a:r>
            <a:r>
              <a:rPr lang="cs-CZ" sz="1600" dirty="0" smtClean="0">
                <a:solidFill>
                  <a:schemeClr val="bg1"/>
                </a:solidFill>
              </a:rPr>
              <a:t> </a:t>
            </a:r>
            <a:r>
              <a:rPr lang="cs-CZ" sz="1600" dirty="0" err="1" smtClean="0">
                <a:solidFill>
                  <a:schemeClr val="bg1"/>
                </a:solidFill>
              </a:rPr>
              <a:t>du</a:t>
            </a:r>
            <a:r>
              <a:rPr lang="cs-CZ" sz="1600" dirty="0" smtClean="0">
                <a:solidFill>
                  <a:schemeClr val="bg1"/>
                </a:solidFill>
              </a:rPr>
              <a:t>, Adam?</a:t>
            </a:r>
            <a:r>
              <a:rPr lang="cs-CZ" sz="1600" dirty="0" smtClean="0">
                <a:solidFill>
                  <a:srgbClr val="FF0000"/>
                </a:solidFill>
              </a:rPr>
              <a:t> B.</a:t>
            </a:r>
            <a:endParaRPr lang="cs-CZ" sz="1600" dirty="0" smtClean="0">
              <a:solidFill>
                <a:schemeClr val="bg1"/>
              </a:solidFill>
            </a:endParaRPr>
          </a:p>
          <a:p>
            <a:r>
              <a:rPr lang="cs-CZ" sz="1600" dirty="0" smtClean="0">
                <a:solidFill>
                  <a:schemeClr val="bg1"/>
                </a:solidFill>
              </a:rPr>
              <a:t>Die </a:t>
            </a:r>
            <a:r>
              <a:rPr lang="cs-CZ" sz="1600" dirty="0" err="1" smtClean="0">
                <a:solidFill>
                  <a:schemeClr val="bg1"/>
                </a:solidFill>
              </a:rPr>
              <a:t>Klavierspielerin</a:t>
            </a:r>
            <a:r>
              <a:rPr lang="cs-CZ" sz="1600" dirty="0" smtClean="0">
                <a:solidFill>
                  <a:schemeClr val="bg1"/>
                </a:solidFill>
              </a:rPr>
              <a:t> </a:t>
            </a:r>
            <a:r>
              <a:rPr lang="cs-CZ" sz="1600" dirty="0" smtClean="0">
                <a:solidFill>
                  <a:srgbClr val="FF0000"/>
                </a:solidFill>
              </a:rPr>
              <a:t>J.</a:t>
            </a:r>
            <a:endParaRPr lang="cs-CZ" sz="1600" dirty="0">
              <a:solidFill>
                <a:schemeClr val="bg1"/>
              </a:solidFill>
            </a:endParaRPr>
          </a:p>
        </p:txBody>
      </p:sp>
      <p:pic>
        <p:nvPicPr>
          <p:cNvPr id="25602" name="Picture 2" descr="http://upload.wikimedia.org/wikipedia/commons/thumb/e/e5/Elfriede_jelinek_2004_small.jpg/220px-Elfriede_jelinek_2004_smal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7864" y="4581128"/>
            <a:ext cx="2095500" cy="1809750"/>
          </a:xfrm>
          <a:prstGeom prst="rect">
            <a:avLst/>
          </a:prstGeom>
          <a:noFill/>
        </p:spPr>
      </p:pic>
      <p:pic>
        <p:nvPicPr>
          <p:cNvPr id="25604" name="Picture 4" descr="http://1.bp.blogspot.com/-9hgGxWpGk34/T2ZelNmdzxI/AAAAAAAAAfs/1ybmRvucwqY/s320/600full-gunter-grass.jpe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4365104"/>
            <a:ext cx="1507442" cy="2088232"/>
          </a:xfrm>
          <a:prstGeom prst="rect">
            <a:avLst/>
          </a:prstGeom>
          <a:noFill/>
        </p:spPr>
      </p:pic>
      <p:pic>
        <p:nvPicPr>
          <p:cNvPr id="25606" name="Picture 6" descr="http://deutschunterrichteoilasrozas.files.wordpress.com/2011/02/heinrich-bc3b6ll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56176" y="4149080"/>
            <a:ext cx="1656184" cy="2208245"/>
          </a:xfrm>
          <a:prstGeom prst="rect">
            <a:avLst/>
          </a:prstGeom>
          <a:noFill/>
        </p:spPr>
      </p:pic>
      <p:sp>
        <p:nvSpPr>
          <p:cNvPr id="11" name="TextovéPole 10"/>
          <p:cNvSpPr txBox="1"/>
          <p:nvPr/>
        </p:nvSpPr>
        <p:spPr>
          <a:xfrm>
            <a:off x="755576" y="3429000"/>
            <a:ext cx="252684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err="1" smtClean="0"/>
              <a:t>Wer</a:t>
            </a:r>
            <a:r>
              <a:rPr lang="cs-CZ" sz="1600" dirty="0" smtClean="0"/>
              <a:t> </a:t>
            </a:r>
            <a:r>
              <a:rPr lang="cs-CZ" sz="1600" dirty="0" err="1" smtClean="0"/>
              <a:t>hat</a:t>
            </a:r>
            <a:r>
              <a:rPr lang="cs-CZ" sz="1600" dirty="0" smtClean="0"/>
              <a:t> </a:t>
            </a:r>
            <a:r>
              <a:rPr lang="cs-CZ" sz="1600" dirty="0" err="1" smtClean="0"/>
              <a:t>was</a:t>
            </a:r>
            <a:r>
              <a:rPr lang="cs-CZ" sz="1600" dirty="0" smtClean="0"/>
              <a:t> </a:t>
            </a:r>
            <a:r>
              <a:rPr lang="cs-CZ" sz="1600" dirty="0" err="1" smtClean="0"/>
              <a:t>geschrieben</a:t>
            </a:r>
            <a:r>
              <a:rPr lang="cs-CZ" sz="1600" dirty="0" smtClean="0"/>
              <a:t>?</a:t>
            </a:r>
          </a:p>
          <a:p>
            <a:r>
              <a:rPr lang="cs-CZ" sz="1600" dirty="0" err="1" smtClean="0"/>
              <a:t>Wer</a:t>
            </a:r>
            <a:r>
              <a:rPr lang="cs-CZ" sz="1600" dirty="0" smtClean="0"/>
              <a:t> </a:t>
            </a:r>
            <a:r>
              <a:rPr lang="cs-CZ" sz="1600" dirty="0" err="1" smtClean="0"/>
              <a:t>ist</a:t>
            </a:r>
            <a:r>
              <a:rPr lang="cs-CZ" sz="1600" dirty="0" smtClean="0"/>
              <a:t> </a:t>
            </a:r>
            <a:r>
              <a:rPr lang="cs-CZ" sz="1600" dirty="0" err="1" smtClean="0"/>
              <a:t>wer</a:t>
            </a:r>
            <a:r>
              <a:rPr lang="cs-CZ" sz="1600" dirty="0" smtClean="0"/>
              <a:t>?</a:t>
            </a:r>
            <a:endParaRPr lang="cs-CZ" sz="16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419872" y="4437112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2</a:t>
            </a:r>
          </a:p>
        </p:txBody>
      </p:sp>
      <p:sp>
        <p:nvSpPr>
          <p:cNvPr id="13" name="TextovéPole 12"/>
          <p:cNvSpPr txBox="1"/>
          <p:nvPr/>
        </p:nvSpPr>
        <p:spPr>
          <a:xfrm>
            <a:off x="395536" y="4437112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3</a:t>
            </a:r>
          </a:p>
        </p:txBody>
      </p:sp>
      <p:sp>
        <p:nvSpPr>
          <p:cNvPr id="14" name="TextovéPole 13"/>
          <p:cNvSpPr txBox="1"/>
          <p:nvPr/>
        </p:nvSpPr>
        <p:spPr>
          <a:xfrm>
            <a:off x="7956376" y="4293096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2123728" y="4221088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G.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4067944" y="4293096"/>
            <a:ext cx="319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J.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7884368" y="4077072"/>
            <a:ext cx="3834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B.</a:t>
            </a:r>
            <a:endParaRPr lang="cs-CZ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Zaoblený obdélník 29"/>
          <p:cNvSpPr/>
          <p:nvPr/>
        </p:nvSpPr>
        <p:spPr>
          <a:xfrm>
            <a:off x="3131840" y="2132856"/>
            <a:ext cx="2952328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Zaoblený obdélník 28"/>
          <p:cNvSpPr/>
          <p:nvPr/>
        </p:nvSpPr>
        <p:spPr>
          <a:xfrm>
            <a:off x="2411760" y="5157192"/>
            <a:ext cx="4032448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Zaoblený obdélník 27"/>
          <p:cNvSpPr/>
          <p:nvPr/>
        </p:nvSpPr>
        <p:spPr>
          <a:xfrm>
            <a:off x="467544" y="4077072"/>
            <a:ext cx="4536504" cy="5760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Zaoblený obdélník 26"/>
          <p:cNvSpPr/>
          <p:nvPr/>
        </p:nvSpPr>
        <p:spPr>
          <a:xfrm>
            <a:off x="4788024" y="260648"/>
            <a:ext cx="4104456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bdélník 25"/>
          <p:cNvSpPr/>
          <p:nvPr/>
        </p:nvSpPr>
        <p:spPr>
          <a:xfrm>
            <a:off x="683568" y="5733256"/>
            <a:ext cx="1368152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5580112" y="3645024"/>
            <a:ext cx="2736304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délník 21"/>
          <p:cNvSpPr/>
          <p:nvPr/>
        </p:nvSpPr>
        <p:spPr>
          <a:xfrm>
            <a:off x="4283968" y="2924944"/>
            <a:ext cx="180020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Zaoblený obdélník 20"/>
          <p:cNvSpPr/>
          <p:nvPr/>
        </p:nvSpPr>
        <p:spPr>
          <a:xfrm>
            <a:off x="899592" y="3212976"/>
            <a:ext cx="936104" cy="648072"/>
          </a:xfrm>
          <a:prstGeom prst="roundRect">
            <a:avLst>
              <a:gd name="adj" fmla="val 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Zaoblený obdélník 17"/>
          <p:cNvSpPr/>
          <p:nvPr/>
        </p:nvSpPr>
        <p:spPr>
          <a:xfrm>
            <a:off x="7164288" y="2492896"/>
            <a:ext cx="1368152" cy="5760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Zaoblený obdélník 16"/>
          <p:cNvSpPr/>
          <p:nvPr/>
        </p:nvSpPr>
        <p:spPr>
          <a:xfrm>
            <a:off x="755576" y="2276872"/>
            <a:ext cx="1512168" cy="3600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Zaoblený obdélník 15"/>
          <p:cNvSpPr/>
          <p:nvPr/>
        </p:nvSpPr>
        <p:spPr>
          <a:xfrm>
            <a:off x="4139952" y="1484784"/>
            <a:ext cx="2232248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Zaoblený obdélník 14"/>
          <p:cNvSpPr/>
          <p:nvPr/>
        </p:nvSpPr>
        <p:spPr>
          <a:xfrm>
            <a:off x="1043608" y="1484784"/>
            <a:ext cx="1296144" cy="3600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971600" y="404664"/>
            <a:ext cx="21031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/>
              <a:t>Verfilmte</a:t>
            </a:r>
            <a:r>
              <a:rPr lang="cs-CZ" dirty="0" smtClean="0"/>
              <a:t> Literatur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971600" y="1484784"/>
            <a:ext cx="124264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>
                <a:solidFill>
                  <a:srgbClr val="FFFF00"/>
                </a:solidFill>
              </a:rPr>
              <a:t>Max </a:t>
            </a:r>
            <a:r>
              <a:rPr lang="cs-CZ" sz="1600" dirty="0" err="1" smtClean="0">
                <a:solidFill>
                  <a:srgbClr val="FFFF00"/>
                </a:solidFill>
              </a:rPr>
              <a:t>Frisch</a:t>
            </a:r>
            <a:r>
              <a:rPr lang="cs-CZ" sz="1600" dirty="0" smtClean="0">
                <a:solidFill>
                  <a:srgbClr val="FFFF00"/>
                </a:solidFill>
              </a:rPr>
              <a:t> </a:t>
            </a:r>
            <a:endParaRPr lang="cs-CZ" sz="1600" dirty="0">
              <a:solidFill>
                <a:srgbClr val="FFFF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211960" y="1484784"/>
            <a:ext cx="22322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>
                <a:solidFill>
                  <a:srgbClr val="FFFF00"/>
                </a:solidFill>
              </a:rPr>
              <a:t>Friedrich </a:t>
            </a:r>
            <a:r>
              <a:rPr lang="cs-CZ" sz="1600" dirty="0" err="1" smtClean="0">
                <a:solidFill>
                  <a:srgbClr val="FFFF00"/>
                </a:solidFill>
              </a:rPr>
              <a:t>Dürrenmatt</a:t>
            </a:r>
            <a:endParaRPr lang="cs-CZ" sz="1600" dirty="0">
              <a:solidFill>
                <a:srgbClr val="FFFF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7164288" y="2564904"/>
            <a:ext cx="144943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err="1" smtClean="0">
                <a:solidFill>
                  <a:srgbClr val="FFFF00"/>
                </a:solidFill>
              </a:rPr>
              <a:t>Günter</a:t>
            </a:r>
            <a:r>
              <a:rPr lang="cs-CZ" sz="1600" dirty="0" smtClean="0">
                <a:solidFill>
                  <a:srgbClr val="FFFF00"/>
                </a:solidFill>
              </a:rPr>
              <a:t>  </a:t>
            </a:r>
            <a:r>
              <a:rPr lang="cs-CZ" sz="1600" dirty="0" err="1" smtClean="0">
                <a:solidFill>
                  <a:srgbClr val="FFFF00"/>
                </a:solidFill>
              </a:rPr>
              <a:t>Grass</a:t>
            </a:r>
            <a:endParaRPr lang="cs-CZ" sz="1600" dirty="0">
              <a:solidFill>
                <a:srgbClr val="FFFF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83568" y="2276872"/>
            <a:ext cx="182082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err="1" smtClean="0">
                <a:solidFill>
                  <a:srgbClr val="FFFF00"/>
                </a:solidFill>
              </a:rPr>
              <a:t>Patrick</a:t>
            </a:r>
            <a:r>
              <a:rPr lang="cs-CZ" sz="1600" dirty="0" smtClean="0">
                <a:solidFill>
                  <a:srgbClr val="FFFF00"/>
                </a:solidFill>
              </a:rPr>
              <a:t> </a:t>
            </a:r>
            <a:r>
              <a:rPr lang="cs-CZ" sz="1600" dirty="0" err="1" smtClean="0">
                <a:solidFill>
                  <a:srgbClr val="FFFF00"/>
                </a:solidFill>
              </a:rPr>
              <a:t>Süskind</a:t>
            </a:r>
            <a:endParaRPr lang="cs-CZ" sz="1600" dirty="0">
              <a:solidFill>
                <a:srgbClr val="FFFF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211960" y="2924944"/>
            <a:ext cx="182614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>
                <a:solidFill>
                  <a:srgbClr val="FFC000"/>
                </a:solidFill>
              </a:rPr>
              <a:t>Die </a:t>
            </a:r>
            <a:r>
              <a:rPr lang="cs-CZ" sz="1600" dirty="0" err="1" smtClean="0">
                <a:solidFill>
                  <a:srgbClr val="FFC000"/>
                </a:solidFill>
              </a:rPr>
              <a:t>Blechtrommel</a:t>
            </a:r>
            <a:endParaRPr lang="cs-CZ" sz="1600" dirty="0">
              <a:solidFill>
                <a:srgbClr val="FFC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652120" y="3861048"/>
            <a:ext cx="266451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>
                <a:solidFill>
                  <a:srgbClr val="FFC000"/>
                </a:solidFill>
              </a:rPr>
              <a:t>Der </a:t>
            </a:r>
            <a:r>
              <a:rPr lang="cs-CZ" sz="1600" dirty="0" err="1" smtClean="0">
                <a:solidFill>
                  <a:srgbClr val="FFC000"/>
                </a:solidFill>
              </a:rPr>
              <a:t>Besuch</a:t>
            </a:r>
            <a:r>
              <a:rPr lang="cs-CZ" sz="1600" dirty="0" smtClean="0">
                <a:solidFill>
                  <a:srgbClr val="FFC000"/>
                </a:solidFill>
              </a:rPr>
              <a:t> der </a:t>
            </a:r>
            <a:r>
              <a:rPr lang="cs-CZ" sz="1600" dirty="0" err="1" smtClean="0">
                <a:solidFill>
                  <a:srgbClr val="FFC000"/>
                </a:solidFill>
              </a:rPr>
              <a:t>alten</a:t>
            </a:r>
            <a:r>
              <a:rPr lang="cs-CZ" sz="1600" dirty="0" smtClean="0">
                <a:solidFill>
                  <a:srgbClr val="FFC000"/>
                </a:solidFill>
              </a:rPr>
              <a:t> </a:t>
            </a:r>
            <a:r>
              <a:rPr lang="cs-CZ" sz="1600" dirty="0" err="1" smtClean="0">
                <a:solidFill>
                  <a:srgbClr val="FFC000"/>
                </a:solidFill>
              </a:rPr>
              <a:t>Dame</a:t>
            </a:r>
            <a:endParaRPr lang="cs-CZ" sz="1600" dirty="0">
              <a:solidFill>
                <a:srgbClr val="FFC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411760" y="5157192"/>
            <a:ext cx="4192173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err="1" smtClean="0">
                <a:solidFill>
                  <a:schemeClr val="bg1"/>
                </a:solidFill>
              </a:rPr>
              <a:t>Ein</a:t>
            </a:r>
            <a:r>
              <a:rPr lang="cs-CZ" sz="1400" dirty="0" smtClean="0">
                <a:solidFill>
                  <a:schemeClr val="bg1"/>
                </a:solidFill>
              </a:rPr>
              <a:t> </a:t>
            </a:r>
            <a:r>
              <a:rPr lang="cs-CZ" sz="1400" dirty="0" err="1" smtClean="0">
                <a:solidFill>
                  <a:schemeClr val="bg1"/>
                </a:solidFill>
              </a:rPr>
              <a:t>Mörder</a:t>
            </a:r>
            <a:r>
              <a:rPr lang="cs-CZ" sz="1400" dirty="0" smtClean="0">
                <a:solidFill>
                  <a:schemeClr val="bg1"/>
                </a:solidFill>
              </a:rPr>
              <a:t> </a:t>
            </a:r>
            <a:r>
              <a:rPr lang="cs-CZ" sz="1400" dirty="0" err="1" smtClean="0">
                <a:solidFill>
                  <a:schemeClr val="bg1"/>
                </a:solidFill>
              </a:rPr>
              <a:t>bemüt</a:t>
            </a:r>
            <a:r>
              <a:rPr lang="cs-CZ" sz="1400" dirty="0" smtClean="0">
                <a:solidFill>
                  <a:schemeClr val="bg1"/>
                </a:solidFill>
              </a:rPr>
              <a:t> </a:t>
            </a:r>
            <a:r>
              <a:rPr lang="cs-CZ" sz="1400" dirty="0" err="1" smtClean="0">
                <a:solidFill>
                  <a:schemeClr val="bg1"/>
                </a:solidFill>
              </a:rPr>
              <a:t>sich</a:t>
            </a:r>
            <a:r>
              <a:rPr lang="cs-CZ" sz="1400" dirty="0" smtClean="0">
                <a:solidFill>
                  <a:schemeClr val="bg1"/>
                </a:solidFill>
              </a:rPr>
              <a:t>, durch </a:t>
            </a:r>
            <a:r>
              <a:rPr lang="cs-CZ" sz="1400" dirty="0" err="1" smtClean="0">
                <a:solidFill>
                  <a:schemeClr val="bg1"/>
                </a:solidFill>
              </a:rPr>
              <a:t>die</a:t>
            </a:r>
            <a:r>
              <a:rPr lang="cs-CZ" sz="1400" dirty="0" smtClean="0">
                <a:solidFill>
                  <a:schemeClr val="bg1"/>
                </a:solidFill>
              </a:rPr>
              <a:t> </a:t>
            </a:r>
            <a:r>
              <a:rPr lang="cs-CZ" sz="1400" dirty="0" err="1" smtClean="0">
                <a:solidFill>
                  <a:schemeClr val="bg1"/>
                </a:solidFill>
              </a:rPr>
              <a:t>Herstellung</a:t>
            </a:r>
            <a:endParaRPr lang="cs-CZ" sz="1400" dirty="0" smtClean="0">
              <a:solidFill>
                <a:schemeClr val="bg1"/>
              </a:solidFill>
            </a:endParaRPr>
          </a:p>
          <a:p>
            <a:r>
              <a:rPr lang="cs-CZ" sz="1400" dirty="0" err="1">
                <a:solidFill>
                  <a:schemeClr val="bg1"/>
                </a:solidFill>
              </a:rPr>
              <a:t>e</a:t>
            </a:r>
            <a:r>
              <a:rPr lang="cs-CZ" sz="1400" dirty="0" err="1" smtClean="0">
                <a:solidFill>
                  <a:schemeClr val="bg1"/>
                </a:solidFill>
              </a:rPr>
              <a:t>ines</a:t>
            </a:r>
            <a:r>
              <a:rPr lang="cs-CZ" sz="1400" dirty="0" smtClean="0">
                <a:solidFill>
                  <a:schemeClr val="bg1"/>
                </a:solidFill>
              </a:rPr>
              <a:t> </a:t>
            </a:r>
            <a:r>
              <a:rPr lang="cs-CZ" sz="1400" dirty="0" err="1" smtClean="0">
                <a:solidFill>
                  <a:schemeClr val="bg1"/>
                </a:solidFill>
              </a:rPr>
              <a:t>überirdischen</a:t>
            </a:r>
            <a:r>
              <a:rPr lang="cs-CZ" sz="1400" dirty="0" smtClean="0">
                <a:solidFill>
                  <a:schemeClr val="bg1"/>
                </a:solidFill>
              </a:rPr>
              <a:t> </a:t>
            </a:r>
            <a:r>
              <a:rPr lang="cs-CZ" sz="1400" dirty="0" err="1" smtClean="0">
                <a:solidFill>
                  <a:schemeClr val="bg1"/>
                </a:solidFill>
              </a:rPr>
              <a:t>Duftes</a:t>
            </a:r>
            <a:r>
              <a:rPr lang="cs-CZ" sz="1400" dirty="0" smtClean="0">
                <a:solidFill>
                  <a:schemeClr val="bg1"/>
                </a:solidFill>
              </a:rPr>
              <a:t>, </a:t>
            </a:r>
            <a:r>
              <a:rPr lang="cs-CZ" sz="1400" dirty="0" err="1" smtClean="0">
                <a:solidFill>
                  <a:schemeClr val="bg1"/>
                </a:solidFill>
              </a:rPr>
              <a:t>Macht</a:t>
            </a:r>
            <a:r>
              <a:rPr lang="cs-CZ" sz="1400" dirty="0" smtClean="0">
                <a:solidFill>
                  <a:schemeClr val="bg1"/>
                </a:solidFill>
              </a:rPr>
              <a:t> </a:t>
            </a:r>
            <a:r>
              <a:rPr lang="cs-CZ" sz="1400" dirty="0" err="1" smtClean="0">
                <a:solidFill>
                  <a:schemeClr val="bg1"/>
                </a:solidFill>
              </a:rPr>
              <a:t>über</a:t>
            </a:r>
            <a:r>
              <a:rPr lang="cs-CZ" sz="1400" dirty="0" smtClean="0">
                <a:solidFill>
                  <a:schemeClr val="bg1"/>
                </a:solidFill>
              </a:rPr>
              <a:t> </a:t>
            </a:r>
            <a:r>
              <a:rPr lang="cs-CZ" sz="1400" dirty="0" err="1" smtClean="0">
                <a:solidFill>
                  <a:schemeClr val="bg1"/>
                </a:solidFill>
              </a:rPr>
              <a:t>Menschen</a:t>
            </a:r>
            <a:endParaRPr lang="cs-CZ" sz="1400" dirty="0" smtClean="0">
              <a:solidFill>
                <a:schemeClr val="bg1"/>
              </a:solidFill>
            </a:endParaRPr>
          </a:p>
          <a:p>
            <a:r>
              <a:rPr lang="cs-CZ" sz="1400" dirty="0" err="1">
                <a:solidFill>
                  <a:schemeClr val="bg1"/>
                </a:solidFill>
              </a:rPr>
              <a:t>z</a:t>
            </a:r>
            <a:r>
              <a:rPr lang="cs-CZ" sz="1400" dirty="0" err="1" smtClean="0">
                <a:solidFill>
                  <a:schemeClr val="bg1"/>
                </a:solidFill>
              </a:rPr>
              <a:t>u</a:t>
            </a:r>
            <a:r>
              <a:rPr lang="cs-CZ" sz="1400" dirty="0" smtClean="0">
                <a:solidFill>
                  <a:schemeClr val="bg1"/>
                </a:solidFill>
              </a:rPr>
              <a:t> </a:t>
            </a:r>
            <a:r>
              <a:rPr lang="cs-CZ" sz="1400" dirty="0" err="1" smtClean="0">
                <a:solidFill>
                  <a:schemeClr val="bg1"/>
                </a:solidFill>
              </a:rPr>
              <a:t>gewinnen</a:t>
            </a:r>
            <a:r>
              <a:rPr lang="cs-CZ" sz="1400" dirty="0" smtClean="0">
                <a:solidFill>
                  <a:schemeClr val="bg1"/>
                </a:solidFill>
              </a:rPr>
              <a:t>. </a:t>
            </a:r>
            <a:endParaRPr lang="cs-CZ" sz="1400" dirty="0">
              <a:solidFill>
                <a:schemeClr val="bg1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539552" y="4005064"/>
            <a:ext cx="45704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>
                <a:solidFill>
                  <a:schemeClr val="bg1"/>
                </a:solidFill>
              </a:rPr>
              <a:t>Die </a:t>
            </a:r>
            <a:r>
              <a:rPr lang="cs-CZ" sz="1400" dirty="0" err="1" smtClean="0">
                <a:solidFill>
                  <a:schemeClr val="bg1"/>
                </a:solidFill>
              </a:rPr>
              <a:t>Geschichte</a:t>
            </a:r>
            <a:r>
              <a:rPr lang="cs-CZ" sz="1400" dirty="0" smtClean="0">
                <a:solidFill>
                  <a:schemeClr val="bg1"/>
                </a:solidFill>
              </a:rPr>
              <a:t> </a:t>
            </a:r>
            <a:r>
              <a:rPr lang="cs-CZ" sz="1400" dirty="0" err="1" smtClean="0">
                <a:solidFill>
                  <a:schemeClr val="bg1"/>
                </a:solidFill>
              </a:rPr>
              <a:t>eines</a:t>
            </a:r>
            <a:r>
              <a:rPr lang="cs-CZ" sz="1400" dirty="0" smtClean="0">
                <a:solidFill>
                  <a:schemeClr val="bg1"/>
                </a:solidFill>
              </a:rPr>
              <a:t> </a:t>
            </a:r>
            <a:r>
              <a:rPr lang="cs-CZ" sz="1400" dirty="0" err="1" smtClean="0">
                <a:solidFill>
                  <a:schemeClr val="bg1"/>
                </a:solidFill>
              </a:rPr>
              <a:t>technokratischen</a:t>
            </a:r>
            <a:r>
              <a:rPr lang="cs-CZ" sz="1400" dirty="0" smtClean="0">
                <a:solidFill>
                  <a:schemeClr val="bg1"/>
                </a:solidFill>
              </a:rPr>
              <a:t> </a:t>
            </a:r>
            <a:r>
              <a:rPr lang="cs-CZ" sz="1400" dirty="0" err="1" smtClean="0">
                <a:solidFill>
                  <a:schemeClr val="bg1"/>
                </a:solidFill>
              </a:rPr>
              <a:t>Mannes</a:t>
            </a:r>
            <a:r>
              <a:rPr lang="cs-CZ" sz="1400" dirty="0" smtClean="0">
                <a:solidFill>
                  <a:schemeClr val="bg1"/>
                </a:solidFill>
              </a:rPr>
              <a:t>, </a:t>
            </a:r>
            <a:r>
              <a:rPr lang="cs-CZ" sz="1400" dirty="0" err="1" smtClean="0">
                <a:solidFill>
                  <a:schemeClr val="bg1"/>
                </a:solidFill>
              </a:rPr>
              <a:t>dessen</a:t>
            </a:r>
            <a:r>
              <a:rPr lang="cs-CZ" sz="1400" dirty="0" smtClean="0">
                <a:solidFill>
                  <a:schemeClr val="bg1"/>
                </a:solidFill>
              </a:rPr>
              <a:t> </a:t>
            </a:r>
          </a:p>
          <a:p>
            <a:r>
              <a:rPr lang="cs-CZ" sz="1400" dirty="0" err="1" smtClean="0">
                <a:solidFill>
                  <a:schemeClr val="bg1"/>
                </a:solidFill>
              </a:rPr>
              <a:t>Welt</a:t>
            </a:r>
            <a:r>
              <a:rPr lang="cs-CZ" sz="1400" dirty="0" smtClean="0">
                <a:solidFill>
                  <a:schemeClr val="bg1"/>
                </a:solidFill>
              </a:rPr>
              <a:t> </a:t>
            </a:r>
            <a:r>
              <a:rPr lang="cs-CZ" sz="1400" dirty="0" err="1" smtClean="0">
                <a:solidFill>
                  <a:schemeClr val="bg1"/>
                </a:solidFill>
              </a:rPr>
              <a:t>sich</a:t>
            </a:r>
            <a:r>
              <a:rPr lang="cs-CZ" sz="1400" dirty="0" smtClean="0">
                <a:solidFill>
                  <a:schemeClr val="bg1"/>
                </a:solidFill>
              </a:rPr>
              <a:t> in </a:t>
            </a:r>
            <a:r>
              <a:rPr lang="cs-CZ" sz="1400" dirty="0" err="1" smtClean="0">
                <a:solidFill>
                  <a:schemeClr val="bg1"/>
                </a:solidFill>
              </a:rPr>
              <a:t>die</a:t>
            </a:r>
            <a:r>
              <a:rPr lang="cs-CZ" sz="1400" dirty="0" smtClean="0">
                <a:solidFill>
                  <a:schemeClr val="bg1"/>
                </a:solidFill>
              </a:rPr>
              <a:t> </a:t>
            </a:r>
            <a:r>
              <a:rPr lang="cs-CZ" sz="1400" dirty="0" err="1" smtClean="0">
                <a:solidFill>
                  <a:schemeClr val="bg1"/>
                </a:solidFill>
              </a:rPr>
              <a:t>antike</a:t>
            </a:r>
            <a:r>
              <a:rPr lang="cs-CZ" sz="1400" dirty="0" smtClean="0">
                <a:solidFill>
                  <a:schemeClr val="bg1"/>
                </a:solidFill>
              </a:rPr>
              <a:t> </a:t>
            </a:r>
            <a:r>
              <a:rPr lang="cs-CZ" sz="1400" dirty="0" err="1" smtClean="0">
                <a:solidFill>
                  <a:schemeClr val="bg1"/>
                </a:solidFill>
              </a:rPr>
              <a:t>Tragödie</a:t>
            </a:r>
            <a:r>
              <a:rPr lang="cs-CZ" sz="1400" dirty="0" smtClean="0">
                <a:solidFill>
                  <a:schemeClr val="bg1"/>
                </a:solidFill>
              </a:rPr>
              <a:t> </a:t>
            </a:r>
            <a:r>
              <a:rPr lang="cs-CZ" sz="1400" dirty="0" err="1" smtClean="0">
                <a:solidFill>
                  <a:schemeClr val="bg1"/>
                </a:solidFill>
              </a:rPr>
              <a:t>ändert</a:t>
            </a:r>
            <a:r>
              <a:rPr lang="cs-CZ" sz="1400" dirty="0" smtClean="0">
                <a:solidFill>
                  <a:schemeClr val="bg1"/>
                </a:solidFill>
              </a:rPr>
              <a:t>. </a:t>
            </a:r>
            <a:endParaRPr lang="cs-CZ" sz="1400" dirty="0">
              <a:solidFill>
                <a:schemeClr val="bg1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3131840" y="2276872"/>
            <a:ext cx="30173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err="1" smtClean="0">
                <a:solidFill>
                  <a:schemeClr val="bg1"/>
                </a:solidFill>
              </a:rPr>
              <a:t>Eine</a:t>
            </a:r>
            <a:r>
              <a:rPr lang="cs-CZ" sz="1400" dirty="0" smtClean="0">
                <a:solidFill>
                  <a:schemeClr val="bg1"/>
                </a:solidFill>
              </a:rPr>
              <a:t> </a:t>
            </a:r>
            <a:r>
              <a:rPr lang="cs-CZ" sz="1400" dirty="0" err="1" smtClean="0">
                <a:solidFill>
                  <a:schemeClr val="bg1"/>
                </a:solidFill>
              </a:rPr>
              <a:t>Lebensgeschichte</a:t>
            </a:r>
            <a:r>
              <a:rPr lang="cs-CZ" sz="1400" dirty="0" smtClean="0">
                <a:solidFill>
                  <a:schemeClr val="bg1"/>
                </a:solidFill>
              </a:rPr>
              <a:t> des </a:t>
            </a:r>
            <a:r>
              <a:rPr lang="cs-CZ" sz="1400" dirty="0" err="1" smtClean="0">
                <a:solidFill>
                  <a:schemeClr val="bg1"/>
                </a:solidFill>
              </a:rPr>
              <a:t>Zwerges</a:t>
            </a:r>
            <a:endParaRPr lang="cs-CZ" sz="1400" dirty="0" smtClean="0">
              <a:solidFill>
                <a:schemeClr val="bg1"/>
              </a:solidFill>
            </a:endParaRPr>
          </a:p>
          <a:p>
            <a:r>
              <a:rPr lang="cs-CZ" sz="1400" dirty="0" smtClean="0">
                <a:solidFill>
                  <a:schemeClr val="bg1"/>
                </a:solidFill>
              </a:rPr>
              <a:t>Oskar </a:t>
            </a:r>
            <a:r>
              <a:rPr lang="cs-CZ" sz="1400" dirty="0" err="1" smtClean="0">
                <a:solidFill>
                  <a:schemeClr val="bg1"/>
                </a:solidFill>
              </a:rPr>
              <a:t>Matzenrath</a:t>
            </a:r>
            <a:r>
              <a:rPr lang="cs-CZ" sz="1400" dirty="0" smtClean="0">
                <a:solidFill>
                  <a:schemeClr val="bg1"/>
                </a:solidFill>
              </a:rPr>
              <a:t>. </a:t>
            </a:r>
            <a:endParaRPr lang="cs-CZ" sz="1400" dirty="0">
              <a:solidFill>
                <a:schemeClr val="bg1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4788024" y="260648"/>
            <a:ext cx="428970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err="1" smtClean="0">
                <a:solidFill>
                  <a:schemeClr val="bg1"/>
                </a:solidFill>
              </a:rPr>
              <a:t>Milliardärin</a:t>
            </a:r>
            <a:r>
              <a:rPr lang="cs-CZ" sz="1400" dirty="0" smtClean="0">
                <a:solidFill>
                  <a:schemeClr val="bg1"/>
                </a:solidFill>
              </a:rPr>
              <a:t> </a:t>
            </a:r>
            <a:r>
              <a:rPr lang="cs-CZ" sz="1400" dirty="0" err="1" smtClean="0">
                <a:solidFill>
                  <a:schemeClr val="bg1"/>
                </a:solidFill>
              </a:rPr>
              <a:t>Claire</a:t>
            </a:r>
            <a:r>
              <a:rPr lang="cs-CZ" sz="1400" dirty="0" smtClean="0">
                <a:solidFill>
                  <a:schemeClr val="bg1"/>
                </a:solidFill>
              </a:rPr>
              <a:t> </a:t>
            </a:r>
            <a:r>
              <a:rPr lang="cs-CZ" sz="1400" dirty="0" err="1" smtClean="0">
                <a:solidFill>
                  <a:schemeClr val="bg1"/>
                </a:solidFill>
              </a:rPr>
              <a:t>Zachanassian</a:t>
            </a:r>
            <a:r>
              <a:rPr lang="cs-CZ" sz="1400" dirty="0" smtClean="0">
                <a:solidFill>
                  <a:schemeClr val="bg1"/>
                </a:solidFill>
              </a:rPr>
              <a:t> </a:t>
            </a:r>
            <a:r>
              <a:rPr lang="cs-CZ" sz="1400" dirty="0" err="1" smtClean="0">
                <a:solidFill>
                  <a:schemeClr val="bg1"/>
                </a:solidFill>
              </a:rPr>
              <a:t>hilft</a:t>
            </a:r>
            <a:r>
              <a:rPr lang="cs-CZ" sz="1400" dirty="0" smtClean="0">
                <a:solidFill>
                  <a:schemeClr val="bg1"/>
                </a:solidFill>
              </a:rPr>
              <a:t> der </a:t>
            </a:r>
            <a:r>
              <a:rPr lang="cs-CZ" sz="1400" dirty="0" err="1" smtClean="0">
                <a:solidFill>
                  <a:schemeClr val="bg1"/>
                </a:solidFill>
              </a:rPr>
              <a:t>Stadt</a:t>
            </a:r>
            <a:endParaRPr lang="cs-CZ" sz="1400" dirty="0" smtClean="0">
              <a:solidFill>
                <a:schemeClr val="bg1"/>
              </a:solidFill>
            </a:endParaRPr>
          </a:p>
          <a:p>
            <a:r>
              <a:rPr lang="cs-CZ" sz="1400" dirty="0" err="1" smtClean="0">
                <a:solidFill>
                  <a:schemeClr val="bg1"/>
                </a:solidFill>
              </a:rPr>
              <a:t>Güllen</a:t>
            </a:r>
            <a:r>
              <a:rPr lang="cs-CZ" sz="1400" dirty="0" smtClean="0">
                <a:solidFill>
                  <a:schemeClr val="bg1"/>
                </a:solidFill>
              </a:rPr>
              <a:t>. </a:t>
            </a:r>
            <a:r>
              <a:rPr lang="cs-CZ" sz="1400" dirty="0" err="1" smtClean="0">
                <a:solidFill>
                  <a:schemeClr val="bg1"/>
                </a:solidFill>
              </a:rPr>
              <a:t>Sie</a:t>
            </a:r>
            <a:r>
              <a:rPr lang="cs-CZ" sz="1400" dirty="0" smtClean="0">
                <a:solidFill>
                  <a:schemeClr val="bg1"/>
                </a:solidFill>
              </a:rPr>
              <a:t> </a:t>
            </a:r>
            <a:r>
              <a:rPr lang="cs-CZ" sz="1400" dirty="0" err="1" smtClean="0">
                <a:solidFill>
                  <a:schemeClr val="bg1"/>
                </a:solidFill>
              </a:rPr>
              <a:t>fördert</a:t>
            </a:r>
            <a:r>
              <a:rPr lang="cs-CZ" sz="1400" dirty="0" smtClean="0">
                <a:solidFill>
                  <a:schemeClr val="bg1"/>
                </a:solidFill>
              </a:rPr>
              <a:t> </a:t>
            </a:r>
            <a:r>
              <a:rPr lang="cs-CZ" sz="1400" dirty="0" err="1" smtClean="0">
                <a:solidFill>
                  <a:schemeClr val="bg1"/>
                </a:solidFill>
              </a:rPr>
              <a:t>dafür</a:t>
            </a:r>
            <a:r>
              <a:rPr lang="cs-CZ" sz="1400" dirty="0" smtClean="0">
                <a:solidFill>
                  <a:schemeClr val="bg1"/>
                </a:solidFill>
              </a:rPr>
              <a:t> </a:t>
            </a:r>
            <a:r>
              <a:rPr lang="cs-CZ" sz="1400" dirty="0" err="1" smtClean="0">
                <a:solidFill>
                  <a:schemeClr val="bg1"/>
                </a:solidFill>
              </a:rPr>
              <a:t>das</a:t>
            </a:r>
            <a:r>
              <a:rPr lang="cs-CZ" sz="1400" dirty="0" smtClean="0">
                <a:solidFill>
                  <a:schemeClr val="bg1"/>
                </a:solidFill>
              </a:rPr>
              <a:t> </a:t>
            </a:r>
            <a:r>
              <a:rPr lang="cs-CZ" sz="1400" dirty="0" err="1" smtClean="0">
                <a:solidFill>
                  <a:schemeClr val="bg1"/>
                </a:solidFill>
              </a:rPr>
              <a:t>Leben</a:t>
            </a:r>
            <a:r>
              <a:rPr lang="cs-CZ" sz="1400" dirty="0" smtClean="0">
                <a:solidFill>
                  <a:schemeClr val="bg1"/>
                </a:solidFill>
              </a:rPr>
              <a:t> </a:t>
            </a:r>
            <a:r>
              <a:rPr lang="cs-CZ" sz="1400" dirty="0" err="1" smtClean="0">
                <a:solidFill>
                  <a:schemeClr val="bg1"/>
                </a:solidFill>
              </a:rPr>
              <a:t>ihrer</a:t>
            </a:r>
            <a:r>
              <a:rPr lang="cs-CZ" sz="1400" dirty="0" smtClean="0">
                <a:solidFill>
                  <a:schemeClr val="bg1"/>
                </a:solidFill>
              </a:rPr>
              <a:t> </a:t>
            </a:r>
            <a:r>
              <a:rPr lang="cs-CZ" sz="1400" dirty="0" err="1" smtClean="0">
                <a:solidFill>
                  <a:schemeClr val="bg1"/>
                </a:solidFill>
              </a:rPr>
              <a:t>ehemali</a:t>
            </a:r>
            <a:r>
              <a:rPr lang="cs-CZ" sz="1400" dirty="0" smtClean="0">
                <a:solidFill>
                  <a:schemeClr val="bg1"/>
                </a:solidFill>
              </a:rPr>
              <a:t>-</a:t>
            </a:r>
          </a:p>
          <a:p>
            <a:r>
              <a:rPr lang="cs-CZ" sz="1400" dirty="0">
                <a:solidFill>
                  <a:schemeClr val="bg1"/>
                </a:solidFill>
              </a:rPr>
              <a:t>g</a:t>
            </a:r>
            <a:r>
              <a:rPr lang="cs-CZ" sz="1400" dirty="0" smtClean="0">
                <a:solidFill>
                  <a:schemeClr val="bg1"/>
                </a:solidFill>
              </a:rPr>
              <a:t>en  </a:t>
            </a:r>
            <a:r>
              <a:rPr lang="cs-CZ" sz="1400" dirty="0" err="1" smtClean="0">
                <a:solidFill>
                  <a:schemeClr val="bg1"/>
                </a:solidFill>
              </a:rPr>
              <a:t>Geliebter</a:t>
            </a:r>
            <a:r>
              <a:rPr lang="cs-CZ" sz="1400" dirty="0" smtClean="0">
                <a:solidFill>
                  <a:schemeClr val="bg1"/>
                </a:solidFill>
              </a:rPr>
              <a:t>  Alfred </a:t>
            </a:r>
            <a:r>
              <a:rPr lang="cs-CZ" sz="1400" dirty="0" err="1" smtClean="0">
                <a:solidFill>
                  <a:schemeClr val="bg1"/>
                </a:solidFill>
              </a:rPr>
              <a:t>Ill</a:t>
            </a:r>
            <a:r>
              <a:rPr lang="cs-CZ" sz="1400" dirty="0" smtClean="0">
                <a:solidFill>
                  <a:schemeClr val="bg1"/>
                </a:solidFill>
              </a:rPr>
              <a:t>. </a:t>
            </a:r>
            <a:endParaRPr lang="cs-CZ" sz="1400" dirty="0">
              <a:solidFill>
                <a:schemeClr val="bg1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899592" y="3356992"/>
            <a:ext cx="85940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err="1" smtClean="0">
                <a:solidFill>
                  <a:srgbClr val="FFC000"/>
                </a:solidFill>
              </a:rPr>
              <a:t>Parfüm</a:t>
            </a:r>
            <a:endParaRPr lang="cs-CZ" sz="1600" dirty="0">
              <a:solidFill>
                <a:srgbClr val="FFC000"/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683568" y="5877272"/>
            <a:ext cx="13681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>
                <a:solidFill>
                  <a:srgbClr val="FFC000"/>
                </a:solidFill>
              </a:rPr>
              <a:t>Homo </a:t>
            </a:r>
            <a:r>
              <a:rPr lang="cs-CZ" sz="1600" dirty="0" err="1" smtClean="0">
                <a:solidFill>
                  <a:srgbClr val="FFC000"/>
                </a:solidFill>
              </a:rPr>
              <a:t>Faber</a:t>
            </a:r>
            <a:endParaRPr lang="cs-CZ" sz="1600" dirty="0">
              <a:solidFill>
                <a:srgbClr val="FFC000"/>
              </a:solidFill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3635896" y="6237312"/>
            <a:ext cx="464191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err="1" smtClean="0"/>
              <a:t>Ordne</a:t>
            </a:r>
            <a:r>
              <a:rPr lang="cs-CZ" sz="1600" dirty="0" smtClean="0"/>
              <a:t> </a:t>
            </a:r>
            <a:r>
              <a:rPr lang="cs-CZ" sz="1600" dirty="0" err="1" smtClean="0"/>
              <a:t>Schritsteller</a:t>
            </a:r>
            <a:r>
              <a:rPr lang="cs-CZ" sz="1600" dirty="0" smtClean="0"/>
              <a:t> </a:t>
            </a:r>
            <a:r>
              <a:rPr lang="cs-CZ" sz="1600" dirty="0" err="1" smtClean="0"/>
              <a:t>zu</a:t>
            </a:r>
            <a:r>
              <a:rPr lang="cs-CZ" sz="1600" dirty="0" smtClean="0"/>
              <a:t> den </a:t>
            </a:r>
            <a:r>
              <a:rPr lang="cs-CZ" sz="1600" dirty="0" err="1" smtClean="0"/>
              <a:t>Werken</a:t>
            </a:r>
            <a:r>
              <a:rPr lang="cs-CZ" sz="1600" dirty="0" smtClean="0"/>
              <a:t> </a:t>
            </a:r>
            <a:r>
              <a:rPr lang="cs-CZ" sz="1600" dirty="0" err="1" smtClean="0"/>
              <a:t>und</a:t>
            </a:r>
            <a:r>
              <a:rPr lang="cs-CZ" sz="1600" dirty="0" smtClean="0"/>
              <a:t> </a:t>
            </a:r>
            <a:r>
              <a:rPr lang="cs-CZ" sz="1600" dirty="0" err="1" smtClean="0"/>
              <a:t>Themen</a:t>
            </a:r>
            <a:r>
              <a:rPr lang="cs-CZ" sz="1600" dirty="0" smtClean="0"/>
              <a:t>. </a:t>
            </a:r>
            <a:endParaRPr lang="cs-CZ" sz="1600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1403648" y="1124744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1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4" name="TextovéPole 33"/>
          <p:cNvSpPr txBox="1"/>
          <p:nvPr/>
        </p:nvSpPr>
        <p:spPr>
          <a:xfrm>
            <a:off x="755576" y="5517232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1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2411760" y="3789040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1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2195736" y="2132856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37" name="TextovéPole 36"/>
          <p:cNvSpPr txBox="1"/>
          <p:nvPr/>
        </p:nvSpPr>
        <p:spPr>
          <a:xfrm>
            <a:off x="1835696" y="3068960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2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6300192" y="5013176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2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9" name="TextovéPole 38"/>
          <p:cNvSpPr txBox="1"/>
          <p:nvPr/>
        </p:nvSpPr>
        <p:spPr>
          <a:xfrm>
            <a:off x="4139952" y="1196752"/>
            <a:ext cx="3000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40" name="TextovéPole 39"/>
          <p:cNvSpPr txBox="1"/>
          <p:nvPr/>
        </p:nvSpPr>
        <p:spPr>
          <a:xfrm>
            <a:off x="8460432" y="4077072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3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4499992" y="332656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3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42" name="TextovéPole 41"/>
          <p:cNvSpPr txBox="1"/>
          <p:nvPr/>
        </p:nvSpPr>
        <p:spPr>
          <a:xfrm>
            <a:off x="7740352" y="2204864"/>
            <a:ext cx="3720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4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6156176" y="2924944"/>
            <a:ext cx="3720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4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44" name="TextovéPole 43"/>
          <p:cNvSpPr txBox="1"/>
          <p:nvPr/>
        </p:nvSpPr>
        <p:spPr>
          <a:xfrm>
            <a:off x="3347864" y="1844824"/>
            <a:ext cx="3000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4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45" name="TextovéPole 44"/>
          <p:cNvSpPr txBox="1"/>
          <p:nvPr/>
        </p:nvSpPr>
        <p:spPr>
          <a:xfrm>
            <a:off x="2339752" y="260648"/>
            <a:ext cx="63511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err="1" smtClean="0">
                <a:solidFill>
                  <a:srgbClr val="FF0000"/>
                </a:solidFill>
              </a:rPr>
              <a:t>Řesení</a:t>
            </a:r>
            <a:endParaRPr lang="cs-CZ" sz="1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5364088" y="836712"/>
            <a:ext cx="2808312" cy="9864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1619672" y="1484784"/>
          <a:ext cx="1963102" cy="4212728"/>
        </p:xfrm>
        <a:graphic>
          <a:graphicData uri="http://schemas.openxmlformats.org/drawingml/2006/table">
            <a:tbl>
              <a:tblPr/>
              <a:tblGrid>
                <a:gridCol w="1963102"/>
              </a:tblGrid>
              <a:tr h="87428">
                <a:tc>
                  <a:txBody>
                    <a:bodyPr/>
                    <a:lstStyle/>
                    <a:p>
                      <a:r>
                        <a:rPr lang="de-DE" sz="1000" b="1" dirty="0">
                          <a:solidFill>
                            <a:srgbClr val="000000"/>
                          </a:solidFill>
                        </a:rPr>
                        <a:t>Statistik</a:t>
                      </a:r>
                      <a:r>
                        <a:rPr lang="de-DE" sz="1000" dirty="0"/>
                        <a:t> </a:t>
                      </a:r>
                    </a:p>
                  </a:txBody>
                  <a:tcPr marL="48964" marR="48964" marT="24482" marB="2448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C3C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41648">
                <a:tc>
                  <a:txBody>
                    <a:bodyPr/>
                    <a:lstStyle/>
                    <a:p>
                      <a:r>
                        <a:rPr lang="de-DE" sz="1000" dirty="0"/>
                        <a:t>auf den Autobahnen</a:t>
                      </a:r>
                      <a:br>
                        <a:rPr lang="de-DE" sz="1000" dirty="0"/>
                      </a:br>
                      <a:r>
                        <a:rPr lang="de-DE" sz="1000" dirty="0"/>
                        <a:t>sterben</a:t>
                      </a:r>
                      <a:br>
                        <a:rPr lang="de-DE" sz="1000" dirty="0"/>
                      </a:br>
                      <a:r>
                        <a:rPr lang="de-DE" sz="1000" dirty="0"/>
                        <a:t>nachts</a:t>
                      </a:r>
                      <a:br>
                        <a:rPr lang="de-DE" sz="1000" dirty="0"/>
                      </a:br>
                      <a:r>
                        <a:rPr lang="de-DE" sz="1000" dirty="0" err="1"/>
                        <a:t>frösche</a:t>
                      </a:r>
                      <a:r>
                        <a:rPr lang="de-DE" sz="1000" dirty="0"/>
                        <a:t> igel und </a:t>
                      </a:r>
                      <a:r>
                        <a:rPr lang="de-DE" sz="1000" dirty="0" err="1"/>
                        <a:t>hasen</a:t>
                      </a:r>
                      <a:r>
                        <a:rPr lang="de-DE" sz="1000" dirty="0"/>
                        <a:t/>
                      </a:r>
                      <a:br>
                        <a:rPr lang="de-DE" sz="1000" dirty="0"/>
                      </a:br>
                      <a:r>
                        <a:rPr lang="de-DE" sz="1000" dirty="0"/>
                        <a:t/>
                      </a:r>
                      <a:br>
                        <a:rPr lang="de-DE" sz="1000" dirty="0"/>
                      </a:br>
                      <a:r>
                        <a:rPr lang="de-DE" sz="1000" dirty="0"/>
                        <a:t>nicht nur</a:t>
                      </a:r>
                      <a:br>
                        <a:rPr lang="de-DE" sz="1000" dirty="0"/>
                      </a:br>
                      <a:r>
                        <a:rPr lang="de-DE" sz="1000" dirty="0"/>
                        <a:t>auf den Autobahnen</a:t>
                      </a:r>
                      <a:br>
                        <a:rPr lang="de-DE" sz="1000" dirty="0"/>
                      </a:br>
                      <a:r>
                        <a:rPr lang="de-DE" sz="1000" dirty="0"/>
                        <a:t>sterben</a:t>
                      </a:r>
                      <a:br>
                        <a:rPr lang="de-DE" sz="1000" dirty="0"/>
                      </a:br>
                      <a:r>
                        <a:rPr lang="de-DE" sz="1000" dirty="0"/>
                        <a:t>nachts</a:t>
                      </a:r>
                      <a:br>
                        <a:rPr lang="de-DE" sz="1000" dirty="0"/>
                      </a:br>
                      <a:r>
                        <a:rPr lang="de-DE" sz="1000" dirty="0" err="1"/>
                        <a:t>frösche</a:t>
                      </a:r>
                      <a:r>
                        <a:rPr lang="de-DE" sz="1000" dirty="0"/>
                        <a:t> igel und </a:t>
                      </a:r>
                      <a:r>
                        <a:rPr lang="de-DE" sz="1000" dirty="0" err="1"/>
                        <a:t>hasen</a:t>
                      </a:r>
                      <a:r>
                        <a:rPr lang="de-DE" sz="1000" dirty="0"/>
                        <a:t/>
                      </a:r>
                      <a:br>
                        <a:rPr lang="de-DE" sz="1000" dirty="0"/>
                      </a:br>
                      <a:r>
                        <a:rPr lang="de-DE" sz="1000" dirty="0"/>
                        <a:t/>
                      </a:r>
                      <a:br>
                        <a:rPr lang="de-DE" sz="1000" dirty="0"/>
                      </a:br>
                      <a:r>
                        <a:rPr lang="de-DE" sz="1000" dirty="0"/>
                        <a:t>nicht nur</a:t>
                      </a:r>
                      <a:br>
                        <a:rPr lang="de-DE" sz="1000" dirty="0"/>
                      </a:br>
                      <a:r>
                        <a:rPr lang="de-DE" sz="1000" dirty="0"/>
                        <a:t>auf den Autobahnen</a:t>
                      </a:r>
                      <a:br>
                        <a:rPr lang="de-DE" sz="1000" dirty="0"/>
                      </a:br>
                      <a:r>
                        <a:rPr lang="de-DE" sz="1000" dirty="0"/>
                        <a:t>sterben</a:t>
                      </a:r>
                      <a:br>
                        <a:rPr lang="de-DE" sz="1000" dirty="0"/>
                      </a:br>
                      <a:r>
                        <a:rPr lang="de-DE" sz="1000" dirty="0"/>
                        <a:t>nicht nur</a:t>
                      </a:r>
                      <a:br>
                        <a:rPr lang="de-DE" sz="1000" dirty="0"/>
                      </a:br>
                      <a:r>
                        <a:rPr lang="de-DE" sz="1000" dirty="0"/>
                        <a:t>nachts</a:t>
                      </a:r>
                      <a:br>
                        <a:rPr lang="de-DE" sz="1000" dirty="0"/>
                      </a:br>
                      <a:r>
                        <a:rPr lang="de-DE" sz="1000" dirty="0" err="1"/>
                        <a:t>frösche</a:t>
                      </a:r>
                      <a:r>
                        <a:rPr lang="de-DE" sz="1000" dirty="0"/>
                        <a:t> igel und </a:t>
                      </a:r>
                      <a:r>
                        <a:rPr lang="de-DE" sz="1000" dirty="0" err="1"/>
                        <a:t>hasen</a:t>
                      </a:r>
                      <a:r>
                        <a:rPr lang="de-DE" sz="1000" dirty="0"/>
                        <a:t/>
                      </a:r>
                      <a:br>
                        <a:rPr lang="de-DE" sz="1000" dirty="0"/>
                      </a:br>
                      <a:r>
                        <a:rPr lang="de-DE" sz="1000" dirty="0"/>
                        <a:t/>
                      </a:r>
                      <a:br>
                        <a:rPr lang="de-DE" sz="1000" dirty="0"/>
                      </a:br>
                      <a:r>
                        <a:rPr lang="de-DE" sz="1000" dirty="0"/>
                        <a:t>nicht nur</a:t>
                      </a:r>
                      <a:br>
                        <a:rPr lang="de-DE" sz="1000" dirty="0"/>
                      </a:br>
                      <a:r>
                        <a:rPr lang="de-DE" sz="1000" dirty="0"/>
                        <a:t>auf den Autobahnen</a:t>
                      </a:r>
                      <a:br>
                        <a:rPr lang="de-DE" sz="1000" dirty="0"/>
                      </a:br>
                      <a:r>
                        <a:rPr lang="de-DE" sz="1000" dirty="0"/>
                        <a:t>sterben</a:t>
                      </a:r>
                      <a:br>
                        <a:rPr lang="de-DE" sz="1000" dirty="0"/>
                      </a:br>
                      <a:r>
                        <a:rPr lang="de-DE" sz="1000" dirty="0"/>
                        <a:t>nicht nur</a:t>
                      </a:r>
                      <a:br>
                        <a:rPr lang="de-DE" sz="1000" dirty="0"/>
                      </a:br>
                      <a:r>
                        <a:rPr lang="de-DE" sz="1000" dirty="0"/>
                        <a:t>nachts</a:t>
                      </a:r>
                      <a:br>
                        <a:rPr lang="de-DE" sz="1000" dirty="0"/>
                      </a:br>
                      <a:r>
                        <a:rPr lang="de-DE" sz="1000" dirty="0"/>
                        <a:t>nicht nur</a:t>
                      </a:r>
                      <a:br>
                        <a:rPr lang="de-DE" sz="1000" dirty="0"/>
                      </a:br>
                      <a:r>
                        <a:rPr lang="de-DE" sz="1000" dirty="0" err="1"/>
                        <a:t>frösche</a:t>
                      </a:r>
                      <a:r>
                        <a:rPr lang="de-DE" sz="1000" dirty="0"/>
                        <a:t> igel und </a:t>
                      </a:r>
                      <a:r>
                        <a:rPr lang="de-DE" sz="1000" dirty="0" err="1"/>
                        <a:t>hasen</a:t>
                      </a:r>
                      <a:r>
                        <a:rPr lang="de-DE" sz="1000" dirty="0"/>
                        <a:t/>
                      </a:r>
                      <a:br>
                        <a:rPr lang="de-DE" sz="1000" dirty="0"/>
                      </a:br>
                      <a:endParaRPr lang="de-DE" sz="1000" dirty="0"/>
                    </a:p>
                  </a:txBody>
                  <a:tcPr marL="48964" marR="48964" marT="24482" marB="24482" anchor="ctr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C3C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0E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solidFill>
            <a:srgbClr val="E0E0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-60306" tIns="-1096617" rIns="0" bIns="136482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Palatino Linotype" pitchFamily="18" charset="0"/>
              </a:rPr>
              <a:t/>
            </a:r>
            <a:br>
              <a:rPr kumimoji="0" lang="de-DE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Palatino Linotype" pitchFamily="18" charset="0"/>
              </a:rPr>
            </a:br>
            <a:endParaRPr kumimoji="0" lang="de-D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Palatino Linotype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971600" y="1412776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5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67544" y="476672"/>
            <a:ext cx="31813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Ein</a:t>
            </a:r>
            <a:r>
              <a:rPr lang="cs-CZ" dirty="0" smtClean="0"/>
              <a:t> </a:t>
            </a:r>
            <a:r>
              <a:rPr lang="cs-CZ" dirty="0" err="1" smtClean="0"/>
              <a:t>bisschen</a:t>
            </a:r>
            <a:r>
              <a:rPr lang="cs-CZ" dirty="0" smtClean="0"/>
              <a:t> Poesie </a:t>
            </a:r>
            <a:r>
              <a:rPr lang="cs-CZ" dirty="0" err="1" smtClean="0"/>
              <a:t>am</a:t>
            </a:r>
            <a:r>
              <a:rPr lang="cs-CZ" dirty="0" smtClean="0"/>
              <a:t> </a:t>
            </a:r>
            <a:r>
              <a:rPr lang="cs-CZ" dirty="0" err="1" smtClean="0"/>
              <a:t>Ende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5580112" y="908720"/>
            <a:ext cx="261802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err="1" smtClean="0">
                <a:solidFill>
                  <a:schemeClr val="bg1"/>
                </a:solidFill>
              </a:rPr>
              <a:t>Das</a:t>
            </a:r>
            <a:r>
              <a:rPr lang="cs-CZ" sz="1600" dirty="0" smtClean="0">
                <a:solidFill>
                  <a:schemeClr val="bg1"/>
                </a:solidFill>
              </a:rPr>
              <a:t> </a:t>
            </a:r>
            <a:r>
              <a:rPr lang="cs-CZ" sz="1600" dirty="0" err="1" smtClean="0">
                <a:solidFill>
                  <a:schemeClr val="bg1"/>
                </a:solidFill>
              </a:rPr>
              <a:t>ist</a:t>
            </a:r>
            <a:r>
              <a:rPr lang="cs-CZ" sz="1600" dirty="0" smtClean="0">
                <a:solidFill>
                  <a:schemeClr val="bg1"/>
                </a:solidFill>
              </a:rPr>
              <a:t> </a:t>
            </a:r>
            <a:r>
              <a:rPr lang="cs-CZ" sz="1600" dirty="0" err="1" smtClean="0">
                <a:solidFill>
                  <a:schemeClr val="bg1"/>
                </a:solidFill>
              </a:rPr>
              <a:t>eine</a:t>
            </a:r>
            <a:r>
              <a:rPr lang="cs-CZ" sz="1600" dirty="0" smtClean="0">
                <a:solidFill>
                  <a:schemeClr val="bg1"/>
                </a:solidFill>
              </a:rPr>
              <a:t> </a:t>
            </a:r>
            <a:r>
              <a:rPr lang="cs-CZ" sz="1600" dirty="0" err="1" smtClean="0">
                <a:solidFill>
                  <a:schemeClr val="bg1"/>
                </a:solidFill>
              </a:rPr>
              <a:t>Leseprobe</a:t>
            </a:r>
            <a:r>
              <a:rPr lang="cs-CZ" sz="1600" dirty="0" smtClean="0">
                <a:solidFill>
                  <a:schemeClr val="bg1"/>
                </a:solidFill>
              </a:rPr>
              <a:t> der </a:t>
            </a:r>
          </a:p>
          <a:p>
            <a:r>
              <a:rPr lang="cs-CZ" sz="1600" dirty="0" smtClean="0">
                <a:solidFill>
                  <a:schemeClr val="bg1"/>
                </a:solidFill>
              </a:rPr>
              <a:t>„</a:t>
            </a:r>
            <a:r>
              <a:rPr lang="cs-CZ" sz="1600" dirty="0" err="1" smtClean="0">
                <a:solidFill>
                  <a:schemeClr val="bg1"/>
                </a:solidFill>
              </a:rPr>
              <a:t>konkreten</a:t>
            </a:r>
            <a:r>
              <a:rPr lang="cs-CZ" sz="1600" dirty="0" smtClean="0">
                <a:solidFill>
                  <a:schemeClr val="bg1"/>
                </a:solidFill>
              </a:rPr>
              <a:t> Poesie“ </a:t>
            </a:r>
            <a:r>
              <a:rPr lang="cs-CZ" sz="1600" dirty="0" err="1" smtClean="0">
                <a:solidFill>
                  <a:schemeClr val="bg1"/>
                </a:solidFill>
              </a:rPr>
              <a:t>von</a:t>
            </a:r>
            <a:r>
              <a:rPr lang="cs-CZ" sz="1600" dirty="0" smtClean="0">
                <a:solidFill>
                  <a:schemeClr val="bg1"/>
                </a:solidFill>
              </a:rPr>
              <a:t> </a:t>
            </a:r>
          </a:p>
          <a:p>
            <a:r>
              <a:rPr lang="cs-CZ" sz="1600" dirty="0" err="1" smtClean="0">
                <a:solidFill>
                  <a:schemeClr val="bg1"/>
                </a:solidFill>
              </a:rPr>
              <a:t>Joachim</a:t>
            </a:r>
            <a:r>
              <a:rPr lang="cs-CZ" sz="1600" dirty="0" smtClean="0">
                <a:solidFill>
                  <a:schemeClr val="bg1"/>
                </a:solidFill>
              </a:rPr>
              <a:t> </a:t>
            </a:r>
            <a:r>
              <a:rPr lang="cs-CZ" sz="1600" dirty="0" err="1" smtClean="0">
                <a:solidFill>
                  <a:schemeClr val="bg1"/>
                </a:solidFill>
              </a:rPr>
              <a:t>Richert</a:t>
            </a:r>
            <a:r>
              <a:rPr lang="cs-CZ" sz="1600" dirty="0" smtClean="0">
                <a:solidFill>
                  <a:schemeClr val="bg1"/>
                </a:solidFill>
              </a:rPr>
              <a:t>. </a:t>
            </a:r>
            <a:endParaRPr lang="cs-CZ" sz="1600" dirty="0">
              <a:solidFill>
                <a:schemeClr val="bg1"/>
              </a:solidFill>
            </a:endParaRPr>
          </a:p>
        </p:txBody>
      </p:sp>
      <p:pic>
        <p:nvPicPr>
          <p:cNvPr id="15362" name="Picture 2" descr="C:\Users\Máma\AppData\Local\Microsoft\Windows\Temporary Internet Files\Content.IE5\EEGG801D\MP900442354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2852936"/>
            <a:ext cx="3484910" cy="2361949"/>
          </a:xfrm>
          <a:prstGeom prst="rect">
            <a:avLst/>
          </a:prstGeom>
          <a:noFill/>
        </p:spPr>
      </p:pic>
      <p:sp>
        <p:nvSpPr>
          <p:cNvPr id="9" name="TextovéPole 8"/>
          <p:cNvSpPr txBox="1"/>
          <p:nvPr/>
        </p:nvSpPr>
        <p:spPr>
          <a:xfrm>
            <a:off x="3707904" y="5805264"/>
            <a:ext cx="481240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err="1" smtClean="0"/>
              <a:t>Versuche</a:t>
            </a:r>
            <a:r>
              <a:rPr lang="cs-CZ" sz="1600" dirty="0" smtClean="0"/>
              <a:t> </a:t>
            </a:r>
            <a:r>
              <a:rPr lang="cs-CZ" sz="1600" dirty="0" err="1" smtClean="0"/>
              <a:t>auch</a:t>
            </a:r>
            <a:r>
              <a:rPr lang="cs-CZ" sz="1600" dirty="0" smtClean="0"/>
              <a:t> </a:t>
            </a:r>
            <a:r>
              <a:rPr lang="cs-CZ" sz="1600" dirty="0" err="1" smtClean="0"/>
              <a:t>ein</a:t>
            </a:r>
            <a:r>
              <a:rPr lang="cs-CZ" sz="1600" dirty="0" smtClean="0"/>
              <a:t> </a:t>
            </a:r>
            <a:r>
              <a:rPr lang="cs-CZ" sz="1600" dirty="0" err="1" smtClean="0"/>
              <a:t>ähnliches</a:t>
            </a:r>
            <a:r>
              <a:rPr lang="cs-CZ" sz="1600" dirty="0" smtClean="0"/>
              <a:t> </a:t>
            </a:r>
            <a:r>
              <a:rPr lang="cs-CZ" sz="1600" dirty="0" err="1" smtClean="0"/>
              <a:t>Gedicht</a:t>
            </a:r>
            <a:r>
              <a:rPr lang="cs-CZ" sz="1600" dirty="0" smtClean="0"/>
              <a:t> </a:t>
            </a:r>
            <a:r>
              <a:rPr lang="cs-CZ" sz="1600" dirty="0" err="1" smtClean="0"/>
              <a:t>zu</a:t>
            </a:r>
            <a:r>
              <a:rPr lang="cs-CZ" sz="1600" dirty="0" smtClean="0"/>
              <a:t> </a:t>
            </a:r>
            <a:r>
              <a:rPr lang="cs-CZ" sz="1600" dirty="0" err="1" smtClean="0"/>
              <a:t>schreiben</a:t>
            </a:r>
            <a:r>
              <a:rPr lang="cs-CZ" sz="1600" dirty="0" smtClean="0"/>
              <a:t>. </a:t>
            </a:r>
            <a:endParaRPr lang="cs-CZ" sz="16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95536" y="5949280"/>
            <a:ext cx="21691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>
                <a:solidFill>
                  <a:srgbClr val="FF0000"/>
                </a:solidFill>
              </a:rPr>
              <a:t>Řešení – </a:t>
            </a:r>
            <a:r>
              <a:rPr lang="cs-CZ" sz="1200" dirty="0" err="1" smtClean="0">
                <a:solidFill>
                  <a:srgbClr val="FF0000"/>
                </a:solidFill>
              </a:rPr>
              <a:t>individuelle</a:t>
            </a:r>
            <a:r>
              <a:rPr lang="cs-CZ" sz="1200" dirty="0" smtClean="0">
                <a:solidFill>
                  <a:srgbClr val="FF0000"/>
                </a:solidFill>
              </a:rPr>
              <a:t> </a:t>
            </a:r>
            <a:r>
              <a:rPr lang="cs-CZ" sz="1200" dirty="0" err="1" smtClean="0">
                <a:solidFill>
                  <a:srgbClr val="FF0000"/>
                </a:solidFill>
              </a:rPr>
              <a:t>Lösung</a:t>
            </a:r>
            <a:endParaRPr lang="cs-CZ" sz="1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Obdélník 1"/>
          <p:cNvSpPr>
            <a:spLocks noChangeArrowheads="1"/>
          </p:cNvSpPr>
          <p:nvPr/>
        </p:nvSpPr>
        <p:spPr bwMode="auto">
          <a:xfrm>
            <a:off x="611188" y="333375"/>
            <a:ext cx="8208962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3600" b="1">
                <a:latin typeface="Calibri" pitchFamily="34" charset="0"/>
              </a:rPr>
              <a:t>CITACE</a:t>
            </a:r>
          </a:p>
        </p:txBody>
      </p:sp>
      <p:sp>
        <p:nvSpPr>
          <p:cNvPr id="5123" name="Obdélník 2"/>
          <p:cNvSpPr>
            <a:spLocks noChangeArrowheads="1"/>
          </p:cNvSpPr>
          <p:nvPr/>
        </p:nvSpPr>
        <p:spPr bwMode="auto">
          <a:xfrm>
            <a:off x="611188" y="1011238"/>
            <a:ext cx="7921625" cy="54784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buAutoNum type="arabicPeriod"/>
            </a:pPr>
            <a:r>
              <a:rPr lang="cs-CZ" sz="1400" dirty="0" smtClean="0"/>
              <a:t>AUTOR </a:t>
            </a:r>
            <a:r>
              <a:rPr lang="cs-CZ" sz="1400" dirty="0"/>
              <a:t>NEUVEDEN. </a:t>
            </a:r>
            <a:r>
              <a:rPr lang="cs-CZ" sz="1400" i="1" dirty="0"/>
              <a:t>images.clipartlogo.com</a:t>
            </a:r>
            <a:r>
              <a:rPr lang="cs-CZ" sz="1400" dirty="0"/>
              <a:t> [online]. [cit. 24.7.2013]. Dostupný na WWW: </a:t>
            </a:r>
            <a:r>
              <a:rPr lang="cs-CZ" sz="1400" dirty="0">
                <a:hlinkClick r:id="rId3"/>
              </a:rPr>
              <a:t>http://</a:t>
            </a:r>
            <a:r>
              <a:rPr lang="cs-CZ" sz="1400" dirty="0" smtClean="0">
                <a:hlinkClick r:id="rId3"/>
              </a:rPr>
              <a:t>images.clipartlogo.com/files/ss/original/105/105274178/flag-of-switzerland-vector.jpg</a:t>
            </a:r>
            <a:endParaRPr lang="cs-CZ" sz="1400" dirty="0" smtClean="0"/>
          </a:p>
          <a:p>
            <a:pPr marL="342900" indent="-342900">
              <a:buAutoNum type="arabicPeriod"/>
            </a:pPr>
            <a:endParaRPr lang="cs-CZ" sz="1400" dirty="0">
              <a:latin typeface="Calibri" pitchFamily="34" charset="0"/>
            </a:endParaRPr>
          </a:p>
          <a:p>
            <a:pPr marL="342900" indent="-342900">
              <a:buAutoNum type="arabicPeriod"/>
            </a:pPr>
            <a:r>
              <a:rPr lang="cs-CZ" sz="1400" dirty="0"/>
              <a:t>AUTOR NEUVEDEN. </a:t>
            </a:r>
            <a:r>
              <a:rPr lang="cs-CZ" sz="1400" i="1" dirty="0"/>
              <a:t>upload.wikimedia.org</a:t>
            </a:r>
            <a:r>
              <a:rPr lang="cs-CZ" sz="1400" dirty="0"/>
              <a:t> [online]. [cit. 24.7.2013]. Dostupný na WWW: </a:t>
            </a:r>
            <a:r>
              <a:rPr lang="cs-CZ" sz="1400" dirty="0">
                <a:hlinkClick r:id="rId4"/>
              </a:rPr>
              <a:t>http://</a:t>
            </a:r>
            <a:r>
              <a:rPr lang="cs-CZ" sz="1400" dirty="0" smtClean="0">
                <a:hlinkClick r:id="rId4"/>
              </a:rPr>
              <a:t>upload.wikimedia.org/wikipedia/commons/thumb/e/e5/Elfriede_jelinek_2004_small.jpg/220px-Elfriede_jelinek_2004_small.jpg</a:t>
            </a:r>
            <a:endParaRPr lang="cs-CZ" sz="1400" dirty="0" smtClean="0"/>
          </a:p>
          <a:p>
            <a:pPr marL="342900" indent="-342900">
              <a:buAutoNum type="arabicPeriod"/>
            </a:pPr>
            <a:endParaRPr lang="cs-CZ" sz="1400" dirty="0"/>
          </a:p>
          <a:p>
            <a:pPr marL="342900" indent="-342900">
              <a:buAutoNum type="arabicPeriod"/>
            </a:pPr>
            <a:r>
              <a:rPr lang="cs-CZ" sz="1400" dirty="0"/>
              <a:t>AUTOR NEUVEDEN. </a:t>
            </a:r>
            <a:r>
              <a:rPr lang="cs-CZ" sz="1400" i="1" dirty="0"/>
              <a:t>1.bp.blogspot.com</a:t>
            </a:r>
            <a:r>
              <a:rPr lang="cs-CZ" sz="1400" dirty="0"/>
              <a:t> [online]. [cit. 24.7.2013]. Dostupný na WWW: </a:t>
            </a:r>
            <a:r>
              <a:rPr lang="cs-CZ" sz="1400" dirty="0">
                <a:hlinkClick r:id="rId5"/>
              </a:rPr>
              <a:t>http://1.bp.blogspot.com/-</a:t>
            </a:r>
            <a:r>
              <a:rPr lang="cs-CZ" sz="1400" dirty="0" smtClean="0">
                <a:hlinkClick r:id="rId5"/>
              </a:rPr>
              <a:t>9hgGxWpGk34/T2ZelNmdzxI/AAAAAAAAAfs/1ybmRvucwqY/s320/600full-gunter-grass.jpeg</a:t>
            </a:r>
            <a:endParaRPr lang="cs-CZ" sz="1400" dirty="0" smtClean="0"/>
          </a:p>
          <a:p>
            <a:pPr marL="342900" indent="-342900">
              <a:buAutoNum type="arabicPeriod"/>
            </a:pPr>
            <a:endParaRPr lang="cs-CZ" sz="1400" dirty="0"/>
          </a:p>
          <a:p>
            <a:pPr marL="342900" indent="-342900">
              <a:buAutoNum type="arabicPeriod"/>
            </a:pPr>
            <a:r>
              <a:rPr lang="cs-CZ" sz="1400" dirty="0"/>
              <a:t>AUTOR NEUVEDEN. </a:t>
            </a:r>
            <a:r>
              <a:rPr lang="cs-CZ" sz="1400" i="1" dirty="0"/>
              <a:t>deutschunterrichteoilasrozas.files.wordpress.com</a:t>
            </a:r>
            <a:r>
              <a:rPr lang="cs-CZ" sz="1400" dirty="0"/>
              <a:t> [online]. [cit. 24.7.2013]. Dostupný na WWW: </a:t>
            </a:r>
            <a:r>
              <a:rPr lang="cs-CZ" sz="1400" dirty="0">
                <a:hlinkClick r:id="rId6"/>
              </a:rPr>
              <a:t>http://</a:t>
            </a:r>
            <a:r>
              <a:rPr lang="cs-CZ" sz="1400" dirty="0" smtClean="0">
                <a:hlinkClick r:id="rId6"/>
              </a:rPr>
              <a:t>deutschunterrichteoilasrozas.files.wordpress.com/2011/02/heinrich-bc3b6ll.jpg</a:t>
            </a:r>
            <a:endParaRPr lang="cs-CZ" sz="1400" dirty="0" smtClean="0"/>
          </a:p>
          <a:p>
            <a:pPr marL="342900" indent="-342900">
              <a:buAutoNum type="arabicPeriod"/>
            </a:pPr>
            <a:endParaRPr lang="cs-CZ" sz="1400" dirty="0"/>
          </a:p>
          <a:p>
            <a:pPr marL="342900" indent="-342900">
              <a:buAutoNum type="arabicPeriod"/>
            </a:pPr>
            <a:r>
              <a:rPr lang="cs-CZ" sz="1400" dirty="0"/>
              <a:t>AUTOR NEUVEDEN. </a:t>
            </a:r>
            <a:r>
              <a:rPr lang="cs-CZ" sz="1400" i="1" dirty="0"/>
              <a:t>animexx.onlinewelten.com</a:t>
            </a:r>
            <a:r>
              <a:rPr lang="cs-CZ" sz="1400" dirty="0"/>
              <a:t> [online]. [cit. 24.7.2013]. Dostupný na WWW: </a:t>
            </a:r>
            <a:r>
              <a:rPr lang="cs-CZ" sz="1400" dirty="0">
                <a:hlinkClick r:id="rId7"/>
              </a:rPr>
              <a:t>http://animexx.onlinewelten.com/weblog/128075/319919</a:t>
            </a:r>
            <a:r>
              <a:rPr lang="cs-CZ" sz="1400" dirty="0" smtClean="0">
                <a:hlinkClick r:id="rId7"/>
              </a:rPr>
              <a:t>/</a:t>
            </a:r>
            <a:endParaRPr lang="cs-CZ" sz="1400" dirty="0" smtClean="0"/>
          </a:p>
          <a:p>
            <a:pPr marL="342900" indent="-342900">
              <a:buAutoNum type="arabicPeriod"/>
            </a:pPr>
            <a:endParaRPr lang="cs-CZ" sz="1400" dirty="0" smtClean="0"/>
          </a:p>
          <a:p>
            <a:pPr marL="342900" indent="-342900">
              <a:buAutoNum type="arabicPeriod"/>
            </a:pPr>
            <a:r>
              <a:rPr lang="cs-CZ" sz="1400" dirty="0" smtClean="0"/>
              <a:t>Pro ostatní obrázky použito Klipartu </a:t>
            </a:r>
            <a:r>
              <a:rPr lang="cs-CZ" sz="1400" smtClean="0"/>
              <a:t>aplikace PowerPoint</a:t>
            </a:r>
            <a:endParaRPr lang="cs-CZ" sz="1400" dirty="0" smtClean="0"/>
          </a:p>
          <a:p>
            <a:endParaRPr lang="cs-CZ" sz="1400" dirty="0" smtClean="0"/>
          </a:p>
          <a:p>
            <a:pPr marL="342900" indent="-342900">
              <a:buAutoNum type="arabicPeriod"/>
            </a:pPr>
            <a:endParaRPr lang="cs-CZ" sz="1400" dirty="0"/>
          </a:p>
          <a:p>
            <a:pPr marL="342900" indent="-342900">
              <a:buAutoNum type="arabicPeriod"/>
            </a:pPr>
            <a:endParaRPr lang="cs-CZ" sz="1400" dirty="0" smtClean="0"/>
          </a:p>
          <a:p>
            <a:pPr marL="342900" indent="-342900">
              <a:buAutoNum type="arabicPeriod"/>
            </a:pPr>
            <a:endParaRPr lang="cs-CZ" sz="1400" dirty="0">
              <a:latin typeface="Calibri" pitchFamily="34" charset="0"/>
            </a:endParaRPr>
          </a:p>
          <a:p>
            <a:pPr marL="342900" indent="-342900">
              <a:buAutoNum type="arabicPeriod"/>
            </a:pPr>
            <a:endParaRPr lang="cs-CZ" sz="14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ŠABLONA DUM 2003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ŠABLONA DUM 2003</Template>
  <TotalTime>254</TotalTime>
  <Words>1131</Words>
  <Application>Microsoft Office PowerPoint</Application>
  <PresentationFormat>Předvádění na obrazovce (4:3)</PresentationFormat>
  <Paragraphs>260</Paragraphs>
  <Slides>13</Slides>
  <Notes>13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ŠABLONA DUM 2003</vt:lpstr>
      <vt:lpstr>Snímek 1</vt:lpstr>
      <vt:lpstr>ANOTACE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Máma</dc:creator>
  <cp:lastModifiedBy>Máma</cp:lastModifiedBy>
  <cp:revision>27</cp:revision>
  <dcterms:created xsi:type="dcterms:W3CDTF">2013-07-25T15:40:35Z</dcterms:created>
  <dcterms:modified xsi:type="dcterms:W3CDTF">2013-07-25T21:23:12Z</dcterms:modified>
</cp:coreProperties>
</file>