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30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41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909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387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152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221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7725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488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026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62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142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2F380D-8AA4-4E43-9DB9-55F0999C9542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6A4B31-6DA9-46CF-852F-589863E53B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204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71600" y="2276872"/>
          <a:ext cx="7556343" cy="1800200"/>
        </p:xfrm>
        <a:graphic>
          <a:graphicData uri="http://schemas.openxmlformats.org/drawingml/2006/table">
            <a:tbl>
              <a:tblPr/>
              <a:tblGrid>
                <a:gridCol w="3184384"/>
                <a:gridCol w="4371959"/>
              </a:tblGrid>
              <a:tr h="6252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4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4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15616" y="472514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VY_32_INOVACE_XVII_2_12_Rytmická cvičení 1. část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Sada číslo</a:t>
            </a:r>
            <a:r>
              <a:rPr lang="cs-CZ" dirty="0" smtClean="0"/>
              <a:t>:</a:t>
            </a:r>
            <a:r>
              <a:rPr lang="cs-CZ" b="1" dirty="0" smtClean="0"/>
              <a:t>  </a:t>
            </a:r>
            <a:r>
              <a:rPr lang="cs-CZ" dirty="0" smtClean="0"/>
              <a:t>2  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12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Zuzana </a:t>
            </a:r>
            <a:r>
              <a:rPr lang="cs-CZ" dirty="0" err="1" smtClean="0"/>
              <a:t>Pácaltová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51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2"/>
          <p:cNvSpPr txBox="1">
            <a:spLocks/>
          </p:cNvSpPr>
          <p:nvPr/>
        </p:nvSpPr>
        <p:spPr>
          <a:xfrm>
            <a:off x="433589" y="260648"/>
            <a:ext cx="8085584" cy="6120680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None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None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None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2000" b="1" dirty="0" smtClean="0"/>
              <a:t>Anotace: </a:t>
            </a:r>
            <a:r>
              <a:rPr lang="cs-CZ" sz="2000" dirty="0" smtClean="0"/>
              <a:t>Procvičování rytmu pomocí rytmických cvičení.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Očekávaný výstup: </a:t>
            </a:r>
            <a:r>
              <a:rPr lang="cs-CZ" sz="2000" dirty="0" smtClean="0"/>
              <a:t>Žák vytleská </a:t>
            </a:r>
            <a:r>
              <a:rPr lang="cs-CZ" sz="2000" dirty="0" smtClean="0"/>
              <a:t>rytmus dle zápisu. </a:t>
            </a:r>
            <a:r>
              <a:rPr lang="cs-CZ" sz="2000" dirty="0" smtClean="0"/>
              <a:t>Dodržuje hodnoty not     </a:t>
            </a:r>
            <a:r>
              <a:rPr lang="cs-CZ" sz="2000" dirty="0" smtClean="0"/>
              <a:t>a pomlk.</a:t>
            </a:r>
          </a:p>
          <a:p>
            <a:pPr algn="l"/>
            <a:endParaRPr lang="cs-CZ" sz="2000" dirty="0" smtClean="0"/>
          </a:p>
          <a:p>
            <a:pPr algn="l"/>
            <a:r>
              <a:rPr lang="cs-CZ" sz="2000" b="1" dirty="0" smtClean="0"/>
              <a:t>Druh učebního materiálu: </a:t>
            </a:r>
            <a:r>
              <a:rPr lang="cs-CZ" sz="2000" dirty="0" smtClean="0"/>
              <a:t>prezentace</a:t>
            </a:r>
          </a:p>
          <a:p>
            <a:pPr algn="l"/>
            <a:r>
              <a:rPr lang="cs-CZ" sz="2000" b="1" dirty="0" smtClean="0"/>
              <a:t>Typická věková skupina: </a:t>
            </a:r>
            <a:r>
              <a:rPr lang="cs-CZ" sz="2000" dirty="0" smtClean="0"/>
              <a:t>9 – 11 let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Klíčová slova: </a:t>
            </a:r>
            <a:r>
              <a:rPr lang="cs-CZ" sz="2000" dirty="0" smtClean="0"/>
              <a:t>rytmus, rytmické cvičení</a:t>
            </a:r>
          </a:p>
          <a:p>
            <a:pPr algn="l"/>
            <a:r>
              <a:rPr lang="cs-CZ" sz="2000" b="1" dirty="0" smtClean="0"/>
              <a:t>Pomůcky a materiál: </a:t>
            </a:r>
            <a:r>
              <a:rPr lang="cs-CZ" sz="2000" dirty="0" smtClean="0"/>
              <a:t>interaktivní tabule</a:t>
            </a:r>
          </a:p>
          <a:p>
            <a:pPr algn="l"/>
            <a:endParaRPr lang="cs-CZ" sz="2000" b="1" dirty="0" smtClean="0"/>
          </a:p>
          <a:p>
            <a:pPr algn="l"/>
            <a:r>
              <a:rPr lang="cs-CZ" sz="2000" b="1" dirty="0" smtClean="0"/>
              <a:t>Potřebný čas pro výuku DUM:</a:t>
            </a:r>
            <a:r>
              <a:rPr lang="cs-CZ" sz="2000" dirty="0" smtClean="0"/>
              <a:t> </a:t>
            </a:r>
            <a:r>
              <a:rPr lang="cs-CZ" sz="2000" dirty="0" smtClean="0"/>
              <a:t>40 </a:t>
            </a:r>
            <a:r>
              <a:rPr lang="cs-CZ" sz="2000" dirty="0" smtClean="0"/>
              <a:t>minut</a:t>
            </a:r>
            <a:br>
              <a:rPr lang="cs-CZ" sz="2000" dirty="0" smtClean="0"/>
            </a:br>
            <a:endParaRPr lang="cs-CZ" sz="2000" dirty="0" smtClean="0"/>
          </a:p>
          <a:p>
            <a:pPr algn="l"/>
            <a:r>
              <a:rPr lang="cs-CZ" sz="2000" b="1" dirty="0" smtClean="0"/>
              <a:t>Metodické zhodnocení a popis práce s digitálním </a:t>
            </a:r>
            <a:r>
              <a:rPr lang="cs-CZ" sz="2000" b="1" dirty="0" smtClean="0"/>
              <a:t>učebním </a:t>
            </a:r>
            <a:r>
              <a:rPr lang="cs-CZ" sz="2000" b="1" dirty="0" smtClean="0"/>
              <a:t>materiálem: </a:t>
            </a:r>
            <a:r>
              <a:rPr lang="cs-CZ" sz="2000" b="1" dirty="0" smtClean="0"/>
              <a:t> </a:t>
            </a:r>
            <a:r>
              <a:rPr lang="cs-CZ" sz="2000" dirty="0" smtClean="0"/>
              <a:t>Žáci </a:t>
            </a:r>
            <a:r>
              <a:rPr lang="cs-CZ" sz="2000" dirty="0" smtClean="0"/>
              <a:t>vytleskávají rytmus, zároveň nahlas počítají ve čtyřčtvrtečním taktu. Dodržují délku hodnot a pomlk</a:t>
            </a:r>
            <a:r>
              <a:rPr lang="cs-CZ" sz="2000" dirty="0" smtClean="0"/>
              <a:t>. </a:t>
            </a:r>
            <a:r>
              <a:rPr lang="cs-CZ" sz="2000" dirty="0" smtClean="0"/>
              <a:t>Cvičení mohou provádět jednotlivci či skupiny, v případě potřeby dopomáhá učitel. Rytmická cvičení je vhodné několikrát zopakovat. Lze je také rozdělit do několika kratších časových úseků (do několika hodin hudební výchovy).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4198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bdélník 44"/>
          <p:cNvSpPr/>
          <p:nvPr/>
        </p:nvSpPr>
        <p:spPr>
          <a:xfrm>
            <a:off x="1700281" y="188640"/>
            <a:ext cx="55662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Rytmická cvičení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4" name="obrázek 10"/>
          <p:cNvPicPr/>
          <p:nvPr/>
        </p:nvPicPr>
        <p:blipFill rotWithShape="1">
          <a:blip r:embed="rId2" cstate="print"/>
          <a:srcRect l="10439" t="40706" r="46324" b="46013"/>
          <a:stretch/>
        </p:blipFill>
        <p:spPr bwMode="auto">
          <a:xfrm>
            <a:off x="529823" y="1268760"/>
            <a:ext cx="7907183" cy="1517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0"/>
          <p:cNvPicPr/>
          <p:nvPr/>
        </p:nvPicPr>
        <p:blipFill rotWithShape="1">
          <a:blip r:embed="rId2" cstate="print"/>
          <a:srcRect l="10439" t="56526" r="46324" b="29887"/>
          <a:stretch/>
        </p:blipFill>
        <p:spPr bwMode="auto">
          <a:xfrm>
            <a:off x="529823" y="3077029"/>
            <a:ext cx="7907183" cy="155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0"/>
          <p:cNvPicPr/>
          <p:nvPr/>
        </p:nvPicPr>
        <p:blipFill rotWithShape="1">
          <a:blip r:embed="rId2" cstate="print"/>
          <a:srcRect l="10439" t="72653" r="46324" b="13163"/>
          <a:stretch/>
        </p:blipFill>
        <p:spPr bwMode="auto">
          <a:xfrm>
            <a:off x="529823" y="4920343"/>
            <a:ext cx="7907183" cy="1621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38863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19"/>
          <a:stretch/>
        </p:blipFill>
        <p:spPr bwMode="auto">
          <a:xfrm>
            <a:off x="116114" y="2060848"/>
            <a:ext cx="8947084" cy="29293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09982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55" b="51810"/>
          <a:stretch/>
        </p:blipFill>
        <p:spPr bwMode="auto">
          <a:xfrm>
            <a:off x="63077" y="2276872"/>
            <a:ext cx="9080923" cy="26369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51856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983" b="75905"/>
          <a:stretch/>
        </p:blipFill>
        <p:spPr bwMode="auto">
          <a:xfrm>
            <a:off x="195354" y="3342726"/>
            <a:ext cx="8892481" cy="13184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794" r="11064"/>
          <a:stretch/>
        </p:blipFill>
        <p:spPr bwMode="auto">
          <a:xfrm>
            <a:off x="138775" y="4820992"/>
            <a:ext cx="8960767" cy="147714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Obrázek 7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095" r="8983" b="51810"/>
          <a:stretch/>
        </p:blipFill>
        <p:spPr bwMode="auto">
          <a:xfrm>
            <a:off x="195354" y="1772816"/>
            <a:ext cx="8892481" cy="13184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08088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089" r="7746"/>
          <a:stretch/>
        </p:blipFill>
        <p:spPr bwMode="auto">
          <a:xfrm>
            <a:off x="123169" y="2276872"/>
            <a:ext cx="9013371" cy="262165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7710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Vlastní tvorba autorky v programu Capella.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66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70</Words>
  <Application>Microsoft Office PowerPoint</Application>
  <PresentationFormat>Předvádění na obrazovce (4:3)</PresentationFormat>
  <Paragraphs>24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Pácaltová</dc:creator>
  <cp:lastModifiedBy>Zuzana Pácaltová</cp:lastModifiedBy>
  <cp:revision>10</cp:revision>
  <dcterms:created xsi:type="dcterms:W3CDTF">2013-01-13T19:16:21Z</dcterms:created>
  <dcterms:modified xsi:type="dcterms:W3CDTF">2013-07-26T09:34:20Z</dcterms:modified>
</cp:coreProperties>
</file>