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9" r:id="rId3"/>
    <p:sldId id="260" r:id="rId4"/>
    <p:sldId id="263" r:id="rId5"/>
    <p:sldId id="267" r:id="rId6"/>
    <p:sldId id="268" r:id="rId7"/>
    <p:sldId id="269" r:id="rId8"/>
    <p:sldId id="270" r:id="rId9"/>
    <p:sldId id="271" r:id="rId10"/>
    <p:sldId id="258" r:id="rId11"/>
    <p:sldId id="261" r:id="rId12"/>
  </p:sldIdLst>
  <p:sldSz cx="9144000" cy="6858000" type="screen4x3"/>
  <p:notesSz cx="6858000" cy="9144000"/>
  <p:defaultTextStyle>
    <a:defPPr>
      <a:defRPr lang="en-US"/>
    </a:defPPr>
    <a:lvl1pPr marL="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CC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1067CFE-D068-4717-952D-F60F168D149C}" type="datetimeFigureOut">
              <a:rPr lang="en-US" smtClean="0"/>
              <a:pPr/>
              <a:t>3/16/2012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pPr>
              <a:defRPr>
                <a:solidFill>
                  <a:schemeClr val="tx2"/>
                </a:solidFill>
              </a:defRPr>
            </a:pP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157195.jpg" TargetMode="External"/><Relationship Id="rId2" Type="http://schemas.openxmlformats.org/officeDocument/2006/relationships/hyperlink" Target="http://officeimg.vo.msecnd.net/en-us/images/MH90015719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://officeimg.vo.msecnd.net/en-us/images/MH900440514.jpg" TargetMode="External"/><Relationship Id="rId4" Type="http://schemas.openxmlformats.org/officeDocument/2006/relationships/hyperlink" Target="http://officeimg.vo.msecnd.net/en-us/images/MH90044066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2490951" y="5006804"/>
            <a:ext cx="414299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VY_32_INOVACE_12_09_slovní úlohy</a:t>
            </a: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143000"/>
          </a:xfrm>
          <a:solidFill>
            <a:srgbClr val="FFFFCC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Počet diváků na stadiónu </a:t>
            </a:r>
            <a:b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zaokrouhli na </a:t>
            </a:r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stovky.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 flipH="1">
            <a:off x="2999834" y="1041357"/>
            <a:ext cx="2448272" cy="1440160"/>
          </a:xfrm>
          <a:prstGeom prst="homePlate">
            <a:avLst/>
          </a:prstGeom>
          <a:solidFill>
            <a:srgbClr val="66FFCC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flipH="1">
            <a:off x="2999834" y="2481517"/>
            <a:ext cx="2448272" cy="1440160"/>
          </a:xfrm>
          <a:prstGeom prst="homePlate">
            <a:avLst/>
          </a:prstGeom>
          <a:solidFill>
            <a:srgbClr val="66FFCC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2999834" y="3921677"/>
            <a:ext cx="2448272" cy="1440160"/>
          </a:xfrm>
          <a:prstGeom prst="homePlate">
            <a:avLst/>
          </a:prstGeom>
          <a:solidFill>
            <a:srgbClr val="66FFCC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2990559" y="5351640"/>
            <a:ext cx="2448272" cy="1440160"/>
          </a:xfrm>
          <a:prstGeom prst="homePlate">
            <a:avLst/>
          </a:prstGeom>
          <a:solidFill>
            <a:srgbClr val="66FFCC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542287" y="1018878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101</a:t>
            </a:r>
          </a:p>
        </p:txBody>
      </p:sp>
      <p:sp>
        <p:nvSpPr>
          <p:cNvPr id="10" name="Pětiúhelník 9"/>
          <p:cNvSpPr/>
          <p:nvPr/>
        </p:nvSpPr>
        <p:spPr>
          <a:xfrm>
            <a:off x="551562" y="2459038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674</a:t>
            </a:r>
          </a:p>
        </p:txBody>
      </p:sp>
      <p:sp>
        <p:nvSpPr>
          <p:cNvPr id="11" name="Pětiúhelník 10"/>
          <p:cNvSpPr/>
          <p:nvPr/>
        </p:nvSpPr>
        <p:spPr>
          <a:xfrm>
            <a:off x="551562" y="3899198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2089</a:t>
            </a:r>
          </a:p>
        </p:txBody>
      </p:sp>
      <p:sp>
        <p:nvSpPr>
          <p:cNvPr id="12" name="Pětiúhelník 11"/>
          <p:cNvSpPr/>
          <p:nvPr/>
        </p:nvSpPr>
        <p:spPr>
          <a:xfrm>
            <a:off x="542287" y="5318073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>
                <a:solidFill>
                  <a:schemeClr val="bg1"/>
                </a:solidFill>
              </a:rPr>
              <a:t>2809</a:t>
            </a:r>
          </a:p>
        </p:txBody>
      </p:sp>
      <p:sp>
        <p:nvSpPr>
          <p:cNvPr id="13" name="Pětiúhelník 12"/>
          <p:cNvSpPr/>
          <p:nvPr/>
        </p:nvSpPr>
        <p:spPr>
          <a:xfrm flipH="1">
            <a:off x="5588496" y="1081692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100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5588496" y="2521852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700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5" name="Pětiúhelník 14"/>
          <p:cNvSpPr/>
          <p:nvPr/>
        </p:nvSpPr>
        <p:spPr>
          <a:xfrm flipH="1">
            <a:off x="5588496" y="3862245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2100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5591231" y="5251873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2800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5724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1143000"/>
          </a:xfrm>
          <a:solidFill>
            <a:srgbClr val="FFFFCC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Počet diváků v aréně zaokrouhli </a:t>
            </a:r>
            <a:r>
              <a:rPr lang="cs-CZ" b="1" dirty="0">
                <a:solidFill>
                  <a:schemeClr val="accent4">
                    <a:lumMod val="75000"/>
                  </a:schemeClr>
                </a:solidFill>
              </a:rPr>
              <a:t>na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tisíce.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Pětiúhelník 4"/>
          <p:cNvSpPr/>
          <p:nvPr/>
        </p:nvSpPr>
        <p:spPr>
          <a:xfrm flipH="1">
            <a:off x="3059832" y="1176763"/>
            <a:ext cx="2448272" cy="1440160"/>
          </a:xfrm>
          <a:prstGeom prst="homePlate">
            <a:avLst/>
          </a:prstGeom>
          <a:solidFill>
            <a:srgbClr val="99FF99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 flipH="1">
            <a:off x="3059832" y="2616923"/>
            <a:ext cx="2448272" cy="1440160"/>
          </a:xfrm>
          <a:prstGeom prst="homePlate">
            <a:avLst/>
          </a:prstGeom>
          <a:solidFill>
            <a:srgbClr val="99FF99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 flipH="1">
            <a:off x="3059832" y="3989380"/>
            <a:ext cx="2448272" cy="1440160"/>
          </a:xfrm>
          <a:prstGeom prst="homePlate">
            <a:avLst/>
          </a:prstGeom>
          <a:solidFill>
            <a:srgbClr val="99FF99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3062567" y="5351640"/>
            <a:ext cx="2448272" cy="1440160"/>
          </a:xfrm>
          <a:prstGeom prst="homePlate">
            <a:avLst/>
          </a:prstGeom>
          <a:solidFill>
            <a:srgbClr val="99FF99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633379" y="1052445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3128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642654" y="2492605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986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654664" y="3932765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9760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614295" y="5351640"/>
            <a:ext cx="2448272" cy="1440160"/>
          </a:xfrm>
          <a:prstGeom prst="homePlat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486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5687856" y="1041357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3000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5687856" y="2481517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1000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flipH="1">
            <a:off x="5687856" y="3921677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1000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5690591" y="5351640"/>
            <a:ext cx="2448272" cy="1440160"/>
          </a:xfrm>
          <a:prstGeom prst="homePlat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0</a:t>
            </a:r>
            <a:endParaRPr lang="cs-CZ" sz="54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7261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3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9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250629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Nikolka, Zuzanka, Roman a Jana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dostali peníze, které si mají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spravedlivě rozdělit: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759" y="2492896"/>
            <a:ext cx="8534400" cy="244827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0070C0"/>
                </a:solidFill>
              </a:rPr>
              <a:t>Od babičky mají 1 000 </a:t>
            </a:r>
            <a:r>
              <a:rPr lang="cs-CZ" sz="3600" dirty="0" smtClean="0">
                <a:solidFill>
                  <a:srgbClr val="0070C0"/>
                </a:solidFill>
              </a:rPr>
              <a:t>Kč.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>
                <a:solidFill>
                  <a:srgbClr val="0070C0"/>
                </a:solidFill>
              </a:rPr>
              <a:t>Od dědy 500 </a:t>
            </a:r>
            <a:r>
              <a:rPr lang="cs-CZ" sz="3600" dirty="0" smtClean="0">
                <a:solidFill>
                  <a:srgbClr val="0070C0"/>
                </a:solidFill>
              </a:rPr>
              <a:t>Kč.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>
                <a:solidFill>
                  <a:srgbClr val="0070C0"/>
                </a:solidFill>
              </a:rPr>
              <a:t>Od tety 200 </a:t>
            </a:r>
            <a:r>
              <a:rPr lang="cs-CZ" sz="3600" dirty="0" smtClean="0">
                <a:solidFill>
                  <a:srgbClr val="0070C0"/>
                </a:solidFill>
              </a:rPr>
              <a:t>Kč.</a:t>
            </a:r>
            <a:endParaRPr lang="cs-CZ" sz="3600" dirty="0" smtClean="0">
              <a:solidFill>
                <a:srgbClr val="0070C0"/>
              </a:solidFill>
            </a:endParaRPr>
          </a:p>
          <a:p>
            <a:r>
              <a:rPr lang="cs-CZ" sz="3600" dirty="0" smtClean="0">
                <a:solidFill>
                  <a:srgbClr val="0070C0"/>
                </a:solidFill>
              </a:rPr>
              <a:t>Od strýce 100 Kč.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2480" y="5445224"/>
            <a:ext cx="8281695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Kolik Kč bude mít každé dítě?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2131"/>
            <a:ext cx="899592" cy="89959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6225" y="3068960"/>
            <a:ext cx="792088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95" t="17302" r="17809" b="19145"/>
          <a:stretch/>
        </p:blipFill>
        <p:spPr bwMode="auto">
          <a:xfrm>
            <a:off x="3851920" y="3644516"/>
            <a:ext cx="808822" cy="792088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1" r="12567"/>
          <a:stretch/>
        </p:blipFill>
        <p:spPr bwMode="auto">
          <a:xfrm>
            <a:off x="4494921" y="4324428"/>
            <a:ext cx="673392" cy="89664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0963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1061" y="2134058"/>
            <a:ext cx="2589884" cy="258988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250629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Nikolka, Zuzanka, Roman a Jana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dostali peníze, které si mají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spravedlivě rozdělit: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9912" y="2852936"/>
            <a:ext cx="8534400" cy="57606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Od babičky mají 1 000 </a:t>
            </a:r>
            <a:r>
              <a:rPr lang="cs-CZ" dirty="0" smtClean="0">
                <a:solidFill>
                  <a:srgbClr val="0070C0"/>
                </a:solidFill>
              </a:rPr>
              <a:t>Kč.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2203" y="3429000"/>
            <a:ext cx="6569469" cy="58477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1000 Kč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: 4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= 250 Kč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4760" y="5319934"/>
            <a:ext cx="8281695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Od babičky </a:t>
            </a:r>
            <a:r>
              <a:rPr lang="cs-CZ" sz="4000" dirty="0" smtClean="0">
                <a:solidFill>
                  <a:srgbClr val="0070C0"/>
                </a:solidFill>
              </a:rPr>
              <a:t>má každé dítě 250 Kč.</a:t>
            </a:r>
            <a:endParaRPr lang="cs-CZ" sz="4000" dirty="0">
              <a:solidFill>
                <a:srgbClr val="0070C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83568" y="5085184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83568" y="4293096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00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250629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Nikolka, Zuzanka, Roman a Jana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dostali peníze, které si mají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spravedlivě rozdělit: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20888"/>
            <a:ext cx="8534400" cy="864096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Od dědy 500 </a:t>
            </a:r>
            <a:r>
              <a:rPr lang="cs-CZ" dirty="0" smtClean="0">
                <a:solidFill>
                  <a:srgbClr val="0070C0"/>
                </a:solidFill>
              </a:rPr>
              <a:t>Kč.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8795" y="4380414"/>
            <a:ext cx="5158292" cy="58477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500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Kč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: 4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= 125 Kč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4761" y="5229200"/>
            <a:ext cx="7128792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Od dědy </a:t>
            </a:r>
            <a:r>
              <a:rPr lang="cs-CZ" sz="4000" dirty="0" smtClean="0">
                <a:solidFill>
                  <a:srgbClr val="0070C0"/>
                </a:solidFill>
              </a:rPr>
              <a:t>má každý 125 Kč.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302" y="2320299"/>
            <a:ext cx="2352502" cy="2352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94761" y="4005064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4761" y="3212976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00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250629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Nikolka, Zuzanka, Roman a Jana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dostali peníze, které si mají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spravedlivě rozdělit: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631" y="2272413"/>
            <a:ext cx="8534400" cy="1080120"/>
          </a:xfrm>
        </p:spPr>
        <p:txBody>
          <a:bodyPr/>
          <a:lstStyle/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Od tety 200 </a:t>
            </a:r>
            <a:r>
              <a:rPr lang="cs-CZ" dirty="0" smtClean="0">
                <a:solidFill>
                  <a:srgbClr val="0070C0"/>
                </a:solidFill>
              </a:rPr>
              <a:t>Kč.</a:t>
            </a:r>
            <a:endParaRPr lang="cs-CZ" dirty="0" smtClean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8795" y="4668446"/>
            <a:ext cx="5158292" cy="58477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200 Kč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: 4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= 50 Kč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4761" y="5517232"/>
            <a:ext cx="7128792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Od tety </a:t>
            </a:r>
            <a:r>
              <a:rPr lang="cs-CZ" sz="4000" dirty="0" smtClean="0">
                <a:solidFill>
                  <a:srgbClr val="0070C0"/>
                </a:solidFill>
              </a:rPr>
              <a:t>má každý 50 Kč.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95" t="17302" r="17809" b="19145"/>
          <a:stretch/>
        </p:blipFill>
        <p:spPr bwMode="auto">
          <a:xfrm>
            <a:off x="6331527" y="2812473"/>
            <a:ext cx="2008910" cy="1967345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94761" y="4293096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4761" y="3501008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00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250629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Nikolka, Zuzanka, Roman a Jana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dostali peníze, které si mají</a:t>
            </a:r>
            <a:br>
              <a:rPr lang="cs-CZ" dirty="0" smtClean="0">
                <a:solidFill>
                  <a:srgbClr val="0070C0"/>
                </a:solidFill>
              </a:rPr>
            </a:br>
            <a:r>
              <a:rPr lang="cs-CZ" dirty="0" smtClean="0">
                <a:solidFill>
                  <a:srgbClr val="0070C0"/>
                </a:solidFill>
              </a:rPr>
              <a:t>spravedlivě rozdělit: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72520"/>
            <a:ext cx="8534400" cy="576064"/>
          </a:xfrm>
        </p:spPr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Od strýce 100 Kč.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8795" y="4452422"/>
            <a:ext cx="5158292" cy="58477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  <a:latin typeface="Comic Sans MS" pitchFamily="66" charset="0"/>
              </a:rPr>
              <a:t>100 Kč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: 4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 = 25 Kč</a:t>
            </a:r>
            <a:endParaRPr lang="cs-CZ" sz="3200" b="1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4761" y="5301208"/>
            <a:ext cx="7128792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0070C0"/>
                </a:solidFill>
              </a:rPr>
              <a:t>Od strýce </a:t>
            </a:r>
            <a:r>
              <a:rPr lang="cs-CZ" sz="4000" dirty="0" smtClean="0">
                <a:solidFill>
                  <a:srgbClr val="0070C0"/>
                </a:solidFill>
              </a:rPr>
              <a:t>má každý 25 </a:t>
            </a:r>
            <a:r>
              <a:rPr lang="cs-CZ" sz="4000" dirty="0">
                <a:solidFill>
                  <a:srgbClr val="0070C0"/>
                </a:solidFill>
              </a:rPr>
              <a:t>Kč.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1" r="12567"/>
          <a:stretch/>
        </p:blipFill>
        <p:spPr bwMode="auto">
          <a:xfrm>
            <a:off x="6526026" y="2346089"/>
            <a:ext cx="1995054" cy="2656472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394761" y="4005064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94761" y="3212976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003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Kolik Kč bude mít každé dítě?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600200"/>
            <a:ext cx="8534400" cy="707886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solidFill>
                  <a:srgbClr val="0070C0"/>
                </a:solidFill>
              </a:rPr>
              <a:t>Každé dítě bude mít 450 Kč.</a:t>
            </a:r>
            <a:endParaRPr lang="cs-CZ" sz="4000" dirty="0">
              <a:solidFill>
                <a:srgbClr val="0070C0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077" y="2564904"/>
            <a:ext cx="1475656" cy="147565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6293" y="2648285"/>
            <a:ext cx="1392275" cy="139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95" t="17302" r="17809" b="19145"/>
          <a:stretch/>
        </p:blipFill>
        <p:spPr bwMode="auto">
          <a:xfrm>
            <a:off x="4090509" y="2456384"/>
            <a:ext cx="1617645" cy="158417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31" r="12567"/>
          <a:stretch/>
        </p:blipFill>
        <p:spPr bwMode="auto">
          <a:xfrm>
            <a:off x="6156176" y="2401236"/>
            <a:ext cx="1354076" cy="1802991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184561" y="4462373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08732" y="4462373"/>
            <a:ext cx="50581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220641" y="4462373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738926" y="4486975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3263097" y="4486975"/>
            <a:ext cx="50581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225366" y="4472825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1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817378" y="4534381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4899332" y="4486975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343383" y="4486975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6801723" y="4505439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6253627" y="4505439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2</a:t>
            </a:r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823449" y="4548529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5685589" y="4566995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+</a:t>
            </a:r>
          </a:p>
        </p:txBody>
      </p:sp>
      <p:sp>
        <p:nvSpPr>
          <p:cNvPr id="48" name="Obdélník 47"/>
          <p:cNvSpPr/>
          <p:nvPr/>
        </p:nvSpPr>
        <p:spPr>
          <a:xfrm>
            <a:off x="7415455" y="4594037"/>
            <a:ext cx="360040" cy="46166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=</a:t>
            </a:r>
          </a:p>
        </p:txBody>
      </p:sp>
      <p:sp>
        <p:nvSpPr>
          <p:cNvPr id="49" name="Obdélník 48"/>
          <p:cNvSpPr/>
          <p:nvPr/>
        </p:nvSpPr>
        <p:spPr>
          <a:xfrm>
            <a:off x="7477226" y="5388955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4</a:t>
            </a:r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8001397" y="5388955"/>
            <a:ext cx="50581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5</a:t>
            </a:r>
            <a:endParaRPr lang="cs-CZ" sz="3200" b="1" dirty="0" smtClean="0">
              <a:solidFill>
                <a:schemeClr val="bg1">
                  <a:lumMod val="9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8513306" y="5388955"/>
            <a:ext cx="524171" cy="584775"/>
          </a:xfrm>
          <a:prstGeom prst="rect">
            <a:avLst/>
          </a:prstGeom>
          <a:solidFill>
            <a:srgbClr val="00B050"/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</a:schemeClr>
                </a:solidFill>
                <a:latin typeface="Comic Sans MS" pitchFamily="66" charset="0"/>
              </a:rPr>
              <a:t>0</a:t>
            </a:r>
          </a:p>
        </p:txBody>
      </p:sp>
      <p:cxnSp>
        <p:nvCxnSpPr>
          <p:cNvPr id="31" name="Přímá spojnice 30"/>
          <p:cNvCxnSpPr/>
          <p:nvPr/>
        </p:nvCxnSpPr>
        <p:spPr>
          <a:xfrm>
            <a:off x="539552" y="6381328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39552" y="5589240"/>
            <a:ext cx="5616624" cy="0"/>
          </a:xfrm>
          <a:prstGeom prst="line">
            <a:avLst/>
          </a:prstGeom>
          <a:ln w="57150">
            <a:solidFill>
              <a:srgbClr val="00B0F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7991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8" grpId="0" animBg="1"/>
      <p:bldP spid="19" grpId="0" animBg="1"/>
      <p:bldP spid="29" grpId="0" animBg="1"/>
      <p:bldP spid="32" grpId="0" animBg="1"/>
      <p:bldP spid="33" grpId="0" animBg="1"/>
      <p:bldP spid="36" grpId="0" animBg="1"/>
      <p:bldP spid="37" grpId="0" animBg="1"/>
      <p:bldP spid="47" grpId="0" animBg="1"/>
      <p:bldP spid="48" grpId="0" animBg="1"/>
      <p:bldP spid="49" grpId="0" animBg="1"/>
      <p:bldP spid="50" grpId="0" animBg="1"/>
      <p:bldP spid="5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Slovní </a:t>
            </a:r>
            <a:r>
              <a:rPr lang="cs-CZ" dirty="0" smtClean="0"/>
              <a:t>úlohy</a:t>
            </a:r>
            <a:endParaRPr lang="cs-CZ" dirty="0"/>
          </a:p>
          <a:p>
            <a:r>
              <a:rPr lang="cs-CZ" dirty="0"/>
              <a:t>Zadání slovní úlohy (snímek č. </a:t>
            </a:r>
            <a:r>
              <a:rPr lang="cs-CZ" dirty="0" smtClean="0"/>
              <a:t>2 a snímek č. 4)</a:t>
            </a:r>
            <a:endParaRPr lang="cs-CZ" dirty="0"/>
          </a:p>
          <a:p>
            <a:r>
              <a:rPr lang="cs-CZ" dirty="0"/>
              <a:t>Žák vypočítá </a:t>
            </a:r>
            <a:r>
              <a:rPr lang="cs-CZ" dirty="0" smtClean="0"/>
              <a:t>do prázdného obdélníka nebo na </a:t>
            </a:r>
            <a:r>
              <a:rPr lang="cs-CZ" dirty="0"/>
              <a:t>linku, po kliknutí se objeví kontrola </a:t>
            </a:r>
          </a:p>
          <a:p>
            <a:r>
              <a:rPr lang="cs-CZ" dirty="0"/>
              <a:t>Snímky č. 3, 4, </a:t>
            </a:r>
            <a:r>
              <a:rPr lang="cs-CZ" dirty="0" smtClean="0"/>
              <a:t>5, 6, 7, 8, 9 </a:t>
            </a:r>
            <a:r>
              <a:rPr lang="cs-CZ" dirty="0"/>
              <a:t>– řešení </a:t>
            </a:r>
            <a:r>
              <a:rPr lang="cs-CZ" dirty="0" smtClean="0"/>
              <a:t>(animovaná KONTROLA)</a:t>
            </a:r>
            <a:endParaRPr lang="cs-CZ" dirty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619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officeimg.vo.msecnd.net/en-us/images/MH900157197.jpg</a:t>
            </a:r>
            <a:endParaRPr lang="cs-CZ" sz="1000" dirty="0" smtClean="0"/>
          </a:p>
          <a:p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officeimg.vo.msecnd.net/en-us/images/MH900157195.jpg</a:t>
            </a:r>
            <a:endParaRPr lang="cs-CZ" sz="1000" dirty="0" smtClean="0"/>
          </a:p>
          <a:p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officeimg.vo.msecnd.net/en-us/images/MH900440664.jpg</a:t>
            </a:r>
            <a:endParaRPr lang="cs-CZ" sz="1000" dirty="0" smtClean="0"/>
          </a:p>
          <a:p>
            <a:r>
              <a:rPr lang="cs-CZ" sz="1000" dirty="0">
                <a:hlinkClick r:id="rId5"/>
              </a:rPr>
              <a:t>http://</a:t>
            </a:r>
            <a:r>
              <a:rPr lang="cs-CZ" sz="1000" dirty="0" smtClean="0">
                <a:hlinkClick r:id="rId5"/>
              </a:rPr>
              <a:t>officeimg.vo.msecnd.net/en-us/images/MH900440514.jpg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150827" y="3901004"/>
            <a:ext cx="890506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30679" y="5110124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589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Prefab</Template>
  <TotalTime>151</TotalTime>
  <Words>310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Prefab</vt:lpstr>
      <vt:lpstr>Matematika II. STUPEŇ</vt:lpstr>
      <vt:lpstr>Počet diváků na stadiónu  zaokrouhli na stovky.</vt:lpstr>
      <vt:lpstr>Počet diváků v aréně zaokrouhli na tisíce.</vt:lpstr>
      <vt:lpstr>Nikolka, Zuzanka, Roman a Jana dostali peníze, které si mají spravedlivě rozdělit:</vt:lpstr>
      <vt:lpstr>Nikolka, Zuzanka, Roman a Jana dostali peníze, které si mají spravedlivě rozdělit:</vt:lpstr>
      <vt:lpstr>Nikolka, Zuzanka, Roman a Jana dostali peníze, které si mají spravedlivě rozdělit:</vt:lpstr>
      <vt:lpstr>Nikolka, Zuzanka, Roman a Jana dostali peníze, které si mají spravedlivě rozdělit:</vt:lpstr>
      <vt:lpstr>Nikolka, Zuzanka, Roman a Jana dostali peníze, které si mají spravedlivě rozdělit:</vt:lpstr>
      <vt:lpstr>Kolik Kč bude mít každé dítě?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15</cp:revision>
  <dcterms:created xsi:type="dcterms:W3CDTF">2012-01-23T09:49:58Z</dcterms:created>
  <dcterms:modified xsi:type="dcterms:W3CDTF">2012-03-16T22:30:16Z</dcterms:modified>
</cp:coreProperties>
</file>