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61" r:id="rId5"/>
    <p:sldId id="262" r:id="rId6"/>
    <p:sldId id="260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07AE285-A8AE-4469-BDB1-21CA0E68352A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E5F04BA-30BA-473A-8012-DFC9F7400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432517.jpg" TargetMode="External"/><Relationship Id="rId2" Type="http://schemas.openxmlformats.org/officeDocument/2006/relationships/hyperlink" Target="http://officeimg.vo.msecnd.net/en-us/images/MH90033483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://officeimg.vo.msecnd.net/en-us/images/MH900023978.jpg" TargetMode="External"/><Relationship Id="rId4" Type="http://schemas.openxmlformats.org/officeDocument/2006/relationships/hyperlink" Target="http://officeimg.vo.msecnd.net/en-us/images/MH90035691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18488" cy="2146300"/>
          </a:xfrm>
        </p:spPr>
        <p:txBody>
          <a:bodyPr/>
          <a:lstStyle/>
          <a:p>
            <a:pPr algn="ctr"/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Matematika</a:t>
            </a:r>
            <a:b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II. STUPEŇ</a:t>
            </a:r>
            <a:endParaRPr lang="cs-CZ" b="1" dirty="0">
              <a:solidFill>
                <a:srgbClr val="9999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213100"/>
            <a:ext cx="6408738" cy="936625"/>
          </a:xfrm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513034" y="5156478"/>
            <a:ext cx="60112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VY_32_INOVACE_13_09_slovní úloha </a:t>
            </a:r>
            <a:endParaRPr lang="cs-CZ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74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352928" cy="22322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Cena fenu na vlasy je 364 Kč.</a:t>
            </a:r>
            <a:br>
              <a:rPr lang="cs-CZ" dirty="0" smtClean="0"/>
            </a:br>
            <a:r>
              <a:rPr lang="cs-CZ" dirty="0" smtClean="0"/>
              <a:t>Fén na vlasy je 19 krát dražší než televize.</a:t>
            </a:r>
            <a:br>
              <a:rPr lang="cs-CZ" dirty="0" smtClean="0"/>
            </a:br>
            <a:r>
              <a:rPr lang="cs-CZ" dirty="0" smtClean="0"/>
              <a:t>Lednice je o 1412 Kč dražší než televize.</a:t>
            </a:r>
            <a:br>
              <a:rPr lang="cs-CZ" dirty="0" smtClean="0"/>
            </a:br>
            <a:r>
              <a:rPr lang="cs-CZ" dirty="0" smtClean="0"/>
              <a:t>Pračka je o 1168 Kč dražší než lednice.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39752" y="4221088"/>
            <a:ext cx="6172200" cy="137160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Vypočti kolik Kč stojí televize, lednice a pračka.</a:t>
            </a:r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50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2"/>
          <p:cNvSpPr txBox="1">
            <a:spLocks/>
          </p:cNvSpPr>
          <p:nvPr/>
        </p:nvSpPr>
        <p:spPr>
          <a:xfrm>
            <a:off x="5148064" y="1844824"/>
            <a:ext cx="2602632" cy="2232248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anchor="b">
            <a:normAutofit fontScale="6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/>
              <a:t>         </a:t>
            </a:r>
            <a:r>
              <a:rPr lang="cs-CZ" sz="6400" b="1" dirty="0" smtClean="0">
                <a:solidFill>
                  <a:schemeClr val="bg1"/>
                </a:solidFill>
              </a:rPr>
              <a:t>3  6  4</a:t>
            </a:r>
          </a:p>
          <a:p>
            <a:r>
              <a:rPr lang="cs-CZ" sz="6400" b="1" dirty="0" smtClean="0">
                <a:solidFill>
                  <a:schemeClr val="bg1"/>
                </a:solidFill>
              </a:rPr>
              <a:t/>
            </a:r>
            <a:br>
              <a:rPr lang="cs-CZ" sz="6400" b="1" dirty="0" smtClean="0">
                <a:solidFill>
                  <a:schemeClr val="bg1"/>
                </a:solidFill>
              </a:rPr>
            </a:br>
            <a:r>
              <a:rPr lang="cs-CZ" sz="6400" b="1" dirty="0" smtClean="0">
                <a:solidFill>
                  <a:schemeClr val="bg1"/>
                </a:solidFill>
              </a:rPr>
              <a:t>    .     1  9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959" y="205288"/>
            <a:ext cx="5714618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Cena fenu na vlasy je 364 Kč.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157912" y="880120"/>
            <a:ext cx="5915000" cy="964704"/>
          </a:xfrm>
        </p:spPr>
        <p:txBody>
          <a:bodyPr>
            <a:normAutofit/>
          </a:bodyPr>
          <a:lstStyle/>
          <a:p>
            <a:r>
              <a:rPr lang="cs-CZ" dirty="0" smtClean="0"/>
              <a:t>Fén je </a:t>
            </a:r>
            <a:r>
              <a:rPr lang="cs-CZ" dirty="0"/>
              <a:t>19 krát dražší než </a:t>
            </a:r>
            <a:r>
              <a:rPr lang="cs-CZ" dirty="0" smtClean="0"/>
              <a:t>televize.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Nadpis 2"/>
          <p:cNvSpPr txBox="1">
            <a:spLocks/>
          </p:cNvSpPr>
          <p:nvPr/>
        </p:nvSpPr>
        <p:spPr>
          <a:xfrm>
            <a:off x="555280" y="188640"/>
            <a:ext cx="2602632" cy="2232248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anchor="b">
            <a:normAutofit fontScale="6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/>
              <a:t>         </a:t>
            </a:r>
            <a:r>
              <a:rPr lang="cs-CZ" sz="6400" b="1" dirty="0" smtClean="0">
                <a:solidFill>
                  <a:schemeClr val="bg1"/>
                </a:solidFill>
              </a:rPr>
              <a:t>3  6  4</a:t>
            </a:r>
          </a:p>
          <a:p>
            <a:r>
              <a:rPr lang="cs-CZ" sz="6400" b="1" dirty="0" smtClean="0">
                <a:solidFill>
                  <a:schemeClr val="bg1"/>
                </a:solidFill>
              </a:rPr>
              <a:t/>
            </a:r>
            <a:br>
              <a:rPr lang="cs-CZ" sz="6400" b="1" dirty="0" smtClean="0">
                <a:solidFill>
                  <a:schemeClr val="bg1"/>
                </a:solidFill>
              </a:rPr>
            </a:br>
            <a:r>
              <a:rPr lang="cs-CZ" sz="6400" b="1" dirty="0" smtClean="0">
                <a:solidFill>
                  <a:schemeClr val="bg1"/>
                </a:solidFill>
              </a:rPr>
              <a:t>    .     1  9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154568" y="3681621"/>
            <a:ext cx="2596128" cy="0"/>
          </a:xfrm>
          <a:prstGeom prst="line">
            <a:avLst/>
          </a:prstGeom>
          <a:ln w="762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71080" y="4581128"/>
            <a:ext cx="290639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1381227" y="2312043"/>
            <a:ext cx="50450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967425" y="2312043"/>
            <a:ext cx="50450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7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535359" y="2312043"/>
            <a:ext cx="50450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788600" y="3501008"/>
            <a:ext cx="50450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393177" y="3501008"/>
            <a:ext cx="50450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961336" y="3501008"/>
            <a:ext cx="50450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1370443" y="4807915"/>
            <a:ext cx="504504" cy="8640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1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1939454" y="4807915"/>
            <a:ext cx="504504" cy="8640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1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2535359" y="4823939"/>
            <a:ext cx="504504" cy="8640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809627" y="4805746"/>
            <a:ext cx="504504" cy="8640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912" y="188640"/>
            <a:ext cx="79208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96" y="188640"/>
            <a:ext cx="831483" cy="83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Nadpis 1"/>
          <p:cNvSpPr txBox="1">
            <a:spLocks/>
          </p:cNvSpPr>
          <p:nvPr/>
        </p:nvSpPr>
        <p:spPr>
          <a:xfrm>
            <a:off x="365757" y="5634849"/>
            <a:ext cx="4285117" cy="1143000"/>
          </a:xfrm>
          <a:prstGeom prst="rect">
            <a:avLst/>
          </a:prstGeom>
        </p:spPr>
        <p:txBody>
          <a:bodyPr vert="horz" anchor="b"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Televize stojí 6 916 Kč.</a:t>
            </a:r>
            <a:br>
              <a:rPr lang="cs-CZ" dirty="0" smtClean="0"/>
            </a:br>
            <a:endParaRPr lang="cs-CZ" dirty="0"/>
          </a:p>
        </p:txBody>
      </p:sp>
      <p:cxnSp>
        <p:nvCxnSpPr>
          <p:cNvPr id="22" name="Přímá spojnice 21"/>
          <p:cNvCxnSpPr/>
          <p:nvPr/>
        </p:nvCxnSpPr>
        <p:spPr>
          <a:xfrm>
            <a:off x="835968" y="2069232"/>
            <a:ext cx="2262914" cy="0"/>
          </a:xfrm>
          <a:prstGeom prst="line">
            <a:avLst/>
          </a:prstGeom>
          <a:ln w="762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753665" y="2312043"/>
            <a:ext cx="50450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18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/>
      <p:bldP spid="3" grpId="0" build="p"/>
      <p:bldP spid="4" grpId="1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0" grpId="0" animBg="1"/>
      <p:bldP spid="50" grpId="0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94777" y="180403"/>
            <a:ext cx="5714618" cy="1143000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Televize stojí 6 916 Kč.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14255" y="862430"/>
            <a:ext cx="5915000" cy="964704"/>
          </a:xfrm>
        </p:spPr>
        <p:txBody>
          <a:bodyPr>
            <a:normAutofit fontScale="92500"/>
          </a:bodyPr>
          <a:lstStyle/>
          <a:p>
            <a:r>
              <a:rPr lang="cs-CZ" dirty="0"/>
              <a:t>Lednice je o 1412 Kč dražší než televize.</a:t>
            </a:r>
            <a:br>
              <a:rPr lang="cs-CZ" dirty="0"/>
            </a:br>
            <a:endParaRPr lang="cs-CZ" dirty="0"/>
          </a:p>
        </p:txBody>
      </p:sp>
      <p:sp>
        <p:nvSpPr>
          <p:cNvPr id="4" name="Nadpis 2"/>
          <p:cNvSpPr txBox="1">
            <a:spLocks/>
          </p:cNvSpPr>
          <p:nvPr/>
        </p:nvSpPr>
        <p:spPr>
          <a:xfrm>
            <a:off x="323528" y="1282271"/>
            <a:ext cx="2906392" cy="2232248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anchor="b">
            <a:normAutofit fontScale="8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/>
              <a:t>  </a:t>
            </a:r>
            <a:r>
              <a:rPr lang="cs-CZ" sz="6400" b="1" dirty="0" smtClean="0">
                <a:solidFill>
                  <a:schemeClr val="bg1"/>
                </a:solidFill>
              </a:rPr>
              <a:t>6 9 1 6</a:t>
            </a:r>
          </a:p>
          <a:p>
            <a:r>
              <a:rPr lang="cs-CZ" sz="6400" b="1" dirty="0" smtClean="0">
                <a:solidFill>
                  <a:schemeClr val="bg1"/>
                </a:solidFill>
              </a:rPr>
              <a:t> 1 4 1 2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79512" y="2866447"/>
            <a:ext cx="3347864" cy="0"/>
          </a:xfrm>
          <a:prstGeom prst="lin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délník 30"/>
          <p:cNvSpPr/>
          <p:nvPr/>
        </p:nvSpPr>
        <p:spPr>
          <a:xfrm>
            <a:off x="1104179" y="3150465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C6600"/>
                </a:solidFill>
              </a:rPr>
              <a:t>3</a:t>
            </a:r>
            <a:endParaRPr lang="cs-CZ" sz="3600" b="1" dirty="0">
              <a:solidFill>
                <a:srgbClr val="CC66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696852" y="3146451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C6600"/>
                </a:solidFill>
              </a:rPr>
              <a:t>2</a:t>
            </a:r>
            <a:endParaRPr lang="cs-CZ" sz="3600" b="1" dirty="0">
              <a:solidFill>
                <a:srgbClr val="CC66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267744" y="3158493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C6600"/>
                </a:solidFill>
              </a:rPr>
              <a:t>8</a:t>
            </a:r>
            <a:endParaRPr lang="cs-CZ" sz="3600" b="1" dirty="0">
              <a:solidFill>
                <a:srgbClr val="CC6600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15912" y="3154479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C6600"/>
                </a:solidFill>
              </a:rPr>
              <a:t>8</a:t>
            </a:r>
            <a:endParaRPr lang="cs-CZ" sz="3600" b="1" dirty="0">
              <a:solidFill>
                <a:srgbClr val="CC66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47" y="462863"/>
            <a:ext cx="917923" cy="917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5" r="8611"/>
          <a:stretch/>
        </p:blipFill>
        <p:spPr bwMode="auto">
          <a:xfrm>
            <a:off x="3116913" y="1718810"/>
            <a:ext cx="1866190" cy="2718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Nadpis 1"/>
          <p:cNvSpPr txBox="1">
            <a:spLocks/>
          </p:cNvSpPr>
          <p:nvPr/>
        </p:nvSpPr>
        <p:spPr>
          <a:xfrm>
            <a:off x="323528" y="3987062"/>
            <a:ext cx="4248472" cy="2007096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dirty="0" smtClean="0"/>
              <a:t>lednice stojí </a:t>
            </a:r>
          </a:p>
          <a:p>
            <a:pPr algn="ctr"/>
            <a:r>
              <a:rPr lang="cs-CZ" dirty="0" smtClean="0"/>
              <a:t>8 328  Kč.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5" name="Nadpis 2"/>
          <p:cNvSpPr txBox="1">
            <a:spLocks/>
          </p:cNvSpPr>
          <p:nvPr/>
        </p:nvSpPr>
        <p:spPr>
          <a:xfrm>
            <a:off x="5220072" y="1380786"/>
            <a:ext cx="2906392" cy="2232248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anchor="b">
            <a:normAutofit fontScale="8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/>
              <a:t>  </a:t>
            </a:r>
            <a:r>
              <a:rPr lang="cs-CZ" sz="6400" b="1" dirty="0" smtClean="0">
                <a:solidFill>
                  <a:schemeClr val="bg1"/>
                </a:solidFill>
              </a:rPr>
              <a:t>6 9 1 6</a:t>
            </a:r>
          </a:p>
          <a:p>
            <a:r>
              <a:rPr lang="cs-CZ" sz="6400" b="1" dirty="0" smtClean="0">
                <a:solidFill>
                  <a:schemeClr val="bg1"/>
                </a:solidFill>
              </a:rPr>
              <a:t> 1 4 1 2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4999336" y="3140968"/>
            <a:ext cx="3347864" cy="0"/>
          </a:xfrm>
          <a:prstGeom prst="lin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1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31" grpId="0" animBg="1"/>
      <p:bldP spid="32" grpId="0" animBg="1"/>
      <p:bldP spid="33" grpId="0" animBg="1"/>
      <p:bldP spid="40" grpId="0" animBg="1"/>
      <p:bldP spid="34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65940" y="153970"/>
            <a:ext cx="5714618" cy="1143000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lednice stojí </a:t>
            </a:r>
            <a:r>
              <a:rPr lang="cs-CZ" dirty="0" smtClean="0"/>
              <a:t>8 </a:t>
            </a:r>
            <a:r>
              <a:rPr lang="cs-CZ" dirty="0"/>
              <a:t>328  Kč.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157912" y="917548"/>
            <a:ext cx="5915000" cy="964704"/>
          </a:xfrm>
        </p:spPr>
        <p:txBody>
          <a:bodyPr>
            <a:normAutofit/>
          </a:bodyPr>
          <a:lstStyle/>
          <a:p>
            <a:r>
              <a:rPr lang="cs-CZ" dirty="0"/>
              <a:t>Pračka je o 1168 Kč dražší než lednice.</a:t>
            </a:r>
            <a:br>
              <a:rPr lang="cs-CZ" dirty="0"/>
            </a:br>
            <a:endParaRPr lang="cs-CZ" dirty="0"/>
          </a:p>
        </p:txBody>
      </p:sp>
      <p:sp>
        <p:nvSpPr>
          <p:cNvPr id="4" name="Nadpis 2"/>
          <p:cNvSpPr txBox="1">
            <a:spLocks/>
          </p:cNvSpPr>
          <p:nvPr/>
        </p:nvSpPr>
        <p:spPr>
          <a:xfrm>
            <a:off x="555280" y="1556792"/>
            <a:ext cx="2602632" cy="2232248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anchor="b">
            <a:normAutofit fontScale="6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/>
              <a:t>  </a:t>
            </a:r>
            <a:r>
              <a:rPr lang="cs-CZ" sz="6400" b="1" dirty="0" smtClean="0">
                <a:solidFill>
                  <a:schemeClr val="bg1"/>
                </a:solidFill>
              </a:rPr>
              <a:t>8  3  2  8</a:t>
            </a:r>
          </a:p>
          <a:p>
            <a:r>
              <a:rPr lang="cs-CZ" sz="6400" b="1" dirty="0" smtClean="0">
                <a:solidFill>
                  <a:schemeClr val="bg1"/>
                </a:solidFill>
              </a:rPr>
              <a:t> </a:t>
            </a:r>
            <a:br>
              <a:rPr lang="cs-CZ" sz="6400" b="1" dirty="0" smtClean="0">
                <a:solidFill>
                  <a:schemeClr val="bg1"/>
                </a:solidFill>
              </a:rPr>
            </a:br>
            <a:r>
              <a:rPr lang="cs-CZ" sz="6400" b="1" dirty="0" smtClean="0">
                <a:solidFill>
                  <a:schemeClr val="bg1"/>
                </a:solidFill>
              </a:rPr>
              <a:t> 1  1  6  8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692068" y="3429000"/>
            <a:ext cx="2315496" cy="0"/>
          </a:xfrm>
          <a:prstGeom prst="line">
            <a:avLst/>
          </a:prstGeom>
          <a:ln w="762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1248437" y="3933056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1835696" y="3933056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411760" y="3933056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683568" y="3933056"/>
            <a:ext cx="504504" cy="8640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44" y="5066514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5" r="8611"/>
          <a:stretch/>
        </p:blipFill>
        <p:spPr bwMode="auto">
          <a:xfrm>
            <a:off x="410695" y="123379"/>
            <a:ext cx="1050250" cy="1276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Nadpis 1"/>
          <p:cNvSpPr txBox="1">
            <a:spLocks/>
          </p:cNvSpPr>
          <p:nvPr/>
        </p:nvSpPr>
        <p:spPr>
          <a:xfrm>
            <a:off x="971600" y="4850904"/>
            <a:ext cx="6048672" cy="2007096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dirty="0" smtClean="0"/>
              <a:t>pračka stojí 9 496 Kč.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3" name="Nadpis 2"/>
          <p:cNvSpPr txBox="1">
            <a:spLocks/>
          </p:cNvSpPr>
          <p:nvPr/>
        </p:nvSpPr>
        <p:spPr>
          <a:xfrm>
            <a:off x="4716016" y="1556792"/>
            <a:ext cx="2602632" cy="2232248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anchor="b">
            <a:normAutofit fontScale="6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/>
              <a:t>  </a:t>
            </a:r>
            <a:r>
              <a:rPr lang="cs-CZ" sz="6400" b="1" dirty="0" smtClean="0">
                <a:solidFill>
                  <a:schemeClr val="bg1"/>
                </a:solidFill>
              </a:rPr>
              <a:t>8  3  2  8</a:t>
            </a:r>
          </a:p>
          <a:p>
            <a:r>
              <a:rPr lang="cs-CZ" sz="6400" b="1" dirty="0" smtClean="0">
                <a:solidFill>
                  <a:schemeClr val="bg1"/>
                </a:solidFill>
              </a:rPr>
              <a:t> </a:t>
            </a:r>
            <a:br>
              <a:rPr lang="cs-CZ" sz="6400" b="1" dirty="0" smtClean="0">
                <a:solidFill>
                  <a:schemeClr val="bg1"/>
                </a:solidFill>
              </a:rPr>
            </a:br>
            <a:r>
              <a:rPr lang="cs-CZ" sz="6400" b="1" dirty="0" smtClean="0">
                <a:solidFill>
                  <a:schemeClr val="bg1"/>
                </a:solidFill>
              </a:rPr>
              <a:t> 1  1  6  8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4852804" y="3429000"/>
            <a:ext cx="2315496" cy="0"/>
          </a:xfrm>
          <a:prstGeom prst="line">
            <a:avLst/>
          </a:prstGeom>
          <a:ln w="762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1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22" grpId="0" animBg="1"/>
      <p:bldP spid="34" grpId="0" animBg="1"/>
      <p:bldP spid="35" grpId="0" animBg="1"/>
      <p:bldP spid="36" grpId="0" animBg="1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Slovní úloha</a:t>
            </a:r>
          </a:p>
          <a:p>
            <a:r>
              <a:rPr lang="cs-CZ" dirty="0"/>
              <a:t>Zadání slovní úlohy (snímek č. </a:t>
            </a:r>
            <a:r>
              <a:rPr lang="cs-CZ" dirty="0" smtClean="0"/>
              <a:t>2, pak po jednotlivých krocích vždy na každém následujícím snímku)</a:t>
            </a:r>
            <a:endParaRPr lang="cs-CZ" dirty="0"/>
          </a:p>
          <a:p>
            <a:r>
              <a:rPr lang="cs-CZ" dirty="0"/>
              <a:t>Žák vypočítá </a:t>
            </a:r>
            <a:r>
              <a:rPr lang="cs-CZ" dirty="0" smtClean="0"/>
              <a:t>pod označený obdélník, </a:t>
            </a:r>
            <a:r>
              <a:rPr lang="cs-CZ" dirty="0"/>
              <a:t>po kliknutí se objeví kontrola </a:t>
            </a:r>
          </a:p>
          <a:p>
            <a:r>
              <a:rPr lang="cs-CZ" dirty="0"/>
              <a:t>Snímky č. 3, 4, 5 – řešení – KONTROLA</a:t>
            </a:r>
          </a:p>
          <a:p>
            <a:r>
              <a:rPr lang="cs-CZ" dirty="0"/>
              <a:t>DUM lze použít pro výklad slovní úlohy, popř. pro diagnostiku (jako domácí úkol) nebo jen pro zopakování numerických operací.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653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officeimg.vo.msecnd.net/en-us/images/MH900334834.jpg</a:t>
            </a:r>
            <a:endParaRPr lang="cs-CZ" sz="1000" dirty="0" smtClean="0"/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officeimg.vo.msecnd.net/en-us/images/MH900432517.jpg</a:t>
            </a:r>
            <a:endParaRPr lang="cs-CZ" sz="1000" dirty="0" smtClean="0"/>
          </a:p>
          <a:p>
            <a:r>
              <a:rPr lang="cs-CZ" sz="1000" dirty="0">
                <a:hlinkClick r:id="rId4"/>
              </a:rPr>
              <a:t>http://</a:t>
            </a:r>
            <a:r>
              <a:rPr lang="cs-CZ" sz="1000" dirty="0" smtClean="0">
                <a:hlinkClick r:id="rId4"/>
              </a:rPr>
              <a:t>officeimg.vo.msecnd.net/en-us/images/MH900356911.jpg</a:t>
            </a:r>
            <a:endParaRPr lang="cs-CZ" sz="1000" dirty="0" smtClean="0"/>
          </a:p>
          <a:p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officeimg.vo.msecnd.net/en-us/images/MH900023978.jpg</a:t>
            </a:r>
            <a:endParaRPr lang="cs-CZ" sz="1000" dirty="0" smtClean="0"/>
          </a:p>
          <a:p>
            <a:endParaRPr lang="cs-CZ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331640" y="3901004"/>
            <a:ext cx="66559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i="1" dirty="0"/>
              <a:t>Autorem materiálu a všech jeho částí , není-li uvedeno jinak, </a:t>
            </a:r>
            <a:endParaRPr lang="cs-CZ" i="1" dirty="0" smtClean="0"/>
          </a:p>
          <a:p>
            <a:pPr algn="ctr"/>
            <a:r>
              <a:rPr lang="cs-CZ" i="1" dirty="0" smtClean="0"/>
              <a:t> </a:t>
            </a:r>
            <a:r>
              <a:rPr lang="cs-CZ" i="1" dirty="0"/>
              <a:t>je </a:t>
            </a:r>
            <a:r>
              <a:rPr lang="cs-CZ" i="1" dirty="0" smtClean="0"/>
              <a:t> Jana HLAVÁČKOVÁ</a:t>
            </a:r>
            <a:endParaRPr lang="cs-CZ" i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5084763"/>
            <a:ext cx="7345362" cy="11922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97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386</TotalTime>
  <Words>243</Words>
  <Application>Microsoft Office PowerPoint</Application>
  <PresentationFormat>Předvádění na obrazovce (4:3)</PresentationFormat>
  <Paragraphs>70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Matematika II. STUPEŇ</vt:lpstr>
      <vt:lpstr>Cena fenu na vlasy je 364 Kč. Fén na vlasy je 19 krát dražší než televize. Lednice je o 1412 Kč dražší než televize. Pračka je o 1168 Kč dražší než lednice. </vt:lpstr>
      <vt:lpstr>Cena fenu na vlasy je 364 Kč. </vt:lpstr>
      <vt:lpstr>Televize stojí 6 916 Kč. </vt:lpstr>
      <vt:lpstr>lednice stojí 8 328  Kč. </vt:lpstr>
      <vt:lpstr>POPIS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Cena fenu na vlasy je 364 Kč. Televize je 19 krát dražší než televize. Lednice je o 1412 Kč dražší než televize. Pračka je o 1168 Kč dražší než lednice.</dc:title>
  <dc:creator>pc</dc:creator>
  <cp:lastModifiedBy>pc</cp:lastModifiedBy>
  <cp:revision>19</cp:revision>
  <dcterms:created xsi:type="dcterms:W3CDTF">2012-01-13T09:35:41Z</dcterms:created>
  <dcterms:modified xsi:type="dcterms:W3CDTF">2012-02-23T09:51:04Z</dcterms:modified>
</cp:coreProperties>
</file>