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6"/>
  </p:notesMasterIdLst>
  <p:sldIdLst>
    <p:sldId id="257" r:id="rId2"/>
    <p:sldId id="258" r:id="rId3"/>
    <p:sldId id="261" r:id="rId4"/>
    <p:sldId id="262" r:id="rId5"/>
    <p:sldId id="259" r:id="rId6"/>
    <p:sldId id="263" r:id="rId7"/>
    <p:sldId id="260" r:id="rId8"/>
    <p:sldId id="264" r:id="rId9"/>
    <p:sldId id="265" r:id="rId10"/>
    <p:sldId id="267" r:id="rId11"/>
    <p:sldId id="271" r:id="rId12"/>
    <p:sldId id="268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</a:t>
          </a:r>
          <a:r>
            <a:rPr lang="cs-CZ" sz="1400" smtClean="0"/>
            <a:t>INOVACE 15 </a:t>
          </a:r>
          <a:r>
            <a:rPr lang="cs-CZ" sz="1400" dirty="0" smtClean="0"/>
            <a:t>ČLOVĚK A JEHO SVĚT-Prvouka 1.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</a:t>
          </a:r>
          <a:r>
            <a:rPr lang="cs-CZ" sz="1600" dirty="0" smtClean="0"/>
            <a:t>Řemesla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B58CF4F-DD18-4E2E-938D-8BB5527E9E97}" type="presOf" srcId="{757F3AB3-0718-4624-B441-E567A8F0AB56}" destId="{333A1088-737F-45CB-B68E-254E46348037}" srcOrd="0" destOrd="0" presId="urn:microsoft.com/office/officeart/2005/8/layout/target3"/>
    <dgm:cxn modelId="{F8BAC7D3-269A-45A7-AA10-7FC23C760D72}" type="presOf" srcId="{7D356FD4-5DBA-45B8-83F2-01640ED454D7}" destId="{D0E8B8A9-76C8-445B-9727-5936C7A5778A}" srcOrd="1" destOrd="0" presId="urn:microsoft.com/office/officeart/2005/8/layout/target3"/>
    <dgm:cxn modelId="{CBEE0C8F-A90F-427C-AC5D-B5DB80D7565A}" type="presOf" srcId="{B651F6E3-6281-48DB-9319-2AEAFDAE7572}" destId="{6BB5E863-4638-4E1D-BFDE-399D028AC4ED}" srcOrd="1" destOrd="0" presId="urn:microsoft.com/office/officeart/2005/8/layout/target3"/>
    <dgm:cxn modelId="{875D6C0F-46AF-4C77-87A2-D210E7245C5F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D59548E-383B-4B06-BF8E-9A9F76C043B5}" type="presOf" srcId="{7D356FD4-5DBA-45B8-83F2-01640ED454D7}" destId="{F217DB88-03EE-4B14-A303-4F9D49C289A7}" srcOrd="0" destOrd="0" presId="urn:microsoft.com/office/officeart/2005/8/layout/target3"/>
    <dgm:cxn modelId="{772D64EA-6A09-4703-B126-10213B1FDE01}" type="presOf" srcId="{D1B46980-6531-4606-95E6-44980827E919}" destId="{6140AFEC-043D-4C43-A2F9-D0F5331DF3A3}" srcOrd="0" destOrd="0" presId="urn:microsoft.com/office/officeart/2005/8/layout/target3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BB2E37ED-4CF9-4EFD-B8D2-76155E6CBF0E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8D3BBEB-F06A-4CB8-B05D-D012FF4FB34F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1D08DA9-F4B8-4FE0-B0B5-297267185546}" type="presOf" srcId="{D1D4F407-5343-4D3F-B5B9-D407B03CAEB4}" destId="{D005CE8C-CC26-4C3E-AC11-E15060ECD759}" srcOrd="0" destOrd="0" presId="urn:microsoft.com/office/officeart/2005/8/layout/target3"/>
    <dgm:cxn modelId="{A1AC6360-CE8F-4F01-A865-CA31B3D4CE87}" type="presOf" srcId="{4C35D32F-0EAB-4CD7-82EE-45574DC2A586}" destId="{8BEBB6EC-1DAA-4CAC-8A25-BC0FCBD5DBD5}" srcOrd="0" destOrd="0" presId="urn:microsoft.com/office/officeart/2005/8/layout/target3"/>
    <dgm:cxn modelId="{006BE9A8-D175-4DCA-BF88-3A87930069C8}" type="presOf" srcId="{D1D4F407-5343-4D3F-B5B9-D407B03CAEB4}" destId="{AED2198E-93D5-4001-81B4-73124B309672}" srcOrd="1" destOrd="0" presId="urn:microsoft.com/office/officeart/2005/8/layout/target3"/>
    <dgm:cxn modelId="{C7F874B0-3A50-43B8-B141-C91A1B163C0F}" type="presParOf" srcId="{333A1088-737F-45CB-B68E-254E46348037}" destId="{F5ABB229-8D3B-4694-996A-96F23CF14429}" srcOrd="0" destOrd="0" presId="urn:microsoft.com/office/officeart/2005/8/layout/target3"/>
    <dgm:cxn modelId="{C23BFB21-7C4B-4E89-A436-DFE8CDBA1067}" type="presParOf" srcId="{333A1088-737F-45CB-B68E-254E46348037}" destId="{F41139FD-01EE-4571-8B17-4FB00FC51163}" srcOrd="1" destOrd="0" presId="urn:microsoft.com/office/officeart/2005/8/layout/target3"/>
    <dgm:cxn modelId="{93A21B52-15ED-4869-9ABB-9130BFF9ED1D}" type="presParOf" srcId="{333A1088-737F-45CB-B68E-254E46348037}" destId="{D005CE8C-CC26-4C3E-AC11-E15060ECD759}" srcOrd="2" destOrd="0" presId="urn:microsoft.com/office/officeart/2005/8/layout/target3"/>
    <dgm:cxn modelId="{351C2D95-E0A7-4696-930B-FA81357383FF}" type="presParOf" srcId="{333A1088-737F-45CB-B68E-254E46348037}" destId="{2C702D82-9B77-49B7-9568-BB8EB47C3372}" srcOrd="3" destOrd="0" presId="urn:microsoft.com/office/officeart/2005/8/layout/target3"/>
    <dgm:cxn modelId="{B8DC24BA-E119-4FA9-838B-053640DA791C}" type="presParOf" srcId="{333A1088-737F-45CB-B68E-254E46348037}" destId="{A52A0455-90FF-4808-ABD0-F02540D31D5A}" srcOrd="4" destOrd="0" presId="urn:microsoft.com/office/officeart/2005/8/layout/target3"/>
    <dgm:cxn modelId="{865827BA-E0DE-416F-8C60-9C1F5E782747}" type="presParOf" srcId="{333A1088-737F-45CB-B68E-254E46348037}" destId="{6140AFEC-043D-4C43-A2F9-D0F5331DF3A3}" srcOrd="5" destOrd="0" presId="urn:microsoft.com/office/officeart/2005/8/layout/target3"/>
    <dgm:cxn modelId="{883BC1AC-9FD2-440A-A609-08709CDD1648}" type="presParOf" srcId="{333A1088-737F-45CB-B68E-254E46348037}" destId="{9358AC05-5D7D-4327-9F80-1AD486AEA664}" srcOrd="6" destOrd="0" presId="urn:microsoft.com/office/officeart/2005/8/layout/target3"/>
    <dgm:cxn modelId="{78743B33-9EB9-4D50-AB0D-2CADC9D42BB1}" type="presParOf" srcId="{333A1088-737F-45CB-B68E-254E46348037}" destId="{313FC574-E1CD-4FB4-B054-0B805CE0447D}" srcOrd="7" destOrd="0" presId="urn:microsoft.com/office/officeart/2005/8/layout/target3"/>
    <dgm:cxn modelId="{4C5B740E-77BD-4390-8854-B49D6124DC03}" type="presParOf" srcId="{333A1088-737F-45CB-B68E-254E46348037}" destId="{619D679B-A015-4ECF-8348-D1034C574F40}" srcOrd="8" destOrd="0" presId="urn:microsoft.com/office/officeart/2005/8/layout/target3"/>
    <dgm:cxn modelId="{1F0D54E5-A643-459F-8DAA-EE1052B73871}" type="presParOf" srcId="{333A1088-737F-45CB-B68E-254E46348037}" destId="{5EADEC68-DC27-4179-998F-15CD834808A2}" srcOrd="9" destOrd="0" presId="urn:microsoft.com/office/officeart/2005/8/layout/target3"/>
    <dgm:cxn modelId="{14F0CF58-7C24-40A0-8F68-8766A118690E}" type="presParOf" srcId="{333A1088-737F-45CB-B68E-254E46348037}" destId="{B8578831-437F-4501-8ADE-AE2A1799C643}" srcOrd="10" destOrd="0" presId="urn:microsoft.com/office/officeart/2005/8/layout/target3"/>
    <dgm:cxn modelId="{A3290DCB-827C-4CE5-8E1B-96BD00E2E360}" type="presParOf" srcId="{333A1088-737F-45CB-B68E-254E46348037}" destId="{F217DB88-03EE-4B14-A303-4F9D49C289A7}" srcOrd="11" destOrd="0" presId="urn:microsoft.com/office/officeart/2005/8/layout/target3"/>
    <dgm:cxn modelId="{531CE92D-C2E0-45A7-8A0B-495E742ADFD6}" type="presParOf" srcId="{333A1088-737F-45CB-B68E-254E46348037}" destId="{76644BE8-9D7C-4C09-B250-3D10AF48CBB7}" srcOrd="12" destOrd="0" presId="urn:microsoft.com/office/officeart/2005/8/layout/target3"/>
    <dgm:cxn modelId="{6C2DE802-9B65-4CF0-A125-1F62B3DFC7F1}" type="presParOf" srcId="{333A1088-737F-45CB-B68E-254E46348037}" destId="{EE85B701-7295-41C0-BA7A-34D3756A2AE6}" srcOrd="13" destOrd="0" presId="urn:microsoft.com/office/officeart/2005/8/layout/target3"/>
    <dgm:cxn modelId="{031DDA7A-510D-460C-B0D7-BC67AFB79375}" type="presParOf" srcId="{333A1088-737F-45CB-B68E-254E46348037}" destId="{8BEBB6EC-1DAA-4CAC-8A25-BC0FCBD5DBD5}" srcOrd="14" destOrd="0" presId="urn:microsoft.com/office/officeart/2005/8/layout/target3"/>
    <dgm:cxn modelId="{3167AEDB-39F4-4602-844B-2EDB21F98CC1}" type="presParOf" srcId="{333A1088-737F-45CB-B68E-254E46348037}" destId="{AED2198E-93D5-4001-81B4-73124B309672}" srcOrd="15" destOrd="0" presId="urn:microsoft.com/office/officeart/2005/8/layout/target3"/>
    <dgm:cxn modelId="{5B8E77BA-EC4E-4D62-B678-E2DA72418015}" type="presParOf" srcId="{333A1088-737F-45CB-B68E-254E46348037}" destId="{2BE915AB-18AA-4053-B92C-3BFC9ED204BB}" srcOrd="16" destOrd="0" presId="urn:microsoft.com/office/officeart/2005/8/layout/target3"/>
    <dgm:cxn modelId="{C4ABA810-9BFF-4469-A451-EC98162E889B}" type="presParOf" srcId="{333A1088-737F-45CB-B68E-254E46348037}" destId="{6BB5E863-4638-4E1D-BFDE-399D028AC4ED}" srcOrd="17" destOrd="0" presId="urn:microsoft.com/office/officeart/2005/8/layout/target3"/>
    <dgm:cxn modelId="{50F4EF77-F52A-4437-B0E9-D4CBC5582F42}" type="presParOf" srcId="{333A1088-737F-45CB-B68E-254E46348037}" destId="{D0E8B8A9-76C8-445B-9727-5936C7A5778A}" srcOrd="18" destOrd="0" presId="urn:microsoft.com/office/officeart/2005/8/layout/target3"/>
    <dgm:cxn modelId="{1F61340A-2A40-4B34-BC85-6B5A7BC865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</a:t>
          </a:r>
          <a:r>
            <a:rPr lang="cs-CZ" sz="1400" kern="1200" smtClean="0"/>
            <a:t>INOVACE 15 </a:t>
          </a:r>
          <a:r>
            <a:rPr lang="cs-CZ" sz="1400" kern="1200" dirty="0" smtClean="0"/>
            <a:t>ČLOVĚK A JEHO SVĚT-Prvouka 1.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</a:t>
          </a:r>
          <a:r>
            <a:rPr lang="cs-CZ" sz="1600" kern="1200" dirty="0" smtClean="0"/>
            <a:t>Řemesla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3E939D-358A-4782-A318-476942A42F4F}" type="datetimeFigureOut">
              <a:rPr lang="cs-CZ" smtClean="0"/>
              <a:pPr/>
              <a:t>29.7.2013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38B1C9-08C7-4918-BC10-5675728B980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64257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885432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652243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29.7.2013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8958211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524464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49216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909931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124267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915555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27423283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186415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833808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B76BED2-1E79-4433-A317-A1E0C7546EDA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29.7.2013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D870B1A-F51B-4575-B99C-4F13E9B4FEB5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08890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dam.blgz.cz/2011/05/O-starych-remeslech.html" TargetMode="External"/><Relationship Id="rId1" Type="http://schemas.openxmlformats.org/officeDocument/2006/relationships/slideLayout" Target="../slideLayouts/slideLayout4.xml"/><Relationship Id="rId5" Type="http://schemas.openxmlformats.org/officeDocument/2006/relationships/hyperlink" Target="http://upload.wikimedia.org/wikipedia/commons/thumb/5/5b/Tranby_house_51_gnangarra.jpg/220px-Tranby_house_51_gnangarra.jpg" TargetMode="External"/><Relationship Id="rId4" Type="http://schemas.openxmlformats.org/officeDocument/2006/relationships/hyperlink" Target="http://upload.wikimedia.org/wikipedia/commons/thumb/4/42/Tinker_by_Krieger.jpg/220px-Tinker_by_Krieger.jp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508812777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55011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Žáci se mají seznámit </a:t>
            </a:r>
            <a:r>
              <a:rPr lang="cs-CZ" dirty="0" smtClean="0"/>
              <a:t>                           s </a:t>
            </a:r>
            <a:r>
              <a:rPr lang="cs-CZ" dirty="0" smtClean="0"/>
              <a:t>některými zaniklými řemesly, se kterými se  setkávají třeba </a:t>
            </a:r>
            <a:r>
              <a:rPr lang="cs-CZ" dirty="0" smtClean="0"/>
              <a:t>                       v </a:t>
            </a:r>
            <a:r>
              <a:rPr lang="cs-CZ" dirty="0" smtClean="0"/>
              <a:t>pohádkách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Cestička do školy-Prvouka pro 1.r. ZŠ</a:t>
            </a:r>
          </a:p>
          <a:p>
            <a:pPr marL="0" indent="0">
              <a:buNone/>
            </a:pPr>
            <a:r>
              <a:rPr lang="cs-CZ" dirty="0"/>
              <a:t>Dr. Hana </a:t>
            </a:r>
            <a:r>
              <a:rPr lang="cs-CZ" dirty="0" err="1"/>
              <a:t>Rezutková</a:t>
            </a:r>
            <a:r>
              <a:rPr lang="cs-CZ" dirty="0"/>
              <a:t>, </a:t>
            </a:r>
          </a:p>
          <a:p>
            <a:pPr marL="0" indent="0">
              <a:buNone/>
            </a:pPr>
            <a:r>
              <a:rPr lang="cs-CZ" dirty="0"/>
              <a:t>nakl. Alter, Praha 2003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Wikipedie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dam.blgz.cz/2011/05/O-starych-remeslech.html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www.office.</a:t>
            </a:r>
            <a:r>
              <a:rPr lang="cs-CZ" dirty="0" err="1" smtClean="0">
                <a:hlinkClick r:id="rId3"/>
              </a:rPr>
              <a:t>microsoft.co</a:t>
            </a:r>
            <a:r>
              <a:rPr lang="cs-CZ" dirty="0" err="1" smtClean="0">
                <a:hlinkClick r:id="rId3"/>
              </a:rPr>
              <a:t>m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upload.wikimedia.org/wikipedia/commons/thumb/4/42/Tinker_by_Krieger.jpg/220px-Tinker_by_Krieger.jpg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upload.wikimedia.org/wikipedia/commons/thumb/5/5b/Tranby_house_51_gnangarra.jpg/220px-Tranby_house_51_gnangarra.jpg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8587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apatykář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výrobce léků </a:t>
            </a:r>
            <a:r>
              <a:rPr lang="cs-CZ" dirty="0" smtClean="0"/>
              <a:t>                          a </a:t>
            </a:r>
            <a:r>
              <a:rPr lang="cs-CZ" dirty="0"/>
              <a:t>pochoutek </a:t>
            </a:r>
            <a:r>
              <a:rPr lang="cs-CZ" dirty="0" smtClean="0"/>
              <a:t>                             z </a:t>
            </a:r>
            <a:r>
              <a:rPr lang="cs-CZ" dirty="0"/>
              <a:t>rostlinných </a:t>
            </a:r>
            <a:r>
              <a:rPr lang="cs-CZ" dirty="0" smtClean="0"/>
              <a:t>                          a </a:t>
            </a:r>
            <a:r>
              <a:rPr lang="cs-CZ" dirty="0"/>
              <a:t>živočišných produktů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7" name="Picture 3" descr="C:\Users\08G8\AppData\Local\Microsoft\Windows\Temporary Internet Files\Content.IE5\VD8DVSNJ\MC9003598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492896"/>
            <a:ext cx="1816913" cy="1555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G8\AppData\Local\Microsoft\Windows\Temporary Internet Files\Content.IE5\EEH9H85Z\MC9003244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02564" y="4040979"/>
            <a:ext cx="1720901" cy="192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76912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Barbíř</a:t>
            </a:r>
            <a:r>
              <a:rPr lang="cs-CZ" dirty="0"/>
              <a:t> - </a:t>
            </a:r>
            <a:r>
              <a:rPr lang="cs-CZ" dirty="0" err="1"/>
              <a:t>bradýř</a:t>
            </a:r>
            <a:r>
              <a:rPr lang="cs-CZ" dirty="0"/>
              <a:t> - též lazebník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600199"/>
            <a:ext cx="4191000" cy="4724400"/>
          </a:xfrm>
        </p:spPr>
        <p:txBody>
          <a:bodyPr/>
          <a:lstStyle/>
          <a:p>
            <a:r>
              <a:rPr lang="cs-CZ" dirty="0"/>
              <a:t>holič, k jehož povinnostem </a:t>
            </a:r>
            <a:r>
              <a:rPr lang="cs-CZ" dirty="0" smtClean="0"/>
              <a:t>patřilo                            </a:t>
            </a:r>
            <a:r>
              <a:rPr lang="cs-CZ" dirty="0"/>
              <a:t>i léčit rány (ranhojič) , </a:t>
            </a:r>
            <a:r>
              <a:rPr lang="cs-CZ" dirty="0" smtClean="0"/>
              <a:t>na rozdíl </a:t>
            </a:r>
            <a:r>
              <a:rPr lang="cs-CZ" dirty="0"/>
              <a:t>od lékařů </a:t>
            </a:r>
            <a:r>
              <a:rPr lang="cs-CZ" dirty="0" smtClean="0"/>
              <a:t>             a </a:t>
            </a:r>
            <a:r>
              <a:rPr lang="cs-CZ" dirty="0"/>
              <a:t>doktorů, zabývajících se vnitřními nemocemi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08G8\AppData\Local\Microsoft\Windows\Temporary Internet Files\Content.IE5\WX8O3PYD\MC9002120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27825" y="3414712"/>
            <a:ext cx="1330325" cy="182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37207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dráteník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pocestný spravující vše, co se dalo </a:t>
            </a:r>
            <a:r>
              <a:rPr lang="cs-CZ" dirty="0" smtClean="0"/>
              <a:t>vyspravit </a:t>
            </a:r>
            <a:r>
              <a:rPr lang="cs-CZ" dirty="0"/>
              <a:t>(</a:t>
            </a:r>
            <a:r>
              <a:rPr lang="cs-CZ" dirty="0" smtClean="0"/>
              <a:t>zejména </a:t>
            </a:r>
            <a:r>
              <a:rPr lang="cs-CZ" dirty="0"/>
              <a:t>hliněné hrnce) opletením drátu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708920"/>
            <a:ext cx="2095500" cy="303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851063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Mincíř, mincéř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ten</a:t>
            </a:r>
            <a:r>
              <a:rPr lang="cs-CZ" dirty="0"/>
              <a:t>, kdo plátky kovové, zlaté, stříbrné </a:t>
            </a:r>
            <a:r>
              <a:rPr lang="cs-CZ" dirty="0" smtClean="0"/>
              <a:t>                        a </a:t>
            </a:r>
            <a:r>
              <a:rPr lang="cs-CZ" dirty="0"/>
              <a:t>měděné okrouhlé </a:t>
            </a:r>
            <a:r>
              <a:rPr lang="cs-CZ" dirty="0" smtClean="0"/>
              <a:t>                 a </a:t>
            </a:r>
            <a:r>
              <a:rPr lang="cs-CZ" dirty="0"/>
              <a:t>ražbou opatřené, zvané mince, nebo peníze v mincovně zhotovoval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Users\08G8\AppData\Local\Microsoft\Windows\Temporary Internet Files\Content.IE5\UKJ83B2W\MC9003359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348880"/>
            <a:ext cx="3576119" cy="3055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09940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Habán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hrnčíř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100" name="Picture 4" descr="C:\Users\08G8\AppData\Local\Microsoft\Windows\Temporary Internet Files\Content.IE5\BBIJWPXL\MC9003573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204864"/>
            <a:ext cx="1743761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08G8\AppData\Local\Microsoft\Windows\Temporary Internet Files\Content.IE5\WX8O3PYD\MC9003186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59777" y="4019948"/>
            <a:ext cx="1803197" cy="1847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04304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jirchář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=kožešník </a:t>
            </a:r>
            <a:r>
              <a:rPr lang="cs-CZ" dirty="0" smtClean="0"/>
              <a:t>- činil </a:t>
            </a:r>
            <a:r>
              <a:rPr lang="cs-CZ" dirty="0"/>
              <a:t>(vydělával) </a:t>
            </a:r>
            <a:r>
              <a:rPr lang="cs-CZ" dirty="0" smtClean="0"/>
              <a:t>kůže</a:t>
            </a:r>
          </a:p>
          <a:p>
            <a:r>
              <a:rPr lang="cs-CZ" b="1" dirty="0"/>
              <a:t>Jircha</a:t>
            </a:r>
            <a:r>
              <a:rPr lang="cs-CZ" dirty="0"/>
              <a:t> je kůže vydělaná na </a:t>
            </a:r>
            <a:r>
              <a:rPr lang="cs-CZ" dirty="0" err="1" smtClean="0"/>
              <a:t>měkko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 descr="C:\Users\08G8\AppData\Local\Microsoft\Windows\Temporary Internet Files\Content.IE5\NA1QKCBK\MC9003573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529687"/>
            <a:ext cx="1262786" cy="179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36161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krčmář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Také </a:t>
            </a:r>
            <a:r>
              <a:rPr lang="cs-CZ" dirty="0" err="1" smtClean="0"/>
              <a:t>krčemník</a:t>
            </a:r>
            <a:r>
              <a:rPr lang="cs-CZ" dirty="0" smtClean="0"/>
              <a:t> </a:t>
            </a:r>
            <a:r>
              <a:rPr lang="cs-CZ" dirty="0"/>
              <a:t>- nájemce hospody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924944"/>
            <a:ext cx="3567881" cy="1728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202179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Mládek a stárek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dělníci </a:t>
            </a:r>
            <a:r>
              <a:rPr lang="cs-CZ" dirty="0"/>
              <a:t>ve mlýně </a:t>
            </a:r>
            <a:r>
              <a:rPr lang="cs-CZ" dirty="0" smtClean="0"/>
              <a:t>:</a:t>
            </a:r>
          </a:p>
          <a:p>
            <a:r>
              <a:rPr lang="cs-CZ" dirty="0" smtClean="0"/>
              <a:t>- </a:t>
            </a:r>
            <a:r>
              <a:rPr lang="cs-CZ" dirty="0"/>
              <a:t>mladší </a:t>
            </a:r>
            <a:r>
              <a:rPr lang="cs-CZ" dirty="0" smtClean="0"/>
              <a:t>a starší </a:t>
            </a:r>
            <a:r>
              <a:rPr lang="cs-CZ" dirty="0"/>
              <a:t>tovaryš</a:t>
            </a:r>
          </a:p>
          <a:p>
            <a:pPr marL="0" indent="0">
              <a:buNone/>
            </a:pPr>
            <a:r>
              <a:rPr lang="cs-CZ" dirty="0" smtClean="0"/>
              <a:t>  (mlynářský učeň)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7" name="Picture 3" descr="C:\Users\08G8\AppData\Local\Microsoft\Windows\Temporary Internet Files\Content.IE5\BBIJWPXL\MC9002005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996952"/>
            <a:ext cx="1826057" cy="1681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1563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plavajzník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výrobce tužek </a:t>
            </a:r>
            <a:r>
              <a:rPr lang="cs-CZ" dirty="0" smtClean="0"/>
              <a:t>                      a </a:t>
            </a:r>
            <a:r>
              <a:rPr lang="cs-CZ" dirty="0"/>
              <a:t>psacích olůvek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0" name="Picture 2" descr="C:\Users\08G8\AppData\Local\Microsoft\Windows\Temporary Internet Files\Content.IE5\UKJ83B2W\MP90030963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421977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79700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Pohodný, ras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Také </a:t>
            </a:r>
            <a:r>
              <a:rPr lang="cs-CZ" dirty="0" err="1" smtClean="0"/>
              <a:t>antoušek</a:t>
            </a:r>
            <a:endParaRPr lang="cs-CZ" dirty="0" smtClean="0"/>
          </a:p>
          <a:p>
            <a:r>
              <a:rPr lang="cs-CZ" dirty="0" smtClean="0"/>
              <a:t>odstraňoval </a:t>
            </a:r>
            <a:r>
              <a:rPr lang="cs-CZ" dirty="0"/>
              <a:t>nemocná a uhynulá zvířata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2290" name="Picture 2" descr="C:\Users\08G8\AppData\Local\Microsoft\Windows\Temporary Internet Files\Content.IE5\UKJ83B2W\MC9004300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650041">
            <a:off x="5766756" y="2861836"/>
            <a:ext cx="1673225" cy="185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68163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valchář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prováděl povrchovou úpravu textilu, či kůže </a:t>
            </a:r>
            <a:r>
              <a:rPr lang="cs-CZ" dirty="0" smtClean="0"/>
              <a:t>hnětením</a:t>
            </a:r>
          </a:p>
          <a:p>
            <a:endParaRPr lang="cs-CZ" dirty="0"/>
          </a:p>
          <a:p>
            <a:r>
              <a:rPr lang="cs-CZ" dirty="0" smtClean="0"/>
              <a:t>valcha </a:t>
            </a:r>
            <a:r>
              <a:rPr lang="cs-CZ" dirty="0"/>
              <a:t>je deska </a:t>
            </a:r>
            <a:r>
              <a:rPr lang="cs-CZ" dirty="0" smtClean="0"/>
              <a:t>                     s </a:t>
            </a:r>
            <a:r>
              <a:rPr lang="cs-CZ" dirty="0"/>
              <a:t>přibližně rovnoběžnými vlnitými výstupky a </a:t>
            </a:r>
            <a:r>
              <a:rPr lang="cs-CZ" dirty="0" smtClean="0"/>
              <a:t>žlábky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996952"/>
            <a:ext cx="2095500" cy="157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218534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Štrajchpudlík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dítě pomáhající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 </a:t>
            </a:r>
            <a:r>
              <a:rPr lang="cs-CZ" dirty="0"/>
              <a:t>tiskárně </a:t>
            </a:r>
            <a:r>
              <a:rPr lang="cs-CZ" dirty="0" smtClean="0"/>
              <a:t>tkanin</a:t>
            </a:r>
          </a:p>
          <a:p>
            <a:pPr marL="0" indent="0">
              <a:buNone/>
            </a:pPr>
            <a:r>
              <a:rPr lang="cs-CZ"/>
              <a:t>(při špatných pracovních podmínkách)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9218" name="Picture 2" descr="C:\Users\08G8\AppData\Local\Microsoft\Windows\Temporary Internet Files\Content.IE5\WX8O3PYD\MP90044855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996952"/>
            <a:ext cx="1925960" cy="3284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96789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34</TotalTime>
  <Words>257</Words>
  <Application>Microsoft Office PowerPoint</Application>
  <PresentationFormat>Předvádění na obrazovce (4:3)</PresentationFormat>
  <Paragraphs>50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1_Cesta</vt:lpstr>
      <vt:lpstr>Snímek 1</vt:lpstr>
      <vt:lpstr>Anotace a citace</vt:lpstr>
      <vt:lpstr>apatykář</vt:lpstr>
      <vt:lpstr>Barbíř - bradýř - též lazebník</vt:lpstr>
      <vt:lpstr>dráteník</vt:lpstr>
      <vt:lpstr>Mincíř, mincéř</vt:lpstr>
      <vt:lpstr>Habán</vt:lpstr>
      <vt:lpstr>jirchář</vt:lpstr>
      <vt:lpstr>krčmář</vt:lpstr>
      <vt:lpstr>Mládek a stárek</vt:lpstr>
      <vt:lpstr>plavajzník</vt:lpstr>
      <vt:lpstr>Pohodný, ras</vt:lpstr>
      <vt:lpstr>valchář</vt:lpstr>
      <vt:lpstr>Štrajchpudlík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Olga</dc:creator>
  <cp:lastModifiedBy>Dum</cp:lastModifiedBy>
  <cp:revision>7</cp:revision>
  <dcterms:created xsi:type="dcterms:W3CDTF">2013-06-18T08:46:01Z</dcterms:created>
  <dcterms:modified xsi:type="dcterms:W3CDTF">2013-07-29T14:42:07Z</dcterms:modified>
</cp:coreProperties>
</file>