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57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A47B591-BC2C-4015-931D-93BD567411E1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BC3E14B-C9E1-4830-935B-79CF06F22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similar.aspx" TargetMode="External"/><Relationship Id="rId2" Type="http://schemas.openxmlformats.org/officeDocument/2006/relationships/hyperlink" Target="http://office.microsoft.com/cs-cz/images/results.aspx?ex=2&amp;qu=d%C3%ADt%C4%9B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18488" cy="2146300"/>
          </a:xfrm>
        </p:spPr>
        <p:txBody>
          <a:bodyPr/>
          <a:lstStyle/>
          <a:p>
            <a:pPr algn="ctr"/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Matematika</a:t>
            </a:r>
            <a:b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II. STUPEŇ</a:t>
            </a:r>
            <a:endParaRPr lang="cs-CZ" b="1" dirty="0">
              <a:solidFill>
                <a:srgbClr val="9999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213100"/>
            <a:ext cx="6408738" cy="936625"/>
          </a:xfrm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70905" y="5156478"/>
            <a:ext cx="8721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cs-CZ" dirty="0" smtClean="0"/>
              <a:t>VY_32_INOVACE_15_09_slovní úloha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374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80920" cy="3024336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V porodnici se narodilo v roce:</a:t>
            </a:r>
            <a:br>
              <a:rPr lang="cs-CZ" dirty="0" smtClean="0"/>
            </a:br>
            <a:r>
              <a:rPr lang="cs-CZ" dirty="0" smtClean="0"/>
              <a:t>2008 ………………. 1078 dětí</a:t>
            </a:r>
            <a:br>
              <a:rPr lang="cs-CZ" dirty="0" smtClean="0"/>
            </a:br>
            <a:r>
              <a:rPr lang="cs-CZ" dirty="0" smtClean="0"/>
              <a:t>2009 ………………. 647 dětí</a:t>
            </a:r>
            <a:br>
              <a:rPr lang="cs-CZ" dirty="0" smtClean="0"/>
            </a:br>
            <a:r>
              <a:rPr lang="cs-CZ" dirty="0" smtClean="0"/>
              <a:t>2010 ………………. 768 dětí</a:t>
            </a:r>
            <a:br>
              <a:rPr lang="cs-CZ" dirty="0" smtClean="0"/>
            </a:br>
            <a:r>
              <a:rPr lang="cs-CZ" dirty="0" smtClean="0"/>
              <a:t>2011 ………………. 574 dětí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531" y="3429000"/>
            <a:ext cx="9036495" cy="1257790"/>
          </a:xfrm>
        </p:spPr>
        <p:txBody>
          <a:bodyPr>
            <a:noAutofit/>
          </a:bodyPr>
          <a:lstStyle/>
          <a:p>
            <a:pPr marL="742950" indent="-742950" algn="l">
              <a:buFont typeface="+mj-lt"/>
              <a:buAutoNum type="alphaUcPeriod"/>
            </a:pPr>
            <a:r>
              <a:rPr lang="cs-CZ" dirty="0" smtClean="0"/>
              <a:t>Jaký je rozdíl za rok 2008 a 2011?</a:t>
            </a:r>
          </a:p>
          <a:p>
            <a:pPr marL="742950" indent="-742950" algn="l">
              <a:buFont typeface="+mj-lt"/>
              <a:buAutoNum type="alphaUcPeriod"/>
            </a:pPr>
            <a:r>
              <a:rPr lang="cs-CZ" dirty="0" smtClean="0"/>
              <a:t>Jaký je rozdíl za rok 2009 a 2010?</a:t>
            </a:r>
          </a:p>
          <a:p>
            <a:pPr marL="742950" indent="-742950" algn="l">
              <a:buFont typeface="+mj-lt"/>
              <a:buAutoNum type="alphaUcPeriod"/>
            </a:pPr>
            <a:r>
              <a:rPr lang="cs-CZ" dirty="0" smtClean="0"/>
              <a:t>Kolik dětí se narodilo za rok 2009 a 2010 a 2011 dohromady?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33620" y="5301208"/>
            <a:ext cx="7771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dirty="0" smtClean="0"/>
              <a:t>Kolik dětí se narodilo celkem?</a:t>
            </a:r>
            <a:endParaRPr lang="cs-CZ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6283" r="16260"/>
          <a:stretch>
            <a:fillRect/>
          </a:stretch>
        </p:blipFill>
        <p:spPr bwMode="auto">
          <a:xfrm>
            <a:off x="6588224" y="1052736"/>
            <a:ext cx="208823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1573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6552728" cy="302433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V porodnici se narodilo v roce: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2008 ………………. 1078 dětí</a:t>
            </a:r>
            <a:br>
              <a:rPr lang="cs-CZ" dirty="0" smtClean="0"/>
            </a:br>
            <a:r>
              <a:rPr lang="cs-CZ" dirty="0" smtClean="0"/>
              <a:t>2009 ……………….   647 dětí</a:t>
            </a:r>
            <a:br>
              <a:rPr lang="cs-CZ" dirty="0" smtClean="0"/>
            </a:br>
            <a:r>
              <a:rPr lang="cs-CZ" dirty="0" smtClean="0"/>
              <a:t>2010 ……………….   768 dětí</a:t>
            </a:r>
            <a:br>
              <a:rPr lang="cs-CZ" dirty="0" smtClean="0"/>
            </a:br>
            <a:r>
              <a:rPr lang="cs-CZ" dirty="0" smtClean="0"/>
              <a:t>2011 ……………….   574 dětí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46162" y="5805264"/>
            <a:ext cx="7874726" cy="792088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Dětí </a:t>
            </a: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 </a:t>
            </a:r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celkem</a:t>
            </a: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narodilo 3 067.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7806" y="4156604"/>
            <a:ext cx="7771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Kolik dětí se narodilo celkem?</a:t>
            </a:r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6717931" y="1124744"/>
            <a:ext cx="207695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accent4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17931" y="1709519"/>
            <a:ext cx="2076950" cy="584775"/>
          </a:xfrm>
          <a:prstGeom prst="rect">
            <a:avLst/>
          </a:prstGeom>
          <a:solidFill>
            <a:srgbClr val="FF99FF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717931" y="2320454"/>
            <a:ext cx="2076594" cy="584775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rgbClr val="00B050"/>
              </a:solidFill>
              <a:latin typeface="Comic Sans MS" pitchFamily="66" charset="0"/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6516216" y="3573016"/>
            <a:ext cx="2278665" cy="2625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6772763" y="3933056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296934" y="3933056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808843" y="3933056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270354" y="3925772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17931" y="2905229"/>
            <a:ext cx="2076593" cy="584775"/>
          </a:xfrm>
          <a:prstGeom prst="rect">
            <a:avLst/>
          </a:prstGeom>
          <a:solidFill>
            <a:srgbClr val="00B0F0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Comic Sans MS" pitchFamily="66" charset="0"/>
              </a:rPr>
              <a:t>  </a:t>
            </a:r>
            <a:r>
              <a:rPr lang="cs-CZ" sz="3200" b="1" dirty="0" smtClean="0">
                <a:solidFill>
                  <a:srgbClr val="00B0F0"/>
                </a:solidFill>
                <a:latin typeface="Comic Sans MS" pitchFamily="66" charset="0"/>
              </a:rPr>
              <a:t>5 7 4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151" r="19760"/>
          <a:stretch>
            <a:fillRect/>
          </a:stretch>
        </p:blipFill>
        <p:spPr bwMode="auto">
          <a:xfrm>
            <a:off x="5580112" y="1772816"/>
            <a:ext cx="1281085" cy="1619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Obdélník 20"/>
          <p:cNvSpPr/>
          <p:nvPr/>
        </p:nvSpPr>
        <p:spPr>
          <a:xfrm>
            <a:off x="6772763" y="4900418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7296934" y="4900418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7808843" y="4900418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8270354" y="4893134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7030A0"/>
                </a:solidFill>
                <a:latin typeface="Comic Sans MS" pitchFamily="66" charset="0"/>
              </a:rPr>
              <a:t>7</a:t>
            </a:r>
            <a:endParaRPr lang="cs-CZ" sz="3200" b="1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06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ETODI~1.OAC\AppData\Local\Temp\MP900409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20688"/>
            <a:ext cx="1302247" cy="128965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280920" cy="3024336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V porodnici se narodilo v roce:</a:t>
            </a:r>
            <a:br>
              <a:rPr lang="cs-CZ" dirty="0" smtClean="0"/>
            </a:br>
            <a:r>
              <a:rPr lang="cs-CZ" dirty="0" smtClean="0"/>
              <a:t>2008 ………………. 1078 dětí</a:t>
            </a:r>
            <a:br>
              <a:rPr lang="cs-CZ" dirty="0" smtClean="0"/>
            </a:br>
            <a:r>
              <a:rPr lang="cs-CZ" dirty="0" smtClean="0"/>
              <a:t>2011 ………………. 574 dětí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708920"/>
            <a:ext cx="7920880" cy="831259"/>
          </a:xfrm>
        </p:spPr>
        <p:txBody>
          <a:bodyPr>
            <a:noAutofit/>
          </a:bodyPr>
          <a:lstStyle/>
          <a:p>
            <a:pPr marL="742950" indent="-742950" algn="l">
              <a:buFont typeface="+mj-lt"/>
              <a:buAutoNum type="alphaUcPeriod"/>
            </a:pPr>
            <a:r>
              <a:rPr lang="cs-CZ" dirty="0" smtClean="0"/>
              <a:t>Jaký je rozdíl za rok 2008 a 2011?</a:t>
            </a:r>
          </a:p>
        </p:txBody>
      </p:sp>
      <p:sp>
        <p:nvSpPr>
          <p:cNvPr id="5" name="Obdélník 4"/>
          <p:cNvSpPr/>
          <p:nvPr/>
        </p:nvSpPr>
        <p:spPr>
          <a:xfrm>
            <a:off x="6795749" y="1919432"/>
            <a:ext cx="2026187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1 0 7 8 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6772763" y="3287318"/>
            <a:ext cx="206279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6772763" y="3573016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7030A0"/>
                </a:solidFill>
                <a:latin typeface="Comic Sans MS" pitchFamily="66" charset="0"/>
              </a:rPr>
              <a:t>0</a:t>
            </a:r>
            <a:endParaRPr lang="cs-CZ" sz="3200" b="1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296934" y="3573016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808843" y="3573016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8270354" y="3565732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228184" y="2562296"/>
            <a:ext cx="2725104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Comic Sans MS" pitchFamily="66" charset="0"/>
              </a:rPr>
              <a:t>   </a:t>
            </a:r>
            <a:r>
              <a:rPr lang="cs-CZ" sz="3200" b="1" dirty="0" smtClean="0">
                <a:solidFill>
                  <a:srgbClr val="00B0F0"/>
                </a:solidFill>
                <a:latin typeface="Comic Sans MS" pitchFamily="66" charset="0"/>
              </a:rPr>
              <a:t>-  5 7 4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594222" y="5517232"/>
            <a:ext cx="8532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Rozdíl </a:t>
            </a: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za rok 2008 a </a:t>
            </a:r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2011 je 505 dětí.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06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9" grpId="0" animBg="1"/>
      <p:bldP spid="10" grpId="0" animBg="1"/>
      <p:bldP spid="11" grpId="0" animBg="1"/>
      <p:bldP spid="12" grpId="0" animBg="1"/>
      <p:bldP spid="1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80920" cy="3024336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V porodnici se narodilo v roce: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2009 ………………. 647 dětí</a:t>
            </a:r>
            <a:br>
              <a:rPr lang="cs-CZ" dirty="0" smtClean="0"/>
            </a:br>
            <a:r>
              <a:rPr lang="cs-CZ" dirty="0" smtClean="0"/>
              <a:t>2010 ………………. 768 dětí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933056"/>
            <a:ext cx="7920880" cy="533963"/>
          </a:xfrm>
        </p:spPr>
        <p:txBody>
          <a:bodyPr>
            <a:noAutofit/>
          </a:bodyPr>
          <a:lstStyle/>
          <a:p>
            <a:pPr marL="742950" indent="-742950" algn="l">
              <a:buFont typeface="+mj-lt"/>
              <a:buAutoNum type="alphaUcPeriod" startAt="2"/>
            </a:pPr>
            <a:r>
              <a:rPr lang="cs-CZ" dirty="0" smtClean="0"/>
              <a:t>Jaký je rozdíl za rok 2009 a 2010?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4509120"/>
            <a:ext cx="87362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Rozdíl </a:t>
            </a: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za rok 2009 a </a:t>
            </a:r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2010 je 121 dětí.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76256" y="2492896"/>
            <a:ext cx="2076683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6 4 7</a:t>
            </a:r>
          </a:p>
        </p:txBody>
      </p:sp>
      <p:sp>
        <p:nvSpPr>
          <p:cNvPr id="7" name="Obdélník 6"/>
          <p:cNvSpPr/>
          <p:nvPr/>
        </p:nvSpPr>
        <p:spPr>
          <a:xfrm>
            <a:off x="7164288" y="1988840"/>
            <a:ext cx="1728192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Comic Sans MS" pitchFamily="66" charset="0"/>
              </a:rPr>
              <a:t>  7 6 8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7045708" y="3140968"/>
            <a:ext cx="19187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7387035" y="3270089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898944" y="3270089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8360455" y="3262805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660232" y="2420888"/>
            <a:ext cx="792088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Comic Sans MS" pitchFamily="66" charset="0"/>
              </a:rPr>
              <a:t> 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-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17434" b="17434"/>
          <a:stretch>
            <a:fillRect/>
          </a:stretch>
        </p:blipFill>
        <p:spPr bwMode="auto">
          <a:xfrm>
            <a:off x="2915816" y="2708920"/>
            <a:ext cx="1768929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1906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6" grpId="0"/>
      <p:bldP spid="7" grpId="0"/>
      <p:bldP spid="10" grpId="0" animBg="1"/>
      <p:bldP spid="11" grpId="0" animBg="1"/>
      <p:bldP spid="12" grpId="0" animBg="1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80920" cy="3024336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V porodnici se narodilo v roce:</a:t>
            </a:r>
            <a:br>
              <a:rPr lang="cs-CZ" dirty="0" smtClean="0"/>
            </a:br>
            <a:r>
              <a:rPr lang="cs-CZ" dirty="0" smtClean="0"/>
              <a:t>2009 ………………. 647 dětí</a:t>
            </a:r>
            <a:br>
              <a:rPr lang="cs-CZ" dirty="0" smtClean="0"/>
            </a:br>
            <a:r>
              <a:rPr lang="cs-CZ" dirty="0" smtClean="0"/>
              <a:t>2010 ………………. 768 dětí</a:t>
            </a:r>
            <a:br>
              <a:rPr lang="cs-CZ" dirty="0" smtClean="0"/>
            </a:br>
            <a:r>
              <a:rPr lang="cs-CZ" dirty="0" smtClean="0"/>
              <a:t>2011 ………………. 574 dětí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2708920"/>
            <a:ext cx="8502771" cy="1296144"/>
          </a:xfrm>
        </p:spPr>
        <p:txBody>
          <a:bodyPr>
            <a:noAutofit/>
          </a:bodyPr>
          <a:lstStyle/>
          <a:p>
            <a:pPr marL="742950" indent="-742950" algn="l">
              <a:buFont typeface="+mj-lt"/>
              <a:buAutoNum type="alphaUcPeriod" startAt="3"/>
            </a:pPr>
            <a:r>
              <a:rPr lang="cs-CZ" dirty="0" smtClean="0"/>
              <a:t>Kolik dětí se narodilo </a:t>
            </a:r>
          </a:p>
          <a:p>
            <a:pPr algn="l"/>
            <a:r>
              <a:rPr lang="cs-CZ" dirty="0" smtClean="0"/>
              <a:t>         za rok 2009 a 2010 a 2011 dohromady?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4221088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Za </a:t>
            </a: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rok </a:t>
            </a:r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2009 </a:t>
            </a: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2010 a 2011 </a:t>
            </a:r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dohromady </a:t>
            </a:r>
            <a:r>
              <a:rPr lang="cs-CZ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 narodilo dětí </a:t>
            </a:r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1989.   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07943" y="1130154"/>
            <a:ext cx="1846165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6 4 7</a:t>
            </a:r>
          </a:p>
        </p:txBody>
      </p:sp>
      <p:sp>
        <p:nvSpPr>
          <p:cNvPr id="7" name="Obdélník 6"/>
          <p:cNvSpPr/>
          <p:nvPr/>
        </p:nvSpPr>
        <p:spPr>
          <a:xfrm>
            <a:off x="7066689" y="1741089"/>
            <a:ext cx="1728192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Comic Sans MS" pitchFamily="66" charset="0"/>
              </a:rPr>
              <a:t>7 6 8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7034848" y="2996952"/>
            <a:ext cx="169394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6807943" y="3340997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332114" y="3340997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844023" y="3340997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8305534" y="3333713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807942" y="2325864"/>
            <a:ext cx="1846165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Comic Sans MS" pitchFamily="66" charset="0"/>
              </a:rPr>
              <a:t>  </a:t>
            </a:r>
            <a:r>
              <a:rPr lang="cs-CZ" sz="3200" b="1" dirty="0" smtClean="0">
                <a:solidFill>
                  <a:srgbClr val="00B0F0"/>
                </a:solidFill>
                <a:latin typeface="Comic Sans MS" pitchFamily="66" charset="0"/>
              </a:rPr>
              <a:t>5 7 4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7434" r="17434"/>
          <a:stretch>
            <a:fillRect/>
          </a:stretch>
        </p:blipFill>
        <p:spPr bwMode="auto">
          <a:xfrm>
            <a:off x="6012160" y="1268760"/>
            <a:ext cx="936104" cy="143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267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Slovní úloha</a:t>
            </a:r>
          </a:p>
          <a:p>
            <a:r>
              <a:rPr lang="cs-CZ" dirty="0"/>
              <a:t>Zadání slovní úlohy (snímek č. 2)</a:t>
            </a:r>
          </a:p>
          <a:p>
            <a:r>
              <a:rPr lang="cs-CZ" dirty="0"/>
              <a:t>Žák vypočítá </a:t>
            </a:r>
            <a:r>
              <a:rPr lang="cs-CZ" dirty="0" smtClean="0"/>
              <a:t>do připravených obdélníků, </a:t>
            </a:r>
            <a:r>
              <a:rPr lang="cs-CZ" dirty="0"/>
              <a:t>po kliknutí se objeví kontrola </a:t>
            </a:r>
            <a:endParaRPr lang="cs-CZ" dirty="0" smtClean="0"/>
          </a:p>
          <a:p>
            <a:r>
              <a:rPr lang="cs-CZ" dirty="0" smtClean="0"/>
              <a:t>DUM lze použít pro výklad slovní úlohy, popř. pro diagnostiku (jako domácí úkol) nebo jen pro zopakování numerických operací. 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000" dirty="0" smtClean="0">
                <a:hlinkClick r:id="rId2"/>
              </a:rPr>
              <a:t>http://office.</a:t>
            </a:r>
            <a:r>
              <a:rPr lang="cs-CZ" sz="1000" dirty="0" err="1" smtClean="0">
                <a:hlinkClick r:id="rId2"/>
              </a:rPr>
              <a:t>microsoft.com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cs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results.aspx</a:t>
            </a:r>
            <a:r>
              <a:rPr lang="cs-CZ" sz="1000" dirty="0" smtClean="0">
                <a:hlinkClick r:id="rId2"/>
              </a:rPr>
              <a:t>?ex=2&amp;</a:t>
            </a:r>
            <a:r>
              <a:rPr lang="cs-CZ" sz="1000" dirty="0" err="1" smtClean="0">
                <a:hlinkClick r:id="rId2"/>
              </a:rPr>
              <a:t>qu</a:t>
            </a:r>
            <a:r>
              <a:rPr lang="cs-CZ" sz="1000" dirty="0" smtClean="0">
                <a:hlinkClick r:id="rId2"/>
              </a:rPr>
              <a:t>=d%C3%</a:t>
            </a:r>
            <a:r>
              <a:rPr lang="cs-CZ" sz="1000" dirty="0" err="1" smtClean="0">
                <a:hlinkClick r:id="rId2"/>
              </a:rPr>
              <a:t>ADt</a:t>
            </a:r>
            <a:r>
              <a:rPr lang="cs-CZ" sz="1000" dirty="0" smtClean="0">
                <a:hlinkClick r:id="rId2"/>
              </a:rPr>
              <a:t>%C4%9B#</a:t>
            </a:r>
            <a:r>
              <a:rPr lang="cs-CZ" sz="1000" dirty="0" err="1" smtClean="0">
                <a:hlinkClick r:id="rId2"/>
              </a:rPr>
              <a:t>ai</a:t>
            </a:r>
            <a:r>
              <a:rPr lang="cs-CZ" sz="1000" dirty="0" smtClean="0">
                <a:hlinkClick r:id="rId2"/>
              </a:rPr>
              <a:t>:MP900409610|</a:t>
            </a:r>
            <a:r>
              <a:rPr lang="cs-CZ" sz="1000" dirty="0" err="1" smtClean="0">
                <a:hlinkClick r:id="rId2"/>
              </a:rPr>
              <a:t>mt</a:t>
            </a:r>
            <a:r>
              <a:rPr lang="cs-CZ" sz="1000" dirty="0" smtClean="0">
                <a:hlinkClick r:id="rId2"/>
              </a:rPr>
              <a:t>:0|</a:t>
            </a:r>
            <a:endParaRPr lang="cs-CZ" sz="1000" dirty="0" smtClean="0"/>
          </a:p>
          <a:p>
            <a:r>
              <a:rPr lang="cs-CZ" sz="1000" dirty="0" smtClean="0">
                <a:hlinkClick r:id="rId2"/>
              </a:rPr>
              <a:t>http://office.</a:t>
            </a:r>
            <a:r>
              <a:rPr lang="cs-CZ" sz="1000" dirty="0" err="1" smtClean="0">
                <a:hlinkClick r:id="rId2"/>
              </a:rPr>
              <a:t>microsoft.com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cs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results.aspx</a:t>
            </a:r>
            <a:r>
              <a:rPr lang="cs-CZ" sz="1000" dirty="0" smtClean="0">
                <a:hlinkClick r:id="rId2"/>
              </a:rPr>
              <a:t>?ex=2&amp;</a:t>
            </a:r>
            <a:r>
              <a:rPr lang="cs-CZ" sz="1000" dirty="0" err="1" smtClean="0">
                <a:hlinkClick r:id="rId2"/>
              </a:rPr>
              <a:t>qu</a:t>
            </a:r>
            <a:r>
              <a:rPr lang="cs-CZ" sz="1000" dirty="0" smtClean="0">
                <a:hlinkClick r:id="rId2"/>
              </a:rPr>
              <a:t>=d%C3%</a:t>
            </a:r>
            <a:r>
              <a:rPr lang="cs-CZ" sz="1000" dirty="0" err="1" smtClean="0">
                <a:hlinkClick r:id="rId2"/>
              </a:rPr>
              <a:t>ADt</a:t>
            </a:r>
            <a:r>
              <a:rPr lang="cs-CZ" sz="1000" dirty="0" smtClean="0">
                <a:hlinkClick r:id="rId2"/>
              </a:rPr>
              <a:t>%C4%9B#</a:t>
            </a:r>
            <a:r>
              <a:rPr lang="cs-CZ" sz="1000" dirty="0" err="1" smtClean="0">
                <a:hlinkClick r:id="rId2"/>
              </a:rPr>
              <a:t>ai</a:t>
            </a:r>
            <a:r>
              <a:rPr lang="cs-CZ" sz="1000" dirty="0" smtClean="0">
                <a:hlinkClick r:id="rId2"/>
              </a:rPr>
              <a:t>:MP900185173|</a:t>
            </a:r>
            <a:r>
              <a:rPr lang="cs-CZ" sz="1000" dirty="0" err="1" smtClean="0">
                <a:hlinkClick r:id="rId2"/>
              </a:rPr>
              <a:t>mt</a:t>
            </a:r>
            <a:r>
              <a:rPr lang="cs-CZ" sz="1000" dirty="0" smtClean="0">
                <a:hlinkClick r:id="rId2"/>
              </a:rPr>
              <a:t>:0|</a:t>
            </a:r>
            <a:endParaRPr lang="cs-CZ" sz="1000" dirty="0" smtClean="0"/>
          </a:p>
          <a:p>
            <a:r>
              <a:rPr lang="cs-CZ" sz="1000" dirty="0" smtClean="0">
                <a:hlinkClick r:id="rId2"/>
              </a:rPr>
              <a:t>http://office.</a:t>
            </a:r>
            <a:r>
              <a:rPr lang="cs-CZ" sz="1000" dirty="0" err="1" smtClean="0">
                <a:hlinkClick r:id="rId2"/>
              </a:rPr>
              <a:t>microsoft.com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cs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results.aspx</a:t>
            </a:r>
            <a:r>
              <a:rPr lang="cs-CZ" sz="1000" dirty="0" smtClean="0">
                <a:hlinkClick r:id="rId2"/>
              </a:rPr>
              <a:t>?ex=2&amp;</a:t>
            </a:r>
            <a:r>
              <a:rPr lang="cs-CZ" sz="1000" dirty="0" err="1" smtClean="0">
                <a:hlinkClick r:id="rId2"/>
              </a:rPr>
              <a:t>qu</a:t>
            </a:r>
            <a:r>
              <a:rPr lang="cs-CZ" sz="1000" dirty="0" smtClean="0">
                <a:hlinkClick r:id="rId2"/>
              </a:rPr>
              <a:t>=d%C3%</a:t>
            </a:r>
            <a:r>
              <a:rPr lang="cs-CZ" sz="1000" dirty="0" err="1" smtClean="0">
                <a:hlinkClick r:id="rId2"/>
              </a:rPr>
              <a:t>ADt</a:t>
            </a:r>
            <a:r>
              <a:rPr lang="cs-CZ" sz="1000" dirty="0" smtClean="0">
                <a:hlinkClick r:id="rId2"/>
              </a:rPr>
              <a:t>%C4%9B#</a:t>
            </a:r>
            <a:r>
              <a:rPr lang="cs-CZ" sz="1000" dirty="0" err="1" smtClean="0">
                <a:hlinkClick r:id="rId2"/>
              </a:rPr>
              <a:t>ai</a:t>
            </a:r>
            <a:r>
              <a:rPr lang="cs-CZ" sz="1000" dirty="0" smtClean="0">
                <a:hlinkClick r:id="rId2"/>
              </a:rPr>
              <a:t>:MP900409450|</a:t>
            </a:r>
            <a:r>
              <a:rPr lang="cs-CZ" sz="1000" dirty="0" err="1" smtClean="0">
                <a:hlinkClick r:id="rId2"/>
              </a:rPr>
              <a:t>mt</a:t>
            </a:r>
            <a:r>
              <a:rPr lang="cs-CZ" sz="1000" dirty="0" smtClean="0">
                <a:hlinkClick r:id="rId2"/>
              </a:rPr>
              <a:t>:0|</a:t>
            </a:r>
            <a:endParaRPr lang="cs-CZ" sz="1000" dirty="0" smtClean="0"/>
          </a:p>
          <a:p>
            <a:r>
              <a:rPr lang="cs-CZ" sz="1000" dirty="0" smtClean="0">
                <a:hlinkClick r:id="rId3"/>
              </a:rPr>
              <a:t>http://office.</a:t>
            </a:r>
            <a:r>
              <a:rPr lang="cs-CZ" sz="1000" dirty="0" err="1" smtClean="0">
                <a:hlinkClick r:id="rId3"/>
              </a:rPr>
              <a:t>microsoft.com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cs</a:t>
            </a:r>
            <a:r>
              <a:rPr lang="cs-CZ" sz="1000" dirty="0" smtClean="0">
                <a:hlinkClick r:id="rId3"/>
              </a:rPr>
              <a:t>-</a:t>
            </a:r>
            <a:r>
              <a:rPr lang="cs-CZ" sz="1000" dirty="0" err="1" smtClean="0">
                <a:hlinkClick r:id="rId3"/>
              </a:rPr>
              <a:t>cz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images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similar.aspx</a:t>
            </a:r>
            <a:r>
              <a:rPr lang="cs-CZ" sz="1000" dirty="0" smtClean="0">
                <a:hlinkClick r:id="rId3"/>
              </a:rPr>
              <a:t>#</a:t>
            </a:r>
            <a:r>
              <a:rPr lang="cs-CZ" sz="1000" dirty="0" err="1" smtClean="0">
                <a:hlinkClick r:id="rId3"/>
              </a:rPr>
              <a:t>ai</a:t>
            </a:r>
            <a:r>
              <a:rPr lang="cs-CZ" sz="1000" dirty="0" smtClean="0">
                <a:hlinkClick r:id="rId3"/>
              </a:rPr>
              <a:t>:MP900308950|</a:t>
            </a:r>
            <a:endParaRPr lang="cs-CZ" sz="1000" dirty="0" smtClean="0"/>
          </a:p>
          <a:p>
            <a:r>
              <a:rPr lang="cs-CZ" sz="1000" dirty="0" smtClean="0">
                <a:hlinkClick r:id="rId2"/>
              </a:rPr>
              <a:t>http://office.</a:t>
            </a:r>
            <a:r>
              <a:rPr lang="cs-CZ" sz="1000" dirty="0" err="1" smtClean="0">
                <a:hlinkClick r:id="rId2"/>
              </a:rPr>
              <a:t>microsoft.com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cs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results.aspx</a:t>
            </a:r>
            <a:r>
              <a:rPr lang="cs-CZ" sz="1000" dirty="0" smtClean="0">
                <a:hlinkClick r:id="rId2"/>
              </a:rPr>
              <a:t>?ex=2&amp;</a:t>
            </a:r>
            <a:r>
              <a:rPr lang="cs-CZ" sz="1000" dirty="0" err="1" smtClean="0">
                <a:hlinkClick r:id="rId2"/>
              </a:rPr>
              <a:t>qu</a:t>
            </a:r>
            <a:r>
              <a:rPr lang="cs-CZ" sz="1000" dirty="0" smtClean="0">
                <a:hlinkClick r:id="rId2"/>
              </a:rPr>
              <a:t>=d%C3%</a:t>
            </a:r>
            <a:r>
              <a:rPr lang="cs-CZ" sz="1000" dirty="0" err="1" smtClean="0">
                <a:hlinkClick r:id="rId2"/>
              </a:rPr>
              <a:t>ADt</a:t>
            </a:r>
            <a:r>
              <a:rPr lang="cs-CZ" sz="1000" dirty="0" smtClean="0">
                <a:hlinkClick r:id="rId2"/>
              </a:rPr>
              <a:t>%C4%9B#</a:t>
            </a:r>
            <a:r>
              <a:rPr lang="cs-CZ" sz="1000" dirty="0" err="1" smtClean="0">
                <a:hlinkClick r:id="rId2"/>
              </a:rPr>
              <a:t>ai</a:t>
            </a:r>
            <a:r>
              <a:rPr lang="cs-CZ" sz="1000" dirty="0" smtClean="0">
                <a:hlinkClick r:id="rId2"/>
              </a:rPr>
              <a:t>:MP900422801|</a:t>
            </a:r>
            <a:r>
              <a:rPr lang="cs-CZ" sz="1000" dirty="0" err="1" smtClean="0">
                <a:hlinkClick r:id="rId2"/>
              </a:rPr>
              <a:t>mt</a:t>
            </a:r>
            <a:r>
              <a:rPr lang="cs-CZ" sz="1000" dirty="0" smtClean="0">
                <a:hlinkClick r:id="rId2"/>
              </a:rPr>
              <a:t>:0|</a:t>
            </a:r>
            <a:endParaRPr lang="cs-CZ" sz="1000" dirty="0" smtClean="0"/>
          </a:p>
          <a:p>
            <a:endParaRPr lang="cs-CZ" sz="10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01661" y="4365104"/>
            <a:ext cx="78915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i="1" dirty="0"/>
              <a:t>Autorem materiálu a všech jeho částí , není-li uvedeno jinak,  je </a:t>
            </a:r>
            <a:r>
              <a:rPr lang="cs-CZ" i="1" dirty="0" smtClean="0"/>
              <a:t> Jana HLAVÁČKOVÁ</a:t>
            </a:r>
            <a:endParaRPr lang="cs-CZ" i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5084763"/>
            <a:ext cx="7345362" cy="11922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239</TotalTime>
  <Words>284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Matematika II. STUPEŇ</vt:lpstr>
      <vt:lpstr>V porodnici se narodilo v roce: 2008 ………………. 1078 dětí 2009 ………………. 647 dětí 2010 ………………. 768 dětí 2011 ………………. 574 dětí</vt:lpstr>
      <vt:lpstr>V porodnici se narodilo v roce:  2008 ………………. 1078 dětí 2009 ……………….   647 dětí 2010 ……………….   768 dětí 2011 ……………….   574 dětí</vt:lpstr>
      <vt:lpstr>V porodnici se narodilo v roce: 2008 ………………. 1078 dětí 2011 ………………. 574 dětí</vt:lpstr>
      <vt:lpstr>V porodnici se narodilo v roce:  2009 ………………. 647 dětí 2010 ………………. 768 dětí </vt:lpstr>
      <vt:lpstr>V porodnici se narodilo v roce: 2009 ………………. 647 dětí 2010 ………………. 768 dětí 2011 ………………. 574 dětí</vt:lpstr>
      <vt:lpstr>POPIS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18</cp:revision>
  <dcterms:created xsi:type="dcterms:W3CDTF">2012-01-16T07:06:10Z</dcterms:created>
  <dcterms:modified xsi:type="dcterms:W3CDTF">2012-02-23T09:55:31Z</dcterms:modified>
</cp:coreProperties>
</file>